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comments/modernComment_109_336E0F84.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comments/modernComment_107_27B2A4FA.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charts/chart3.xml" ContentType="application/vnd.openxmlformats-officedocument.drawingml.chart+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chart7.xml" ContentType="application/vnd.openxmlformats-officedocument.drawingml.chart+xml"/>
  <Override PartName="/ppt/charts/style4.xml" ContentType="application/vnd.ms-office.chartstyle+xml"/>
  <Override PartName="/ppt/charts/colors4.xml" ContentType="application/vnd.ms-office.chartcolorstyle+xml"/>
  <Override PartName="/ppt/charts/chart8.xml" ContentType="application/vnd.openxmlformats-officedocument.drawingml.chart+xml"/>
  <Override PartName="/ppt/charts/chart9.xml" ContentType="application/vnd.openxmlformats-officedocument.drawingml.chart+xml"/>
  <Override PartName="/ppt/charts/style5.xml" ContentType="application/vnd.ms-office.chartstyle+xml"/>
  <Override PartName="/ppt/charts/colors5.xml" ContentType="application/vnd.ms-office.chartcolorstyle+xml"/>
  <Override PartName="/ppt/charts/chart10.xml" ContentType="application/vnd.openxmlformats-officedocument.drawingml.chart+xml"/>
  <Override PartName="/ppt/charts/chart11.xml" ContentType="application/vnd.openxmlformats-officedocument.drawingml.chart+xml"/>
  <Override PartName="/ppt/charts/style6.xml" ContentType="application/vnd.ms-office.chartstyle+xml"/>
  <Override PartName="/ppt/charts/colors6.xml" ContentType="application/vnd.ms-office.chartcolorstyle+xml"/>
  <Override PartName="/ppt/charts/chart12.xml" ContentType="application/vnd.openxmlformats-officedocument.drawingml.chart+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4"/>
  </p:sldMasterIdLst>
  <p:notesMasterIdLst>
    <p:notesMasterId r:id="rId14"/>
  </p:notesMasterIdLst>
  <p:handoutMasterIdLst>
    <p:handoutMasterId r:id="rId15"/>
  </p:handoutMasterIdLst>
  <p:sldIdLst>
    <p:sldId id="265" r:id="rId5"/>
    <p:sldId id="264" r:id="rId6"/>
    <p:sldId id="263" r:id="rId7"/>
    <p:sldId id="258" r:id="rId8"/>
    <p:sldId id="257" r:id="rId9"/>
    <p:sldId id="259" r:id="rId10"/>
    <p:sldId id="260" r:id="rId11"/>
    <p:sldId id="261" r:id="rId12"/>
    <p:sldId id="262" r:id="rId13"/>
  </p:sldIdLst>
  <p:sldSz cx="43891200" cy="21945600"/>
  <p:notesSz cx="39600188" cy="39600188"/>
  <p:custDataLst>
    <p:tags r:id="rId16"/>
  </p:custDataLst>
  <p:defaultTextStyle>
    <a:defPPr>
      <a:defRPr lang="en-AU"/>
    </a:defPPr>
    <a:lvl1pPr algn="l" rtl="0" eaLnBrk="0" fontAlgn="base" hangingPunct="0">
      <a:spcBef>
        <a:spcPct val="0"/>
      </a:spcBef>
      <a:spcAft>
        <a:spcPct val="0"/>
      </a:spcAft>
      <a:defRPr sz="1600" kern="1200">
        <a:solidFill>
          <a:schemeClr val="tx1"/>
        </a:solidFill>
        <a:latin typeface="Times" charset="0"/>
        <a:ea typeface="+mn-ea"/>
        <a:cs typeface="+mn-cs"/>
      </a:defRPr>
    </a:lvl1pPr>
    <a:lvl2pPr marL="304770" algn="l" rtl="0" eaLnBrk="0" fontAlgn="base" hangingPunct="0">
      <a:spcBef>
        <a:spcPct val="0"/>
      </a:spcBef>
      <a:spcAft>
        <a:spcPct val="0"/>
      </a:spcAft>
      <a:defRPr sz="1600" kern="1200">
        <a:solidFill>
          <a:schemeClr val="tx1"/>
        </a:solidFill>
        <a:latin typeface="Times" charset="0"/>
        <a:ea typeface="+mn-ea"/>
        <a:cs typeface="+mn-cs"/>
      </a:defRPr>
    </a:lvl2pPr>
    <a:lvl3pPr marL="609539" algn="l" rtl="0" eaLnBrk="0" fontAlgn="base" hangingPunct="0">
      <a:spcBef>
        <a:spcPct val="0"/>
      </a:spcBef>
      <a:spcAft>
        <a:spcPct val="0"/>
      </a:spcAft>
      <a:defRPr sz="1600" kern="1200">
        <a:solidFill>
          <a:schemeClr val="tx1"/>
        </a:solidFill>
        <a:latin typeface="Times" charset="0"/>
        <a:ea typeface="+mn-ea"/>
        <a:cs typeface="+mn-cs"/>
      </a:defRPr>
    </a:lvl3pPr>
    <a:lvl4pPr marL="914309" algn="l" rtl="0" eaLnBrk="0" fontAlgn="base" hangingPunct="0">
      <a:spcBef>
        <a:spcPct val="0"/>
      </a:spcBef>
      <a:spcAft>
        <a:spcPct val="0"/>
      </a:spcAft>
      <a:defRPr sz="1600" kern="1200">
        <a:solidFill>
          <a:schemeClr val="tx1"/>
        </a:solidFill>
        <a:latin typeface="Times" charset="0"/>
        <a:ea typeface="+mn-ea"/>
        <a:cs typeface="+mn-cs"/>
      </a:defRPr>
    </a:lvl4pPr>
    <a:lvl5pPr marL="1219078" algn="l" rtl="0" eaLnBrk="0" fontAlgn="base" hangingPunct="0">
      <a:spcBef>
        <a:spcPct val="0"/>
      </a:spcBef>
      <a:spcAft>
        <a:spcPct val="0"/>
      </a:spcAft>
      <a:defRPr sz="1600" kern="1200">
        <a:solidFill>
          <a:schemeClr val="tx1"/>
        </a:solidFill>
        <a:latin typeface="Times" charset="0"/>
        <a:ea typeface="+mn-ea"/>
        <a:cs typeface="+mn-cs"/>
      </a:defRPr>
    </a:lvl5pPr>
    <a:lvl6pPr marL="1523848" algn="l" defTabSz="609539" rtl="0" eaLnBrk="1" latinLnBrk="0" hangingPunct="1">
      <a:defRPr sz="1600" kern="1200">
        <a:solidFill>
          <a:schemeClr val="tx1"/>
        </a:solidFill>
        <a:latin typeface="Times" charset="0"/>
        <a:ea typeface="+mn-ea"/>
        <a:cs typeface="+mn-cs"/>
      </a:defRPr>
    </a:lvl6pPr>
    <a:lvl7pPr marL="1828617" algn="l" defTabSz="609539" rtl="0" eaLnBrk="1" latinLnBrk="0" hangingPunct="1">
      <a:defRPr sz="1600" kern="1200">
        <a:solidFill>
          <a:schemeClr val="tx1"/>
        </a:solidFill>
        <a:latin typeface="Times" charset="0"/>
        <a:ea typeface="+mn-ea"/>
        <a:cs typeface="+mn-cs"/>
      </a:defRPr>
    </a:lvl7pPr>
    <a:lvl8pPr marL="2133387" algn="l" defTabSz="609539" rtl="0" eaLnBrk="1" latinLnBrk="0" hangingPunct="1">
      <a:defRPr sz="1600" kern="1200">
        <a:solidFill>
          <a:schemeClr val="tx1"/>
        </a:solidFill>
        <a:latin typeface="Times" charset="0"/>
        <a:ea typeface="+mn-ea"/>
        <a:cs typeface="+mn-cs"/>
      </a:defRPr>
    </a:lvl8pPr>
    <a:lvl9pPr marL="2438156" algn="l" defTabSz="609539" rtl="0" eaLnBrk="1" latinLnBrk="0" hangingPunct="1">
      <a:defRPr sz="1600" kern="1200">
        <a:solidFill>
          <a:schemeClr val="tx1"/>
        </a:solidFill>
        <a:latin typeface="Times" charset="0"/>
        <a:ea typeface="+mn-ea"/>
        <a:cs typeface="+mn-cs"/>
      </a:defRPr>
    </a:lvl9pPr>
  </p:defaultTextStyle>
  <p:extLst>
    <p:ext uri="{521415D9-36F7-43E2-AB2F-B90AF26B5E84}">
      <p14:sectionLst xmlns:p14="http://schemas.microsoft.com/office/powerpoint/2010/main">
        <p14:section name="Poster" id="{18E50C3C-E18A-3C44-9A34-11784B696610}">
          <p14:sldIdLst>
            <p14:sldId id="265"/>
          </p14:sldIdLst>
        </p14:section>
        <p14:section name="Other Templates" id="{22DA8659-B696-CD47-A6F3-C39065E37ED3}">
          <p14:sldIdLst>
            <p14:sldId id="264"/>
            <p14:sldId id="263"/>
            <p14:sldId id="258"/>
            <p14:sldId id="257"/>
            <p14:sldId id="259"/>
            <p14:sldId id="260"/>
            <p14:sldId id="261"/>
            <p14:sldId id="262"/>
          </p14:sldIdLst>
        </p14:section>
      </p14:sectionLst>
    </p:ext>
    <p:ext uri="{EFAFB233-063F-42B5-8137-9DF3F51BA10A}">
      <p15:sldGuideLst xmlns:p15="http://schemas.microsoft.com/office/powerpoint/2012/main">
        <p15:guide id="1" orient="horz" pos="13609" userDrawn="1">
          <p15:clr>
            <a:srgbClr val="A4A3A4"/>
          </p15:clr>
        </p15:guide>
        <p15:guide id="2" orient="horz" pos="1294" userDrawn="1">
          <p15:clr>
            <a:srgbClr val="A4A3A4"/>
          </p15:clr>
        </p15:guide>
        <p15:guide id="3" orient="horz" pos="3241" userDrawn="1">
          <p15:clr>
            <a:srgbClr val="A4A3A4"/>
          </p15:clr>
        </p15:guide>
        <p15:guide id="4" orient="horz" pos="10560" userDrawn="1">
          <p15:clr>
            <a:srgbClr val="A4A3A4"/>
          </p15:clr>
        </p15:guide>
        <p15:guide id="5" orient="horz" pos="2555" userDrawn="1">
          <p15:clr>
            <a:srgbClr val="A4A3A4"/>
          </p15:clr>
        </p15:guide>
        <p15:guide id="6" orient="horz" pos="13472" userDrawn="1">
          <p15:clr>
            <a:srgbClr val="A4A3A4"/>
          </p15:clr>
        </p15:guide>
        <p15:guide id="7" pos="27219" userDrawn="1">
          <p15:clr>
            <a:srgbClr val="A4A3A4"/>
          </p15:clr>
        </p15:guide>
        <p15:guide id="8" pos="18661" userDrawn="1">
          <p15:clr>
            <a:srgbClr val="A4A3A4"/>
          </p15:clr>
        </p15:guide>
        <p15:guide id="9" pos="393" userDrawn="1">
          <p15:clr>
            <a:srgbClr val="A4A3A4"/>
          </p15:clr>
        </p15:guide>
        <p15:guide id="10" pos="8951" userDrawn="1">
          <p15:clr>
            <a:srgbClr val="A4A3A4"/>
          </p15:clr>
        </p15:guide>
        <p15:guide id="11" pos="9555" userDrawn="1">
          <p15:clr>
            <a:srgbClr val="A4A3A4"/>
          </p15:clr>
        </p15:guide>
        <p15:guide id="12" pos="18112" userDrawn="1">
          <p15:clr>
            <a:srgbClr val="A4A3A4"/>
          </p15:clr>
        </p15:guide>
        <p15:guide id="13" pos="9829" userDrawn="1">
          <p15:clr>
            <a:srgbClr val="A4A3A4"/>
          </p15:clr>
        </p15:guide>
        <p15:guide id="14" pos="17839"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2038753-4E88-1B76-D96A-81568725FA02}" name="Kanaskar, Shikhar" initials="KS" userId="S::skanaska@purdue.edu::222df54f-e16e-4029-8324-b51d8c73b4b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achin Ulhas Arakeri" initials="SUA" lastIdx="1" clrIdx="0">
    <p:extLst>
      <p:ext uri="{19B8F6BF-5375-455C-9EA6-DF929625EA0E}">
        <p15:presenceInfo xmlns:p15="http://schemas.microsoft.com/office/powerpoint/2012/main" userId="Sachin Ulhas Araker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699"/>
    <a:srgbClr val="CFB991"/>
    <a:srgbClr val="B1810B"/>
    <a:srgbClr val="DDC69A"/>
    <a:srgbClr val="035FA0"/>
    <a:srgbClr val="D23A43"/>
    <a:srgbClr val="10253F"/>
    <a:srgbClr val="1F497D"/>
    <a:srgbClr val="131873"/>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F952C4-4D5D-44FE-B5FE-4B3EF78787B9}" v="377" dt="2023-03-02T01:11:12.779"/>
    <p1510:client id="{4DD233AE-6C8F-C542-A75D-1B061C9A4538}" v="224" dt="2023-02-05T19:04:40.9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78"/>
    <p:restoredTop sz="96638" autoAdjust="0"/>
  </p:normalViewPr>
  <p:slideViewPr>
    <p:cSldViewPr snapToGrid="0">
      <p:cViewPr varScale="1">
        <p:scale>
          <a:sx n="22" d="100"/>
          <a:sy n="22" d="100"/>
        </p:scale>
        <p:origin x="72" y="240"/>
      </p:cViewPr>
      <p:guideLst>
        <p:guide orient="horz" pos="13609"/>
        <p:guide orient="horz" pos="1294"/>
        <p:guide orient="horz" pos="3241"/>
        <p:guide orient="horz" pos="10560"/>
        <p:guide orient="horz" pos="2555"/>
        <p:guide orient="horz" pos="13472"/>
        <p:guide pos="27219"/>
        <p:guide pos="18661"/>
        <p:guide pos="393"/>
        <p:guide pos="8951"/>
        <p:guide pos="9555"/>
        <p:guide pos="18112"/>
        <p:guide pos="9829"/>
        <p:guide pos="17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handoutMaster" Target="handoutMasters/handoutMaster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an Basak" userId="5zsuI8Lt9/Njnod7ictA5LD5UXt8fZOhP6vugCC1d4U=" providerId="None" clId="Web-{26F952C4-4D5D-44FE-B5FE-4B3EF78787B9}"/>
    <pc:docChg chg="modSld">
      <pc:chgData name="Ayan Basak" userId="5zsuI8Lt9/Njnod7ictA5LD5UXt8fZOhP6vugCC1d4U=" providerId="None" clId="Web-{26F952C4-4D5D-44FE-B5FE-4B3EF78787B9}" dt="2023-03-01T23:31:48.484" v="2"/>
      <pc:docMkLst>
        <pc:docMk/>
      </pc:docMkLst>
      <pc:sldChg chg="addSp delSp">
        <pc:chgData name="Ayan Basak" userId="5zsuI8Lt9/Njnod7ictA5LD5UXt8fZOhP6vugCC1d4U=" providerId="None" clId="Web-{26F952C4-4D5D-44FE-B5FE-4B3EF78787B9}" dt="2023-03-01T23:31:48.484" v="2"/>
        <pc:sldMkLst>
          <pc:docMk/>
          <pc:sldMk cId="862850948" sldId="265"/>
        </pc:sldMkLst>
        <pc:grpChg chg="add del">
          <ac:chgData name="Ayan Basak" userId="5zsuI8Lt9/Njnod7ictA5LD5UXt8fZOhP6vugCC1d4U=" providerId="None" clId="Web-{26F952C4-4D5D-44FE-B5FE-4B3EF78787B9}" dt="2023-03-01T23:31:48.484" v="2"/>
          <ac:grpSpMkLst>
            <pc:docMk/>
            <pc:sldMk cId="862850948" sldId="265"/>
            <ac:grpSpMk id="46" creationId="{8B099977-1D5B-CC9A-9CF2-B89DCAD2D5CF}"/>
          </ac:grpSpMkLst>
        </pc:grpChg>
        <pc:graphicFrameChg chg="del">
          <ac:chgData name="Ayan Basak" userId="5zsuI8Lt9/Njnod7ictA5LD5UXt8fZOhP6vugCC1d4U=" providerId="None" clId="Web-{26F952C4-4D5D-44FE-B5FE-4B3EF78787B9}" dt="2023-03-01T23:31:45.921" v="1"/>
          <ac:graphicFrameMkLst>
            <pc:docMk/>
            <pc:sldMk cId="862850948" sldId="265"/>
            <ac:graphicFrameMk id="13" creationId="{8AA496C0-07FD-64C0-8CBB-70BBE897B8D8}"/>
          </ac:graphicFrameMkLst>
        </pc:graphicFrameChg>
      </pc:sldChg>
    </pc:docChg>
  </pc:docChgLst>
  <pc:docChgLst>
    <pc:chgData name="Ayan Basak" clId="Web-{26F952C4-4D5D-44FE-B5FE-4B3EF78787B9}"/>
    <pc:docChg chg="modSld">
      <pc:chgData name="Ayan Basak" userId="" providerId="" clId="Web-{26F952C4-4D5D-44FE-B5FE-4B3EF78787B9}" dt="2023-03-02T01:11:12.779" v="283" actId="1076"/>
      <pc:docMkLst>
        <pc:docMk/>
      </pc:docMkLst>
      <pc:sldChg chg="addSp delSp modSp">
        <pc:chgData name="Ayan Basak" userId="" providerId="" clId="Web-{26F952C4-4D5D-44FE-B5FE-4B3EF78787B9}" dt="2023-03-02T01:11:12.779" v="283" actId="1076"/>
        <pc:sldMkLst>
          <pc:docMk/>
          <pc:sldMk cId="862850948" sldId="265"/>
        </pc:sldMkLst>
        <pc:spChg chg="add del mod">
          <ac:chgData name="Ayan Basak" userId="" providerId="" clId="Web-{26F952C4-4D5D-44FE-B5FE-4B3EF78787B9}" dt="2023-03-02T00:51:43.115" v="199"/>
          <ac:spMkLst>
            <pc:docMk/>
            <pc:sldMk cId="862850948" sldId="265"/>
            <ac:spMk id="15" creationId="{73CD312B-D355-A981-CC37-22E8C06516B6}"/>
          </ac:spMkLst>
        </pc:spChg>
        <pc:spChg chg="add mod">
          <ac:chgData name="Ayan Basak" userId="" providerId="" clId="Web-{26F952C4-4D5D-44FE-B5FE-4B3EF78787B9}" dt="2023-03-02T00:52:15.959" v="204" actId="1076"/>
          <ac:spMkLst>
            <pc:docMk/>
            <pc:sldMk cId="862850948" sldId="265"/>
            <ac:spMk id="16" creationId="{D26ABBD3-77BB-8E50-4B01-2F638A5A97E8}"/>
          </ac:spMkLst>
        </pc:spChg>
        <pc:spChg chg="add del mod">
          <ac:chgData name="Ayan Basak" userId="" providerId="" clId="Web-{26F952C4-4D5D-44FE-B5FE-4B3EF78787B9}" dt="2023-03-02T00:53:42.367" v="217"/>
          <ac:spMkLst>
            <pc:docMk/>
            <pc:sldMk cId="862850948" sldId="265"/>
            <ac:spMk id="17" creationId="{D903B880-9F81-7FBD-52E2-207CF9945268}"/>
          </ac:spMkLst>
        </pc:spChg>
        <pc:spChg chg="add mod">
          <ac:chgData name="Ayan Basak" userId="" providerId="" clId="Web-{26F952C4-4D5D-44FE-B5FE-4B3EF78787B9}" dt="2023-03-02T00:56:44.543" v="264" actId="1076"/>
          <ac:spMkLst>
            <pc:docMk/>
            <pc:sldMk cId="862850948" sldId="265"/>
            <ac:spMk id="20" creationId="{0000F664-DA0C-E1D5-D0CD-361F32EE55B3}"/>
          </ac:spMkLst>
        </pc:spChg>
        <pc:spChg chg="add del">
          <ac:chgData name="Ayan Basak" userId="" providerId="" clId="Web-{26F952C4-4D5D-44FE-B5FE-4B3EF78787B9}" dt="2023-03-02T01:10:13.559" v="269"/>
          <ac:spMkLst>
            <pc:docMk/>
            <pc:sldMk cId="862850948" sldId="265"/>
            <ac:spMk id="22" creationId="{77A81C94-3B73-3EB0-1718-F3A4488C0E16}"/>
          </ac:spMkLst>
        </pc:spChg>
        <pc:spChg chg="add mod">
          <ac:chgData name="Ayan Basak" userId="" providerId="" clId="Web-{26F952C4-4D5D-44FE-B5FE-4B3EF78787B9}" dt="2023-03-02T01:11:12.779" v="283" actId="1076"/>
          <ac:spMkLst>
            <pc:docMk/>
            <pc:sldMk cId="862850948" sldId="265"/>
            <ac:spMk id="26" creationId="{54BFDF6F-594B-F28D-C6CC-35BA39BABB72}"/>
          </ac:spMkLst>
        </pc:spChg>
        <pc:graphicFrameChg chg="add del mod modGraphic">
          <ac:chgData name="Ayan Basak" userId="" providerId="" clId="Web-{26F952C4-4D5D-44FE-B5FE-4B3EF78787B9}" dt="2023-03-02T00:45:26.826" v="4"/>
          <ac:graphicFrameMkLst>
            <pc:docMk/>
            <pc:sldMk cId="862850948" sldId="265"/>
            <ac:graphicFrameMk id="3" creationId="{E889242D-A8F7-1526-05DF-D978236F8CBA}"/>
          </ac:graphicFrameMkLst>
        </pc:graphicFrameChg>
        <pc:graphicFrameChg chg="add del mod modGraphic">
          <ac:chgData name="Ayan Basak" userId="" providerId="" clId="Web-{26F952C4-4D5D-44FE-B5FE-4B3EF78787B9}" dt="2023-03-02T00:47:45.110" v="45"/>
          <ac:graphicFrameMkLst>
            <pc:docMk/>
            <pc:sldMk cId="862850948" sldId="265"/>
            <ac:graphicFrameMk id="4" creationId="{335BFDD1-232D-F9CC-5162-756872EA74C2}"/>
          </ac:graphicFrameMkLst>
        </pc:graphicFrameChg>
        <pc:graphicFrameChg chg="add del mod modGraphic">
          <ac:chgData name="Ayan Basak" userId="" providerId="" clId="Web-{26F952C4-4D5D-44FE-B5FE-4B3EF78787B9}" dt="2023-03-02T00:46:40.703" v="10"/>
          <ac:graphicFrameMkLst>
            <pc:docMk/>
            <pc:sldMk cId="862850948" sldId="265"/>
            <ac:graphicFrameMk id="8" creationId="{8A843B8D-C75B-A744-C0C4-83C52023409C}"/>
          </ac:graphicFrameMkLst>
        </pc:graphicFrameChg>
        <pc:graphicFrameChg chg="add del mod modGraphic">
          <ac:chgData name="Ayan Basak" userId="" providerId="" clId="Web-{26F952C4-4D5D-44FE-B5FE-4B3EF78787B9}" dt="2023-03-02T00:50:06.894" v="168"/>
          <ac:graphicFrameMkLst>
            <pc:docMk/>
            <pc:sldMk cId="862850948" sldId="265"/>
            <ac:graphicFrameMk id="12" creationId="{F9716B31-27ED-63D5-2429-6D40E3F6BB5F}"/>
          </ac:graphicFrameMkLst>
        </pc:graphicFrameChg>
        <pc:picChg chg="add mod">
          <ac:chgData name="Ayan Basak" userId="" providerId="" clId="Web-{26F952C4-4D5D-44FE-B5FE-4B3EF78787B9}" dt="2023-03-02T00:52:10.131" v="203" actId="1076"/>
          <ac:picMkLst>
            <pc:docMk/>
            <pc:sldMk cId="862850948" sldId="265"/>
            <ac:picMk id="13" creationId="{1ABB26EF-CADF-1997-B8D6-E8F30CB8EA31}"/>
          </ac:picMkLst>
        </pc:picChg>
        <pc:picChg chg="add mod">
          <ac:chgData name="Ayan Basak" userId="" providerId="" clId="Web-{26F952C4-4D5D-44FE-B5FE-4B3EF78787B9}" dt="2023-03-02T01:09:16.324" v="267" actId="1076"/>
          <ac:picMkLst>
            <pc:docMk/>
            <pc:sldMk cId="862850948" sldId="265"/>
            <ac:picMk id="21" creationId="{3AF5E722-94C9-5E78-58CA-10DEF9F16BC7}"/>
          </ac:picMkLst>
        </pc:picChg>
        <pc:picChg chg="add del mod">
          <ac:chgData name="Ayan Basak" userId="" providerId="" clId="Web-{26F952C4-4D5D-44FE-B5FE-4B3EF78787B9}" dt="2023-03-02T01:10:25.935" v="271"/>
          <ac:picMkLst>
            <pc:docMk/>
            <pc:sldMk cId="862850948" sldId="265"/>
            <ac:picMk id="25" creationId="{7795B523-1090-E677-45B2-F1298E547C34}"/>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769625451314317E-2"/>
          <c:y val="8.0550297159469431E-2"/>
          <c:w val="0.94846074909737133"/>
          <c:h val="0.88780494324216763"/>
        </c:manualLayout>
      </c:layout>
      <c:barChart>
        <c:barDir val="col"/>
        <c:grouping val="stacked"/>
        <c:varyColors val="0"/>
        <c:ser>
          <c:idx val="0"/>
          <c:order val="0"/>
          <c:tx>
            <c:strRef>
              <c:f>Sheet1!$E$5</c:f>
              <c:strCache>
                <c:ptCount val="1"/>
                <c:pt idx="0">
                  <c:v>Not OOS</c:v>
                </c:pt>
              </c:strCache>
            </c:strRef>
          </c:tx>
          <c:spPr>
            <a:solidFill>
              <a:schemeClr val="tx1"/>
            </a:solidFill>
            <a:ln>
              <a:noFill/>
            </a:ln>
            <a:effectLst/>
          </c:spPr>
          <c:invertIfNegative val="0"/>
          <c:cat>
            <c:strRef>
              <c:f>Sheet1!$D$6:$D$9</c:f>
              <c:strCache>
                <c:ptCount val="4"/>
                <c:pt idx="0">
                  <c:v>Overall</c:v>
                </c:pt>
                <c:pt idx="1">
                  <c:v>Seafood</c:v>
                </c:pt>
                <c:pt idx="2">
                  <c:v>Bakery</c:v>
                </c:pt>
                <c:pt idx="3">
                  <c:v>Dairy</c:v>
                </c:pt>
              </c:strCache>
            </c:strRef>
          </c:cat>
          <c:val>
            <c:numRef>
              <c:f>Sheet1!$E$6:$E$9</c:f>
              <c:numCache>
                <c:formatCode>General</c:formatCode>
                <c:ptCount val="4"/>
                <c:pt idx="0">
                  <c:v>95</c:v>
                </c:pt>
                <c:pt idx="1">
                  <c:v>79</c:v>
                </c:pt>
                <c:pt idx="2">
                  <c:v>93</c:v>
                </c:pt>
                <c:pt idx="3">
                  <c:v>97</c:v>
                </c:pt>
              </c:numCache>
            </c:numRef>
          </c:val>
          <c:extLst>
            <c:ext xmlns:c16="http://schemas.microsoft.com/office/drawing/2014/chart" uri="{C3380CC4-5D6E-409C-BE32-E72D297353CC}">
              <c16:uniqueId val="{00000000-091B-9C4D-A1E3-17CA655ECBC8}"/>
            </c:ext>
          </c:extLst>
        </c:ser>
        <c:ser>
          <c:idx val="1"/>
          <c:order val="1"/>
          <c:tx>
            <c:strRef>
              <c:f>Sheet1!$F$5</c:f>
              <c:strCache>
                <c:ptCount val="1"/>
                <c:pt idx="0">
                  <c:v>OOS</c:v>
                </c:pt>
              </c:strCache>
            </c:strRef>
          </c:tx>
          <c:spPr>
            <a:solidFill>
              <a:srgbClr val="B1810B"/>
            </a:solidFill>
            <a:ln>
              <a:noFill/>
            </a:ln>
            <a:effectLst/>
          </c:spPr>
          <c:invertIfNegative val="0"/>
          <c:cat>
            <c:strRef>
              <c:f>Sheet1!$D$6:$D$9</c:f>
              <c:strCache>
                <c:ptCount val="4"/>
                <c:pt idx="0">
                  <c:v>Overall</c:v>
                </c:pt>
                <c:pt idx="1">
                  <c:v>Seafood</c:v>
                </c:pt>
                <c:pt idx="2">
                  <c:v>Bakery</c:v>
                </c:pt>
                <c:pt idx="3">
                  <c:v>Dairy</c:v>
                </c:pt>
              </c:strCache>
            </c:strRef>
          </c:cat>
          <c:val>
            <c:numRef>
              <c:f>Sheet1!$F$6:$F$9</c:f>
              <c:numCache>
                <c:formatCode>General</c:formatCode>
                <c:ptCount val="4"/>
                <c:pt idx="0">
                  <c:v>5</c:v>
                </c:pt>
                <c:pt idx="1">
                  <c:v>21</c:v>
                </c:pt>
                <c:pt idx="2">
                  <c:v>7</c:v>
                </c:pt>
                <c:pt idx="3">
                  <c:v>3</c:v>
                </c:pt>
              </c:numCache>
            </c:numRef>
          </c:val>
          <c:extLst>
            <c:ext xmlns:c16="http://schemas.microsoft.com/office/drawing/2014/chart" uri="{C3380CC4-5D6E-409C-BE32-E72D297353CC}">
              <c16:uniqueId val="{00000001-091B-9C4D-A1E3-17CA655ECBC8}"/>
            </c:ext>
          </c:extLst>
        </c:ser>
        <c:dLbls>
          <c:showLegendKey val="0"/>
          <c:showVal val="0"/>
          <c:showCatName val="0"/>
          <c:showSerName val="0"/>
          <c:showPercent val="0"/>
          <c:showBubbleSize val="0"/>
        </c:dLbls>
        <c:gapWidth val="46"/>
        <c:overlap val="100"/>
        <c:axId val="725926176"/>
        <c:axId val="729055408"/>
      </c:barChart>
      <c:catAx>
        <c:axId val="725926176"/>
        <c:scaling>
          <c:orientation val="minMax"/>
        </c:scaling>
        <c:delete val="1"/>
        <c:axPos val="b"/>
        <c:numFmt formatCode="General" sourceLinked="1"/>
        <c:majorTickMark val="none"/>
        <c:minorTickMark val="none"/>
        <c:tickLblPos val="nextTo"/>
        <c:crossAx val="729055408"/>
        <c:crosses val="autoZero"/>
        <c:auto val="1"/>
        <c:lblAlgn val="ctr"/>
        <c:lblOffset val="100"/>
        <c:noMultiLvlLbl val="0"/>
      </c:catAx>
      <c:valAx>
        <c:axId val="729055408"/>
        <c:scaling>
          <c:orientation val="minMax"/>
        </c:scaling>
        <c:delete val="1"/>
        <c:axPos val="l"/>
        <c:numFmt formatCode="General" sourceLinked="1"/>
        <c:majorTickMark val="none"/>
        <c:minorTickMark val="none"/>
        <c:tickLblPos val="nextTo"/>
        <c:crossAx val="725926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1423556658330265E-2"/>
          <c:y val="4.0683836642690194E-2"/>
          <c:w val="0.97715289982425302"/>
          <c:h val="0.94537815126050417"/>
        </c:manualLayout>
      </c:layout>
      <c:barChart>
        <c:barDir val="col"/>
        <c:grouping val="stacked"/>
        <c:varyColors val="0"/>
        <c:ser>
          <c:idx val="0"/>
          <c:order val="0"/>
          <c:spPr>
            <a:noFill/>
            <a:ln>
              <a:noFill/>
            </a:ln>
          </c:spPr>
          <c:invertIfNegative val="0"/>
          <c:dPt>
            <c:idx val="0"/>
            <c:invertIfNegative val="0"/>
            <c:bubble3D val="0"/>
            <c:spPr>
              <a:solidFill>
                <a:schemeClr val="tx1"/>
              </a:solidFill>
              <a:ln>
                <a:noFill/>
              </a:ln>
            </c:spPr>
            <c:extLst>
              <c:ext xmlns:c16="http://schemas.microsoft.com/office/drawing/2014/chart" uri="{C3380CC4-5D6E-409C-BE32-E72D297353CC}">
                <c16:uniqueId val="{00000001-4DAA-FA4B-820B-AA27D3AF9EF9}"/>
              </c:ext>
            </c:extLst>
          </c:dPt>
          <c:dPt>
            <c:idx val="6"/>
            <c:invertIfNegative val="0"/>
            <c:bubble3D val="0"/>
            <c:spPr>
              <a:solidFill>
                <a:srgbClr val="CFB991"/>
              </a:solidFill>
              <a:ln>
                <a:noFill/>
              </a:ln>
            </c:spPr>
            <c:extLst>
              <c:ext xmlns:c16="http://schemas.microsoft.com/office/drawing/2014/chart" uri="{C3380CC4-5D6E-409C-BE32-E72D297353CC}">
                <c16:uniqueId val="{00000003-4DAA-FA4B-820B-AA27D3AF9EF9}"/>
              </c:ext>
            </c:extLst>
          </c:dPt>
          <c:val>
            <c:numRef>
              <c:f>Sheet1!$A$1:$G$1</c:f>
              <c:numCache>
                <c:formatCode>General</c:formatCode>
                <c:ptCount val="7"/>
                <c:pt idx="0">
                  <c:v>7878370.4703305205</c:v>
                </c:pt>
                <c:pt idx="1">
                  <c:v>7878370.4703305205</c:v>
                </c:pt>
                <c:pt idx="2">
                  <c:v>28840694.88677163</c:v>
                </c:pt>
                <c:pt idx="3">
                  <c:v>40320079.27253291</c:v>
                </c:pt>
                <c:pt idx="4">
                  <c:v>42440667.669644125</c:v>
                </c:pt>
                <c:pt idx="5">
                  <c:v>44765953.470087722</c:v>
                </c:pt>
                <c:pt idx="6">
                  <c:v>50626477.470087722</c:v>
                </c:pt>
              </c:numCache>
            </c:numRef>
          </c:val>
          <c:extLst>
            <c:ext xmlns:c16="http://schemas.microsoft.com/office/drawing/2014/chart" uri="{C3380CC4-5D6E-409C-BE32-E72D297353CC}">
              <c16:uniqueId val="{00000004-4DAA-FA4B-820B-AA27D3AF9EF9}"/>
            </c:ext>
          </c:extLst>
        </c:ser>
        <c:ser>
          <c:idx val="1"/>
          <c:order val="1"/>
          <c:spPr>
            <a:solidFill>
              <a:schemeClr val="tx1"/>
            </a:solidFill>
            <a:ln>
              <a:noFill/>
            </a:ln>
          </c:spPr>
          <c:invertIfNegative val="0"/>
          <c:dPt>
            <c:idx val="5"/>
            <c:invertIfNegative val="0"/>
            <c:bubble3D val="0"/>
            <c:extLst>
              <c:ext xmlns:c16="http://schemas.microsoft.com/office/drawing/2014/chart" uri="{C3380CC4-5D6E-409C-BE32-E72D297353CC}">
                <c16:uniqueId val="{00000005-4DAA-FA4B-820B-AA27D3AF9EF9}"/>
              </c:ext>
            </c:extLst>
          </c:dPt>
          <c:val>
            <c:numRef>
              <c:f>Sheet1!$A$2:$G$2</c:f>
              <c:numCache>
                <c:formatCode>General</c:formatCode>
                <c:ptCount val="7"/>
                <c:pt idx="1">
                  <c:v>20962324.416441109</c:v>
                </c:pt>
                <c:pt idx="2">
                  <c:v>11479384.38576128</c:v>
                </c:pt>
                <c:pt idx="3">
                  <c:v>2120588.3971112147</c:v>
                </c:pt>
                <c:pt idx="4">
                  <c:v>2325285.8004435971</c:v>
                </c:pt>
                <c:pt idx="5">
                  <c:v>5860524</c:v>
                </c:pt>
              </c:numCache>
            </c:numRef>
          </c:val>
          <c:extLst>
            <c:ext xmlns:c16="http://schemas.microsoft.com/office/drawing/2014/chart" uri="{C3380CC4-5D6E-409C-BE32-E72D297353CC}">
              <c16:uniqueId val="{00000006-4DAA-FA4B-820B-AA27D3AF9EF9}"/>
            </c:ext>
          </c:extLst>
        </c:ser>
        <c:dLbls>
          <c:showLegendKey val="0"/>
          <c:showVal val="0"/>
          <c:showCatName val="0"/>
          <c:showSerName val="0"/>
          <c:showPercent val="0"/>
          <c:showBubbleSize val="0"/>
        </c:dLbls>
        <c:gapWidth val="80"/>
        <c:overlap val="100"/>
        <c:axId val="820952120"/>
        <c:axId val="1"/>
      </c:barChart>
      <c:catAx>
        <c:axId val="820952120"/>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50626477.470087722"/>
          <c:min val="0"/>
        </c:scaling>
        <c:delete val="1"/>
        <c:axPos val="l"/>
        <c:numFmt formatCode="General" sourceLinked="1"/>
        <c:majorTickMark val="out"/>
        <c:minorTickMark val="none"/>
        <c:tickLblPos val="nextTo"/>
        <c:crossAx val="820952120"/>
        <c:crosses val="min"/>
        <c:crossBetween val="between"/>
      </c:valAx>
    </c:plotArea>
    <c:plotVisOnly val="0"/>
    <c:dispBlanksAs val="gap"/>
    <c:showDLblsOverMax val="1"/>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769625451314317E-2"/>
          <c:y val="8.0550297159469431E-2"/>
          <c:w val="0.94846074909737133"/>
          <c:h val="0.88780494324216763"/>
        </c:manualLayout>
      </c:layout>
      <c:barChart>
        <c:barDir val="col"/>
        <c:grouping val="stacked"/>
        <c:varyColors val="0"/>
        <c:ser>
          <c:idx val="0"/>
          <c:order val="0"/>
          <c:tx>
            <c:strRef>
              <c:f>Sheet1!$E$5</c:f>
              <c:strCache>
                <c:ptCount val="1"/>
                <c:pt idx="0">
                  <c:v>Not OOS</c:v>
                </c:pt>
              </c:strCache>
            </c:strRef>
          </c:tx>
          <c:spPr>
            <a:solidFill>
              <a:schemeClr val="tx1"/>
            </a:solidFill>
            <a:ln>
              <a:noFill/>
            </a:ln>
            <a:effectLst/>
          </c:spPr>
          <c:invertIfNegative val="0"/>
          <c:cat>
            <c:strRef>
              <c:f>Sheet1!$D$6:$D$9</c:f>
              <c:strCache>
                <c:ptCount val="4"/>
                <c:pt idx="0">
                  <c:v>Overall</c:v>
                </c:pt>
                <c:pt idx="1">
                  <c:v>Seafood</c:v>
                </c:pt>
                <c:pt idx="2">
                  <c:v>Bakery</c:v>
                </c:pt>
                <c:pt idx="3">
                  <c:v>Dairy</c:v>
                </c:pt>
              </c:strCache>
            </c:strRef>
          </c:cat>
          <c:val>
            <c:numRef>
              <c:f>Sheet1!$E$6:$E$9</c:f>
              <c:numCache>
                <c:formatCode>General</c:formatCode>
                <c:ptCount val="4"/>
                <c:pt idx="0">
                  <c:v>95</c:v>
                </c:pt>
                <c:pt idx="1">
                  <c:v>79</c:v>
                </c:pt>
                <c:pt idx="2">
                  <c:v>93</c:v>
                </c:pt>
                <c:pt idx="3">
                  <c:v>97</c:v>
                </c:pt>
              </c:numCache>
            </c:numRef>
          </c:val>
          <c:extLst>
            <c:ext xmlns:c16="http://schemas.microsoft.com/office/drawing/2014/chart" uri="{C3380CC4-5D6E-409C-BE32-E72D297353CC}">
              <c16:uniqueId val="{00000000-AE0F-7F47-AD93-393C0100A70A}"/>
            </c:ext>
          </c:extLst>
        </c:ser>
        <c:ser>
          <c:idx val="1"/>
          <c:order val="1"/>
          <c:tx>
            <c:strRef>
              <c:f>Sheet1!$F$5</c:f>
              <c:strCache>
                <c:ptCount val="1"/>
                <c:pt idx="0">
                  <c:v>OOS</c:v>
                </c:pt>
              </c:strCache>
            </c:strRef>
          </c:tx>
          <c:spPr>
            <a:solidFill>
              <a:srgbClr val="B1810B"/>
            </a:solidFill>
            <a:ln>
              <a:noFill/>
            </a:ln>
            <a:effectLst/>
          </c:spPr>
          <c:invertIfNegative val="0"/>
          <c:cat>
            <c:strRef>
              <c:f>Sheet1!$D$6:$D$9</c:f>
              <c:strCache>
                <c:ptCount val="4"/>
                <c:pt idx="0">
                  <c:v>Overall</c:v>
                </c:pt>
                <c:pt idx="1">
                  <c:v>Seafood</c:v>
                </c:pt>
                <c:pt idx="2">
                  <c:v>Bakery</c:v>
                </c:pt>
                <c:pt idx="3">
                  <c:v>Dairy</c:v>
                </c:pt>
              </c:strCache>
            </c:strRef>
          </c:cat>
          <c:val>
            <c:numRef>
              <c:f>Sheet1!$F$6:$F$9</c:f>
              <c:numCache>
                <c:formatCode>General</c:formatCode>
                <c:ptCount val="4"/>
                <c:pt idx="0">
                  <c:v>5</c:v>
                </c:pt>
                <c:pt idx="1">
                  <c:v>21</c:v>
                </c:pt>
                <c:pt idx="2">
                  <c:v>7</c:v>
                </c:pt>
                <c:pt idx="3">
                  <c:v>3</c:v>
                </c:pt>
              </c:numCache>
            </c:numRef>
          </c:val>
          <c:extLst>
            <c:ext xmlns:c16="http://schemas.microsoft.com/office/drawing/2014/chart" uri="{C3380CC4-5D6E-409C-BE32-E72D297353CC}">
              <c16:uniqueId val="{00000001-AE0F-7F47-AD93-393C0100A70A}"/>
            </c:ext>
          </c:extLst>
        </c:ser>
        <c:dLbls>
          <c:showLegendKey val="0"/>
          <c:showVal val="0"/>
          <c:showCatName val="0"/>
          <c:showSerName val="0"/>
          <c:showPercent val="0"/>
          <c:showBubbleSize val="0"/>
        </c:dLbls>
        <c:gapWidth val="46"/>
        <c:overlap val="100"/>
        <c:axId val="725926176"/>
        <c:axId val="729055408"/>
      </c:barChart>
      <c:catAx>
        <c:axId val="725926176"/>
        <c:scaling>
          <c:orientation val="minMax"/>
        </c:scaling>
        <c:delete val="1"/>
        <c:axPos val="b"/>
        <c:numFmt formatCode="General" sourceLinked="1"/>
        <c:majorTickMark val="none"/>
        <c:minorTickMark val="none"/>
        <c:tickLblPos val="nextTo"/>
        <c:crossAx val="729055408"/>
        <c:crosses val="autoZero"/>
        <c:auto val="1"/>
        <c:lblAlgn val="ctr"/>
        <c:lblOffset val="100"/>
        <c:noMultiLvlLbl val="0"/>
      </c:catAx>
      <c:valAx>
        <c:axId val="729055408"/>
        <c:scaling>
          <c:orientation val="minMax"/>
        </c:scaling>
        <c:delete val="1"/>
        <c:axPos val="l"/>
        <c:numFmt formatCode="General" sourceLinked="1"/>
        <c:majorTickMark val="none"/>
        <c:minorTickMark val="none"/>
        <c:tickLblPos val="nextTo"/>
        <c:crossAx val="725926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1423556658330265E-2"/>
          <c:y val="4.0683836642690194E-2"/>
          <c:w val="0.97715289982425302"/>
          <c:h val="0.94537815126050417"/>
        </c:manualLayout>
      </c:layout>
      <c:barChart>
        <c:barDir val="col"/>
        <c:grouping val="stacked"/>
        <c:varyColors val="0"/>
        <c:ser>
          <c:idx val="0"/>
          <c:order val="0"/>
          <c:spPr>
            <a:noFill/>
            <a:ln>
              <a:noFill/>
            </a:ln>
          </c:spPr>
          <c:invertIfNegative val="0"/>
          <c:dPt>
            <c:idx val="0"/>
            <c:invertIfNegative val="0"/>
            <c:bubble3D val="0"/>
            <c:spPr>
              <a:solidFill>
                <a:schemeClr val="tx1"/>
              </a:solidFill>
              <a:ln>
                <a:noFill/>
              </a:ln>
            </c:spPr>
            <c:extLst>
              <c:ext xmlns:c16="http://schemas.microsoft.com/office/drawing/2014/chart" uri="{C3380CC4-5D6E-409C-BE32-E72D297353CC}">
                <c16:uniqueId val="{00000001-B3FC-5540-9753-75E676AC5421}"/>
              </c:ext>
            </c:extLst>
          </c:dPt>
          <c:dPt>
            <c:idx val="6"/>
            <c:invertIfNegative val="0"/>
            <c:bubble3D val="0"/>
            <c:spPr>
              <a:solidFill>
                <a:srgbClr val="CFB991"/>
              </a:solidFill>
              <a:ln>
                <a:noFill/>
              </a:ln>
            </c:spPr>
            <c:extLst>
              <c:ext xmlns:c16="http://schemas.microsoft.com/office/drawing/2014/chart" uri="{C3380CC4-5D6E-409C-BE32-E72D297353CC}">
                <c16:uniqueId val="{00000003-B3FC-5540-9753-75E676AC5421}"/>
              </c:ext>
            </c:extLst>
          </c:dPt>
          <c:val>
            <c:numRef>
              <c:f>Sheet1!$A$1:$G$1</c:f>
              <c:numCache>
                <c:formatCode>General</c:formatCode>
                <c:ptCount val="7"/>
                <c:pt idx="0">
                  <c:v>7878370.4703305205</c:v>
                </c:pt>
                <c:pt idx="1">
                  <c:v>7878370.4703305205</c:v>
                </c:pt>
                <c:pt idx="2">
                  <c:v>28840694.88677163</c:v>
                </c:pt>
                <c:pt idx="3">
                  <c:v>40320079.27253291</c:v>
                </c:pt>
                <c:pt idx="4">
                  <c:v>42440667.669644125</c:v>
                </c:pt>
                <c:pt idx="5">
                  <c:v>44765953.470087722</c:v>
                </c:pt>
                <c:pt idx="6">
                  <c:v>50626477.470087722</c:v>
                </c:pt>
              </c:numCache>
            </c:numRef>
          </c:val>
          <c:extLst>
            <c:ext xmlns:c16="http://schemas.microsoft.com/office/drawing/2014/chart" uri="{C3380CC4-5D6E-409C-BE32-E72D297353CC}">
              <c16:uniqueId val="{00000004-B3FC-5540-9753-75E676AC5421}"/>
            </c:ext>
          </c:extLst>
        </c:ser>
        <c:ser>
          <c:idx val="1"/>
          <c:order val="1"/>
          <c:spPr>
            <a:solidFill>
              <a:schemeClr val="tx1"/>
            </a:solidFill>
            <a:ln>
              <a:noFill/>
            </a:ln>
          </c:spPr>
          <c:invertIfNegative val="0"/>
          <c:dPt>
            <c:idx val="5"/>
            <c:invertIfNegative val="0"/>
            <c:bubble3D val="0"/>
            <c:extLst>
              <c:ext xmlns:c16="http://schemas.microsoft.com/office/drawing/2014/chart" uri="{C3380CC4-5D6E-409C-BE32-E72D297353CC}">
                <c16:uniqueId val="{00000005-B3FC-5540-9753-75E676AC5421}"/>
              </c:ext>
            </c:extLst>
          </c:dPt>
          <c:val>
            <c:numRef>
              <c:f>Sheet1!$A$2:$G$2</c:f>
              <c:numCache>
                <c:formatCode>General</c:formatCode>
                <c:ptCount val="7"/>
                <c:pt idx="1">
                  <c:v>20962324.416441109</c:v>
                </c:pt>
                <c:pt idx="2">
                  <c:v>11479384.38576128</c:v>
                </c:pt>
                <c:pt idx="3">
                  <c:v>2120588.3971112147</c:v>
                </c:pt>
                <c:pt idx="4">
                  <c:v>2325285.8004435971</c:v>
                </c:pt>
                <c:pt idx="5">
                  <c:v>5860524</c:v>
                </c:pt>
              </c:numCache>
            </c:numRef>
          </c:val>
          <c:extLst>
            <c:ext xmlns:c16="http://schemas.microsoft.com/office/drawing/2014/chart" uri="{C3380CC4-5D6E-409C-BE32-E72D297353CC}">
              <c16:uniqueId val="{00000006-B3FC-5540-9753-75E676AC5421}"/>
            </c:ext>
          </c:extLst>
        </c:ser>
        <c:dLbls>
          <c:showLegendKey val="0"/>
          <c:showVal val="0"/>
          <c:showCatName val="0"/>
          <c:showSerName val="0"/>
          <c:showPercent val="0"/>
          <c:showBubbleSize val="0"/>
        </c:dLbls>
        <c:gapWidth val="80"/>
        <c:overlap val="100"/>
        <c:axId val="820952120"/>
        <c:axId val="1"/>
      </c:barChart>
      <c:catAx>
        <c:axId val="820952120"/>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50626477.470087722"/>
          <c:min val="0"/>
        </c:scaling>
        <c:delete val="1"/>
        <c:axPos val="l"/>
        <c:numFmt formatCode="General" sourceLinked="1"/>
        <c:majorTickMark val="out"/>
        <c:minorTickMark val="none"/>
        <c:tickLblPos val="nextTo"/>
        <c:crossAx val="820952120"/>
        <c:crosses val="min"/>
        <c:crossBetween val="between"/>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1423556658330265E-2"/>
          <c:y val="4.0683836642690194E-2"/>
          <c:w val="0.97715289982425302"/>
          <c:h val="0.94537815126050417"/>
        </c:manualLayout>
      </c:layout>
      <c:barChart>
        <c:barDir val="col"/>
        <c:grouping val="stacked"/>
        <c:varyColors val="0"/>
        <c:ser>
          <c:idx val="0"/>
          <c:order val="0"/>
          <c:spPr>
            <a:noFill/>
            <a:ln>
              <a:noFill/>
            </a:ln>
          </c:spPr>
          <c:invertIfNegative val="0"/>
          <c:dPt>
            <c:idx val="0"/>
            <c:invertIfNegative val="0"/>
            <c:bubble3D val="0"/>
            <c:spPr>
              <a:solidFill>
                <a:schemeClr val="tx1"/>
              </a:solidFill>
              <a:ln>
                <a:noFill/>
              </a:ln>
            </c:spPr>
            <c:extLst>
              <c:ext xmlns:c16="http://schemas.microsoft.com/office/drawing/2014/chart" uri="{C3380CC4-5D6E-409C-BE32-E72D297353CC}">
                <c16:uniqueId val="{00000001-4E79-4242-B2C3-7F47CD5DC7C6}"/>
              </c:ext>
            </c:extLst>
          </c:dPt>
          <c:dPt>
            <c:idx val="6"/>
            <c:invertIfNegative val="0"/>
            <c:bubble3D val="0"/>
            <c:spPr>
              <a:solidFill>
                <a:srgbClr val="CFB991"/>
              </a:solidFill>
              <a:ln>
                <a:noFill/>
              </a:ln>
            </c:spPr>
            <c:extLst>
              <c:ext xmlns:c16="http://schemas.microsoft.com/office/drawing/2014/chart" uri="{C3380CC4-5D6E-409C-BE32-E72D297353CC}">
                <c16:uniqueId val="{00000003-4E79-4242-B2C3-7F47CD5DC7C6}"/>
              </c:ext>
            </c:extLst>
          </c:dPt>
          <c:val>
            <c:numRef>
              <c:f>Sheet1!$A$1:$G$1</c:f>
              <c:numCache>
                <c:formatCode>General</c:formatCode>
                <c:ptCount val="7"/>
                <c:pt idx="0">
                  <c:v>7878370.4703305205</c:v>
                </c:pt>
                <c:pt idx="1">
                  <c:v>7878370.4703305205</c:v>
                </c:pt>
                <c:pt idx="2">
                  <c:v>28840694.88677163</c:v>
                </c:pt>
                <c:pt idx="3">
                  <c:v>40320079.27253291</c:v>
                </c:pt>
                <c:pt idx="4">
                  <c:v>42440667.669644125</c:v>
                </c:pt>
                <c:pt idx="5">
                  <c:v>44765953.470087722</c:v>
                </c:pt>
                <c:pt idx="6">
                  <c:v>50626477.470087722</c:v>
                </c:pt>
              </c:numCache>
            </c:numRef>
          </c:val>
          <c:extLst>
            <c:ext xmlns:c16="http://schemas.microsoft.com/office/drawing/2014/chart" uri="{C3380CC4-5D6E-409C-BE32-E72D297353CC}">
              <c16:uniqueId val="{00000004-4E79-4242-B2C3-7F47CD5DC7C6}"/>
            </c:ext>
          </c:extLst>
        </c:ser>
        <c:ser>
          <c:idx val="1"/>
          <c:order val="1"/>
          <c:spPr>
            <a:solidFill>
              <a:schemeClr val="tx1"/>
            </a:solidFill>
            <a:ln>
              <a:noFill/>
            </a:ln>
          </c:spPr>
          <c:invertIfNegative val="0"/>
          <c:dPt>
            <c:idx val="5"/>
            <c:invertIfNegative val="0"/>
            <c:bubble3D val="0"/>
            <c:extLst>
              <c:ext xmlns:c16="http://schemas.microsoft.com/office/drawing/2014/chart" uri="{C3380CC4-5D6E-409C-BE32-E72D297353CC}">
                <c16:uniqueId val="{00000006-4E79-4242-B2C3-7F47CD5DC7C6}"/>
              </c:ext>
            </c:extLst>
          </c:dPt>
          <c:val>
            <c:numRef>
              <c:f>Sheet1!$A$2:$G$2</c:f>
              <c:numCache>
                <c:formatCode>General</c:formatCode>
                <c:ptCount val="7"/>
                <c:pt idx="1">
                  <c:v>20962324.416441109</c:v>
                </c:pt>
                <c:pt idx="2">
                  <c:v>11479384.38576128</c:v>
                </c:pt>
                <c:pt idx="3">
                  <c:v>2120588.3971112147</c:v>
                </c:pt>
                <c:pt idx="4">
                  <c:v>2325285.8004435971</c:v>
                </c:pt>
                <c:pt idx="5">
                  <c:v>5860524</c:v>
                </c:pt>
              </c:numCache>
            </c:numRef>
          </c:val>
          <c:extLst>
            <c:ext xmlns:c16="http://schemas.microsoft.com/office/drawing/2014/chart" uri="{C3380CC4-5D6E-409C-BE32-E72D297353CC}">
              <c16:uniqueId val="{00000007-4E79-4242-B2C3-7F47CD5DC7C6}"/>
            </c:ext>
          </c:extLst>
        </c:ser>
        <c:dLbls>
          <c:showLegendKey val="0"/>
          <c:showVal val="0"/>
          <c:showCatName val="0"/>
          <c:showSerName val="0"/>
          <c:showPercent val="0"/>
          <c:showBubbleSize val="0"/>
        </c:dLbls>
        <c:gapWidth val="80"/>
        <c:overlap val="100"/>
        <c:axId val="820952120"/>
        <c:axId val="1"/>
      </c:barChart>
      <c:catAx>
        <c:axId val="820952120"/>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50626477.470087722"/>
          <c:min val="0"/>
        </c:scaling>
        <c:delete val="1"/>
        <c:axPos val="l"/>
        <c:numFmt formatCode="General" sourceLinked="1"/>
        <c:majorTickMark val="out"/>
        <c:minorTickMark val="none"/>
        <c:tickLblPos val="nextTo"/>
        <c:crossAx val="820952120"/>
        <c:crosses val="min"/>
        <c:crossBetween val="between"/>
      </c:valAx>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1423556658330265E-2"/>
          <c:y val="4.0683836642690194E-2"/>
          <c:w val="0.97715289982425302"/>
          <c:h val="0.94537815126050417"/>
        </c:manualLayout>
      </c:layout>
      <c:barChart>
        <c:barDir val="col"/>
        <c:grouping val="stacked"/>
        <c:varyColors val="0"/>
        <c:ser>
          <c:idx val="0"/>
          <c:order val="0"/>
          <c:spPr>
            <a:noFill/>
            <a:ln>
              <a:noFill/>
            </a:ln>
          </c:spPr>
          <c:invertIfNegative val="0"/>
          <c:dPt>
            <c:idx val="0"/>
            <c:invertIfNegative val="0"/>
            <c:bubble3D val="0"/>
            <c:spPr>
              <a:solidFill>
                <a:srgbClr val="035FA0"/>
              </a:solidFill>
              <a:ln>
                <a:noFill/>
              </a:ln>
            </c:spPr>
            <c:extLst>
              <c:ext xmlns:c16="http://schemas.microsoft.com/office/drawing/2014/chart" uri="{C3380CC4-5D6E-409C-BE32-E72D297353CC}">
                <c16:uniqueId val="{00000001-8322-4FB0-9E92-89D7EB53AB2E}"/>
              </c:ext>
            </c:extLst>
          </c:dPt>
          <c:dPt>
            <c:idx val="6"/>
            <c:invertIfNegative val="0"/>
            <c:bubble3D val="0"/>
            <c:spPr>
              <a:solidFill>
                <a:srgbClr val="D23A43"/>
              </a:solidFill>
              <a:ln>
                <a:noFill/>
              </a:ln>
            </c:spPr>
            <c:extLst>
              <c:ext xmlns:c16="http://schemas.microsoft.com/office/drawing/2014/chart" uri="{C3380CC4-5D6E-409C-BE32-E72D297353CC}">
                <c16:uniqueId val="{00000003-8322-4FB0-9E92-89D7EB53AB2E}"/>
              </c:ext>
            </c:extLst>
          </c:dPt>
          <c:val>
            <c:numRef>
              <c:f>Sheet1!$A$1:$G$1</c:f>
              <c:numCache>
                <c:formatCode>General</c:formatCode>
                <c:ptCount val="7"/>
                <c:pt idx="0">
                  <c:v>7878370.4703305205</c:v>
                </c:pt>
                <c:pt idx="1">
                  <c:v>7878370.4703305205</c:v>
                </c:pt>
                <c:pt idx="2">
                  <c:v>28840694.88677163</c:v>
                </c:pt>
                <c:pt idx="3">
                  <c:v>40320079.27253291</c:v>
                </c:pt>
                <c:pt idx="4">
                  <c:v>42440667.669644125</c:v>
                </c:pt>
                <c:pt idx="5">
                  <c:v>44765953.470087722</c:v>
                </c:pt>
                <c:pt idx="6">
                  <c:v>50626477.470087722</c:v>
                </c:pt>
              </c:numCache>
            </c:numRef>
          </c:val>
          <c:extLst>
            <c:ext xmlns:c16="http://schemas.microsoft.com/office/drawing/2014/chart" uri="{C3380CC4-5D6E-409C-BE32-E72D297353CC}">
              <c16:uniqueId val="{00000004-8322-4FB0-9E92-89D7EB53AB2E}"/>
            </c:ext>
          </c:extLst>
        </c:ser>
        <c:ser>
          <c:idx val="1"/>
          <c:order val="1"/>
          <c:spPr>
            <a:solidFill>
              <a:srgbClr val="035FA0"/>
            </a:solidFill>
            <a:ln>
              <a:noFill/>
            </a:ln>
          </c:spPr>
          <c:invertIfNegative val="0"/>
          <c:dPt>
            <c:idx val="5"/>
            <c:invertIfNegative val="0"/>
            <c:bubble3D val="0"/>
            <c:spPr>
              <a:solidFill>
                <a:srgbClr val="C9E8FE"/>
              </a:solidFill>
              <a:ln>
                <a:noFill/>
              </a:ln>
            </c:spPr>
            <c:extLst>
              <c:ext xmlns:c16="http://schemas.microsoft.com/office/drawing/2014/chart" uri="{C3380CC4-5D6E-409C-BE32-E72D297353CC}">
                <c16:uniqueId val="{00000006-8322-4FB0-9E92-89D7EB53AB2E}"/>
              </c:ext>
            </c:extLst>
          </c:dPt>
          <c:val>
            <c:numRef>
              <c:f>Sheet1!$A$2:$G$2</c:f>
              <c:numCache>
                <c:formatCode>General</c:formatCode>
                <c:ptCount val="7"/>
                <c:pt idx="1">
                  <c:v>20962324.416441109</c:v>
                </c:pt>
                <c:pt idx="2">
                  <c:v>11479384.38576128</c:v>
                </c:pt>
                <c:pt idx="3">
                  <c:v>2120588.3971112147</c:v>
                </c:pt>
                <c:pt idx="4">
                  <c:v>2325285.8004435971</c:v>
                </c:pt>
                <c:pt idx="5">
                  <c:v>5860524</c:v>
                </c:pt>
              </c:numCache>
            </c:numRef>
          </c:val>
          <c:extLst>
            <c:ext xmlns:c16="http://schemas.microsoft.com/office/drawing/2014/chart" uri="{C3380CC4-5D6E-409C-BE32-E72D297353CC}">
              <c16:uniqueId val="{00000007-8322-4FB0-9E92-89D7EB53AB2E}"/>
            </c:ext>
          </c:extLst>
        </c:ser>
        <c:dLbls>
          <c:showLegendKey val="0"/>
          <c:showVal val="0"/>
          <c:showCatName val="0"/>
          <c:showSerName val="0"/>
          <c:showPercent val="0"/>
          <c:showBubbleSize val="0"/>
        </c:dLbls>
        <c:gapWidth val="80"/>
        <c:overlap val="100"/>
        <c:axId val="820952120"/>
        <c:axId val="1"/>
      </c:barChart>
      <c:catAx>
        <c:axId val="820952120"/>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50626477.470087722"/>
          <c:min val="0"/>
        </c:scaling>
        <c:delete val="1"/>
        <c:axPos val="l"/>
        <c:numFmt formatCode="General" sourceLinked="1"/>
        <c:majorTickMark val="out"/>
        <c:minorTickMark val="none"/>
        <c:tickLblPos val="nextTo"/>
        <c:crossAx val="820952120"/>
        <c:crosses val="min"/>
        <c:crossBetween val="between"/>
      </c:valAx>
    </c:plotArea>
    <c:plotVisOnly val="0"/>
    <c:dispBlanksAs val="gap"/>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769625451314317E-2"/>
          <c:y val="8.0550297159469431E-2"/>
          <c:w val="0.94846074909737133"/>
          <c:h val="0.88780494324216763"/>
        </c:manualLayout>
      </c:layout>
      <c:barChart>
        <c:barDir val="col"/>
        <c:grouping val="stacked"/>
        <c:varyColors val="0"/>
        <c:ser>
          <c:idx val="0"/>
          <c:order val="0"/>
          <c:tx>
            <c:strRef>
              <c:f>Sheet1!$E$5</c:f>
              <c:strCache>
                <c:ptCount val="1"/>
                <c:pt idx="0">
                  <c:v>Not OOS</c:v>
                </c:pt>
              </c:strCache>
            </c:strRef>
          </c:tx>
          <c:spPr>
            <a:solidFill>
              <a:srgbClr val="035FA0"/>
            </a:solidFill>
            <a:ln>
              <a:noFill/>
            </a:ln>
            <a:effectLst/>
          </c:spPr>
          <c:invertIfNegative val="0"/>
          <c:cat>
            <c:strRef>
              <c:f>Sheet1!$D$6:$D$9</c:f>
              <c:strCache>
                <c:ptCount val="4"/>
                <c:pt idx="0">
                  <c:v>Overall</c:v>
                </c:pt>
                <c:pt idx="1">
                  <c:v>Seafood</c:v>
                </c:pt>
                <c:pt idx="2">
                  <c:v>Bakery</c:v>
                </c:pt>
                <c:pt idx="3">
                  <c:v>Dairy</c:v>
                </c:pt>
              </c:strCache>
            </c:strRef>
          </c:cat>
          <c:val>
            <c:numRef>
              <c:f>Sheet1!$E$6:$E$9</c:f>
              <c:numCache>
                <c:formatCode>General</c:formatCode>
                <c:ptCount val="4"/>
                <c:pt idx="0">
                  <c:v>95</c:v>
                </c:pt>
                <c:pt idx="1">
                  <c:v>79</c:v>
                </c:pt>
                <c:pt idx="2">
                  <c:v>93</c:v>
                </c:pt>
                <c:pt idx="3">
                  <c:v>97</c:v>
                </c:pt>
              </c:numCache>
            </c:numRef>
          </c:val>
          <c:extLst>
            <c:ext xmlns:c16="http://schemas.microsoft.com/office/drawing/2014/chart" uri="{C3380CC4-5D6E-409C-BE32-E72D297353CC}">
              <c16:uniqueId val="{00000000-F72D-4E59-A877-FEDD501E2EAE}"/>
            </c:ext>
          </c:extLst>
        </c:ser>
        <c:ser>
          <c:idx val="1"/>
          <c:order val="1"/>
          <c:tx>
            <c:strRef>
              <c:f>Sheet1!$F$5</c:f>
              <c:strCache>
                <c:ptCount val="1"/>
                <c:pt idx="0">
                  <c:v>OOS</c:v>
                </c:pt>
              </c:strCache>
            </c:strRef>
          </c:tx>
          <c:spPr>
            <a:solidFill>
              <a:srgbClr val="D23A43"/>
            </a:solidFill>
            <a:ln>
              <a:noFill/>
            </a:ln>
            <a:effectLst/>
          </c:spPr>
          <c:invertIfNegative val="0"/>
          <c:cat>
            <c:strRef>
              <c:f>Sheet1!$D$6:$D$9</c:f>
              <c:strCache>
                <c:ptCount val="4"/>
                <c:pt idx="0">
                  <c:v>Overall</c:v>
                </c:pt>
                <c:pt idx="1">
                  <c:v>Seafood</c:v>
                </c:pt>
                <c:pt idx="2">
                  <c:v>Bakery</c:v>
                </c:pt>
                <c:pt idx="3">
                  <c:v>Dairy</c:v>
                </c:pt>
              </c:strCache>
            </c:strRef>
          </c:cat>
          <c:val>
            <c:numRef>
              <c:f>Sheet1!$F$6:$F$9</c:f>
              <c:numCache>
                <c:formatCode>General</c:formatCode>
                <c:ptCount val="4"/>
                <c:pt idx="0">
                  <c:v>5</c:v>
                </c:pt>
                <c:pt idx="1">
                  <c:v>21</c:v>
                </c:pt>
                <c:pt idx="2">
                  <c:v>7</c:v>
                </c:pt>
                <c:pt idx="3">
                  <c:v>3</c:v>
                </c:pt>
              </c:numCache>
            </c:numRef>
          </c:val>
          <c:extLst>
            <c:ext xmlns:c16="http://schemas.microsoft.com/office/drawing/2014/chart" uri="{C3380CC4-5D6E-409C-BE32-E72D297353CC}">
              <c16:uniqueId val="{00000001-F72D-4E59-A877-FEDD501E2EAE}"/>
            </c:ext>
          </c:extLst>
        </c:ser>
        <c:dLbls>
          <c:showLegendKey val="0"/>
          <c:showVal val="0"/>
          <c:showCatName val="0"/>
          <c:showSerName val="0"/>
          <c:showPercent val="0"/>
          <c:showBubbleSize val="0"/>
        </c:dLbls>
        <c:gapWidth val="46"/>
        <c:overlap val="100"/>
        <c:axId val="725926176"/>
        <c:axId val="729055408"/>
      </c:barChart>
      <c:catAx>
        <c:axId val="725926176"/>
        <c:scaling>
          <c:orientation val="minMax"/>
        </c:scaling>
        <c:delete val="1"/>
        <c:axPos val="b"/>
        <c:numFmt formatCode="General" sourceLinked="1"/>
        <c:majorTickMark val="none"/>
        <c:minorTickMark val="none"/>
        <c:tickLblPos val="nextTo"/>
        <c:crossAx val="729055408"/>
        <c:crosses val="autoZero"/>
        <c:auto val="1"/>
        <c:lblAlgn val="ctr"/>
        <c:lblOffset val="100"/>
        <c:noMultiLvlLbl val="0"/>
      </c:catAx>
      <c:valAx>
        <c:axId val="729055408"/>
        <c:scaling>
          <c:orientation val="minMax"/>
        </c:scaling>
        <c:delete val="1"/>
        <c:axPos val="l"/>
        <c:numFmt formatCode="General" sourceLinked="1"/>
        <c:majorTickMark val="none"/>
        <c:minorTickMark val="none"/>
        <c:tickLblPos val="nextTo"/>
        <c:crossAx val="725926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769625451314317E-2"/>
          <c:y val="8.0550297159469431E-2"/>
          <c:w val="0.94846074909737133"/>
          <c:h val="0.88780494324216763"/>
        </c:manualLayout>
      </c:layout>
      <c:barChart>
        <c:barDir val="col"/>
        <c:grouping val="stacked"/>
        <c:varyColors val="0"/>
        <c:ser>
          <c:idx val="0"/>
          <c:order val="0"/>
          <c:tx>
            <c:strRef>
              <c:f>Sheet1!$E$5</c:f>
              <c:strCache>
                <c:ptCount val="1"/>
                <c:pt idx="0">
                  <c:v>Not OOS</c:v>
                </c:pt>
              </c:strCache>
            </c:strRef>
          </c:tx>
          <c:spPr>
            <a:solidFill>
              <a:schemeClr val="tx1"/>
            </a:solidFill>
            <a:ln>
              <a:noFill/>
            </a:ln>
            <a:effectLst/>
          </c:spPr>
          <c:invertIfNegative val="0"/>
          <c:cat>
            <c:strRef>
              <c:f>Sheet1!$D$6:$D$9</c:f>
              <c:strCache>
                <c:ptCount val="4"/>
                <c:pt idx="0">
                  <c:v>Overall</c:v>
                </c:pt>
                <c:pt idx="1">
                  <c:v>Seafood</c:v>
                </c:pt>
                <c:pt idx="2">
                  <c:v>Bakery</c:v>
                </c:pt>
                <c:pt idx="3">
                  <c:v>Dairy</c:v>
                </c:pt>
              </c:strCache>
            </c:strRef>
          </c:cat>
          <c:val>
            <c:numRef>
              <c:f>Sheet1!$E$6:$E$9</c:f>
              <c:numCache>
                <c:formatCode>General</c:formatCode>
                <c:ptCount val="4"/>
                <c:pt idx="0">
                  <c:v>95</c:v>
                </c:pt>
                <c:pt idx="1">
                  <c:v>79</c:v>
                </c:pt>
                <c:pt idx="2">
                  <c:v>93</c:v>
                </c:pt>
                <c:pt idx="3">
                  <c:v>97</c:v>
                </c:pt>
              </c:numCache>
            </c:numRef>
          </c:val>
          <c:extLst>
            <c:ext xmlns:c16="http://schemas.microsoft.com/office/drawing/2014/chart" uri="{C3380CC4-5D6E-409C-BE32-E72D297353CC}">
              <c16:uniqueId val="{00000000-6570-7742-A8C1-03F71A063957}"/>
            </c:ext>
          </c:extLst>
        </c:ser>
        <c:ser>
          <c:idx val="1"/>
          <c:order val="1"/>
          <c:tx>
            <c:strRef>
              <c:f>Sheet1!$F$5</c:f>
              <c:strCache>
                <c:ptCount val="1"/>
                <c:pt idx="0">
                  <c:v>OOS</c:v>
                </c:pt>
              </c:strCache>
            </c:strRef>
          </c:tx>
          <c:spPr>
            <a:solidFill>
              <a:srgbClr val="B1810B"/>
            </a:solidFill>
            <a:ln>
              <a:noFill/>
            </a:ln>
            <a:effectLst/>
          </c:spPr>
          <c:invertIfNegative val="0"/>
          <c:cat>
            <c:strRef>
              <c:f>Sheet1!$D$6:$D$9</c:f>
              <c:strCache>
                <c:ptCount val="4"/>
                <c:pt idx="0">
                  <c:v>Overall</c:v>
                </c:pt>
                <c:pt idx="1">
                  <c:v>Seafood</c:v>
                </c:pt>
                <c:pt idx="2">
                  <c:v>Bakery</c:v>
                </c:pt>
                <c:pt idx="3">
                  <c:v>Dairy</c:v>
                </c:pt>
              </c:strCache>
            </c:strRef>
          </c:cat>
          <c:val>
            <c:numRef>
              <c:f>Sheet1!$F$6:$F$9</c:f>
              <c:numCache>
                <c:formatCode>General</c:formatCode>
                <c:ptCount val="4"/>
                <c:pt idx="0">
                  <c:v>5</c:v>
                </c:pt>
                <c:pt idx="1">
                  <c:v>21</c:v>
                </c:pt>
                <c:pt idx="2">
                  <c:v>7</c:v>
                </c:pt>
                <c:pt idx="3">
                  <c:v>3</c:v>
                </c:pt>
              </c:numCache>
            </c:numRef>
          </c:val>
          <c:extLst>
            <c:ext xmlns:c16="http://schemas.microsoft.com/office/drawing/2014/chart" uri="{C3380CC4-5D6E-409C-BE32-E72D297353CC}">
              <c16:uniqueId val="{00000001-6570-7742-A8C1-03F71A063957}"/>
            </c:ext>
          </c:extLst>
        </c:ser>
        <c:dLbls>
          <c:showLegendKey val="0"/>
          <c:showVal val="0"/>
          <c:showCatName val="0"/>
          <c:showSerName val="0"/>
          <c:showPercent val="0"/>
          <c:showBubbleSize val="0"/>
        </c:dLbls>
        <c:gapWidth val="46"/>
        <c:overlap val="100"/>
        <c:axId val="725926176"/>
        <c:axId val="729055408"/>
      </c:barChart>
      <c:catAx>
        <c:axId val="725926176"/>
        <c:scaling>
          <c:orientation val="minMax"/>
        </c:scaling>
        <c:delete val="1"/>
        <c:axPos val="b"/>
        <c:numFmt formatCode="General" sourceLinked="1"/>
        <c:majorTickMark val="none"/>
        <c:minorTickMark val="none"/>
        <c:tickLblPos val="nextTo"/>
        <c:crossAx val="729055408"/>
        <c:crosses val="autoZero"/>
        <c:auto val="1"/>
        <c:lblAlgn val="ctr"/>
        <c:lblOffset val="100"/>
        <c:noMultiLvlLbl val="0"/>
      </c:catAx>
      <c:valAx>
        <c:axId val="729055408"/>
        <c:scaling>
          <c:orientation val="minMax"/>
        </c:scaling>
        <c:delete val="1"/>
        <c:axPos val="l"/>
        <c:numFmt formatCode="General" sourceLinked="1"/>
        <c:majorTickMark val="none"/>
        <c:minorTickMark val="none"/>
        <c:tickLblPos val="nextTo"/>
        <c:crossAx val="725926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1423556658330265E-2"/>
          <c:y val="4.0683836642690194E-2"/>
          <c:w val="0.97715289982425302"/>
          <c:h val="0.94537815126050417"/>
        </c:manualLayout>
      </c:layout>
      <c:barChart>
        <c:barDir val="col"/>
        <c:grouping val="stacked"/>
        <c:varyColors val="0"/>
        <c:ser>
          <c:idx val="0"/>
          <c:order val="0"/>
          <c:spPr>
            <a:noFill/>
            <a:ln>
              <a:noFill/>
            </a:ln>
          </c:spPr>
          <c:invertIfNegative val="0"/>
          <c:dPt>
            <c:idx val="0"/>
            <c:invertIfNegative val="0"/>
            <c:bubble3D val="0"/>
            <c:spPr>
              <a:solidFill>
                <a:schemeClr val="tx1"/>
              </a:solidFill>
              <a:ln>
                <a:noFill/>
              </a:ln>
            </c:spPr>
            <c:extLst>
              <c:ext xmlns:c16="http://schemas.microsoft.com/office/drawing/2014/chart" uri="{C3380CC4-5D6E-409C-BE32-E72D297353CC}">
                <c16:uniqueId val="{00000001-18F6-5C4A-92BC-748DEC3A27D4}"/>
              </c:ext>
            </c:extLst>
          </c:dPt>
          <c:dPt>
            <c:idx val="6"/>
            <c:invertIfNegative val="0"/>
            <c:bubble3D val="0"/>
            <c:spPr>
              <a:solidFill>
                <a:srgbClr val="CFB991"/>
              </a:solidFill>
              <a:ln>
                <a:noFill/>
              </a:ln>
            </c:spPr>
            <c:extLst>
              <c:ext xmlns:c16="http://schemas.microsoft.com/office/drawing/2014/chart" uri="{C3380CC4-5D6E-409C-BE32-E72D297353CC}">
                <c16:uniqueId val="{00000003-18F6-5C4A-92BC-748DEC3A27D4}"/>
              </c:ext>
            </c:extLst>
          </c:dPt>
          <c:val>
            <c:numRef>
              <c:f>Sheet1!$A$1:$G$1</c:f>
              <c:numCache>
                <c:formatCode>General</c:formatCode>
                <c:ptCount val="7"/>
                <c:pt idx="0">
                  <c:v>7878370.4703305205</c:v>
                </c:pt>
                <c:pt idx="1">
                  <c:v>7878370.4703305205</c:v>
                </c:pt>
                <c:pt idx="2">
                  <c:v>28840694.88677163</c:v>
                </c:pt>
                <c:pt idx="3">
                  <c:v>40320079.27253291</c:v>
                </c:pt>
                <c:pt idx="4">
                  <c:v>42440667.669644125</c:v>
                </c:pt>
                <c:pt idx="5">
                  <c:v>44765953.470087722</c:v>
                </c:pt>
                <c:pt idx="6">
                  <c:v>50626477.470087722</c:v>
                </c:pt>
              </c:numCache>
            </c:numRef>
          </c:val>
          <c:extLst>
            <c:ext xmlns:c16="http://schemas.microsoft.com/office/drawing/2014/chart" uri="{C3380CC4-5D6E-409C-BE32-E72D297353CC}">
              <c16:uniqueId val="{00000004-18F6-5C4A-92BC-748DEC3A27D4}"/>
            </c:ext>
          </c:extLst>
        </c:ser>
        <c:ser>
          <c:idx val="1"/>
          <c:order val="1"/>
          <c:spPr>
            <a:solidFill>
              <a:schemeClr val="tx1"/>
            </a:solidFill>
            <a:ln>
              <a:noFill/>
            </a:ln>
          </c:spPr>
          <c:invertIfNegative val="0"/>
          <c:dPt>
            <c:idx val="5"/>
            <c:invertIfNegative val="0"/>
            <c:bubble3D val="0"/>
            <c:extLst>
              <c:ext xmlns:c16="http://schemas.microsoft.com/office/drawing/2014/chart" uri="{C3380CC4-5D6E-409C-BE32-E72D297353CC}">
                <c16:uniqueId val="{00000005-18F6-5C4A-92BC-748DEC3A27D4}"/>
              </c:ext>
            </c:extLst>
          </c:dPt>
          <c:val>
            <c:numRef>
              <c:f>Sheet1!$A$2:$G$2</c:f>
              <c:numCache>
                <c:formatCode>General</c:formatCode>
                <c:ptCount val="7"/>
                <c:pt idx="1">
                  <c:v>20962324.416441109</c:v>
                </c:pt>
                <c:pt idx="2">
                  <c:v>11479384.38576128</c:v>
                </c:pt>
                <c:pt idx="3">
                  <c:v>2120588.3971112147</c:v>
                </c:pt>
                <c:pt idx="4">
                  <c:v>2325285.8004435971</c:v>
                </c:pt>
                <c:pt idx="5">
                  <c:v>5860524</c:v>
                </c:pt>
              </c:numCache>
            </c:numRef>
          </c:val>
          <c:extLst>
            <c:ext xmlns:c16="http://schemas.microsoft.com/office/drawing/2014/chart" uri="{C3380CC4-5D6E-409C-BE32-E72D297353CC}">
              <c16:uniqueId val="{00000006-18F6-5C4A-92BC-748DEC3A27D4}"/>
            </c:ext>
          </c:extLst>
        </c:ser>
        <c:dLbls>
          <c:showLegendKey val="0"/>
          <c:showVal val="0"/>
          <c:showCatName val="0"/>
          <c:showSerName val="0"/>
          <c:showPercent val="0"/>
          <c:showBubbleSize val="0"/>
        </c:dLbls>
        <c:gapWidth val="80"/>
        <c:overlap val="100"/>
        <c:axId val="820952120"/>
        <c:axId val="1"/>
      </c:barChart>
      <c:catAx>
        <c:axId val="820952120"/>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50626477.470087722"/>
          <c:min val="0"/>
        </c:scaling>
        <c:delete val="1"/>
        <c:axPos val="l"/>
        <c:numFmt formatCode="General" sourceLinked="1"/>
        <c:majorTickMark val="out"/>
        <c:minorTickMark val="none"/>
        <c:tickLblPos val="nextTo"/>
        <c:crossAx val="820952120"/>
        <c:crosses val="min"/>
        <c:crossBetween val="between"/>
      </c:valAx>
    </c:plotArea>
    <c:plotVisOnly val="0"/>
    <c:dispBlanksAs val="gap"/>
    <c:showDLblsOverMax val="1"/>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769625451314317E-2"/>
          <c:y val="8.0550297159469431E-2"/>
          <c:w val="0.94846074909737133"/>
          <c:h val="0.88780494324216763"/>
        </c:manualLayout>
      </c:layout>
      <c:barChart>
        <c:barDir val="col"/>
        <c:grouping val="stacked"/>
        <c:varyColors val="0"/>
        <c:ser>
          <c:idx val="0"/>
          <c:order val="0"/>
          <c:tx>
            <c:strRef>
              <c:f>Sheet1!$E$5</c:f>
              <c:strCache>
                <c:ptCount val="1"/>
                <c:pt idx="0">
                  <c:v>Not OOS</c:v>
                </c:pt>
              </c:strCache>
            </c:strRef>
          </c:tx>
          <c:spPr>
            <a:solidFill>
              <a:schemeClr val="tx1"/>
            </a:solidFill>
            <a:ln>
              <a:noFill/>
            </a:ln>
            <a:effectLst/>
          </c:spPr>
          <c:invertIfNegative val="0"/>
          <c:cat>
            <c:strRef>
              <c:f>Sheet1!$D$6:$D$9</c:f>
              <c:strCache>
                <c:ptCount val="4"/>
                <c:pt idx="0">
                  <c:v>Overall</c:v>
                </c:pt>
                <c:pt idx="1">
                  <c:v>Seafood</c:v>
                </c:pt>
                <c:pt idx="2">
                  <c:v>Bakery</c:v>
                </c:pt>
                <c:pt idx="3">
                  <c:v>Dairy</c:v>
                </c:pt>
              </c:strCache>
            </c:strRef>
          </c:cat>
          <c:val>
            <c:numRef>
              <c:f>Sheet1!$E$6:$E$9</c:f>
              <c:numCache>
                <c:formatCode>General</c:formatCode>
                <c:ptCount val="4"/>
                <c:pt idx="0">
                  <c:v>95</c:v>
                </c:pt>
                <c:pt idx="1">
                  <c:v>79</c:v>
                </c:pt>
                <c:pt idx="2">
                  <c:v>93</c:v>
                </c:pt>
                <c:pt idx="3">
                  <c:v>97</c:v>
                </c:pt>
              </c:numCache>
            </c:numRef>
          </c:val>
          <c:extLst>
            <c:ext xmlns:c16="http://schemas.microsoft.com/office/drawing/2014/chart" uri="{C3380CC4-5D6E-409C-BE32-E72D297353CC}">
              <c16:uniqueId val="{00000000-5E08-4A4C-9D91-592CF5BCFEC4}"/>
            </c:ext>
          </c:extLst>
        </c:ser>
        <c:ser>
          <c:idx val="1"/>
          <c:order val="1"/>
          <c:tx>
            <c:strRef>
              <c:f>Sheet1!$F$5</c:f>
              <c:strCache>
                <c:ptCount val="1"/>
                <c:pt idx="0">
                  <c:v>OOS</c:v>
                </c:pt>
              </c:strCache>
            </c:strRef>
          </c:tx>
          <c:spPr>
            <a:solidFill>
              <a:srgbClr val="B1810B"/>
            </a:solidFill>
            <a:ln>
              <a:noFill/>
            </a:ln>
            <a:effectLst/>
          </c:spPr>
          <c:invertIfNegative val="0"/>
          <c:cat>
            <c:strRef>
              <c:f>Sheet1!$D$6:$D$9</c:f>
              <c:strCache>
                <c:ptCount val="4"/>
                <c:pt idx="0">
                  <c:v>Overall</c:v>
                </c:pt>
                <c:pt idx="1">
                  <c:v>Seafood</c:v>
                </c:pt>
                <c:pt idx="2">
                  <c:v>Bakery</c:v>
                </c:pt>
                <c:pt idx="3">
                  <c:v>Dairy</c:v>
                </c:pt>
              </c:strCache>
            </c:strRef>
          </c:cat>
          <c:val>
            <c:numRef>
              <c:f>Sheet1!$F$6:$F$9</c:f>
              <c:numCache>
                <c:formatCode>General</c:formatCode>
                <c:ptCount val="4"/>
                <c:pt idx="0">
                  <c:v>5</c:v>
                </c:pt>
                <c:pt idx="1">
                  <c:v>21</c:v>
                </c:pt>
                <c:pt idx="2">
                  <c:v>7</c:v>
                </c:pt>
                <c:pt idx="3">
                  <c:v>3</c:v>
                </c:pt>
              </c:numCache>
            </c:numRef>
          </c:val>
          <c:extLst>
            <c:ext xmlns:c16="http://schemas.microsoft.com/office/drawing/2014/chart" uri="{C3380CC4-5D6E-409C-BE32-E72D297353CC}">
              <c16:uniqueId val="{00000001-5E08-4A4C-9D91-592CF5BCFEC4}"/>
            </c:ext>
          </c:extLst>
        </c:ser>
        <c:dLbls>
          <c:showLegendKey val="0"/>
          <c:showVal val="0"/>
          <c:showCatName val="0"/>
          <c:showSerName val="0"/>
          <c:showPercent val="0"/>
          <c:showBubbleSize val="0"/>
        </c:dLbls>
        <c:gapWidth val="46"/>
        <c:overlap val="100"/>
        <c:axId val="725926176"/>
        <c:axId val="729055408"/>
      </c:barChart>
      <c:catAx>
        <c:axId val="725926176"/>
        <c:scaling>
          <c:orientation val="minMax"/>
        </c:scaling>
        <c:delete val="1"/>
        <c:axPos val="b"/>
        <c:numFmt formatCode="General" sourceLinked="1"/>
        <c:majorTickMark val="none"/>
        <c:minorTickMark val="none"/>
        <c:tickLblPos val="nextTo"/>
        <c:crossAx val="729055408"/>
        <c:crosses val="autoZero"/>
        <c:auto val="1"/>
        <c:lblAlgn val="ctr"/>
        <c:lblOffset val="100"/>
        <c:noMultiLvlLbl val="0"/>
      </c:catAx>
      <c:valAx>
        <c:axId val="729055408"/>
        <c:scaling>
          <c:orientation val="minMax"/>
        </c:scaling>
        <c:delete val="1"/>
        <c:axPos val="l"/>
        <c:numFmt formatCode="General" sourceLinked="1"/>
        <c:majorTickMark val="none"/>
        <c:minorTickMark val="none"/>
        <c:tickLblPos val="nextTo"/>
        <c:crossAx val="725926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1423556658330265E-2"/>
          <c:y val="4.0683836642690194E-2"/>
          <c:w val="0.97715289982425302"/>
          <c:h val="0.94537815126050417"/>
        </c:manualLayout>
      </c:layout>
      <c:barChart>
        <c:barDir val="col"/>
        <c:grouping val="stacked"/>
        <c:varyColors val="0"/>
        <c:ser>
          <c:idx val="0"/>
          <c:order val="0"/>
          <c:spPr>
            <a:noFill/>
            <a:ln>
              <a:noFill/>
            </a:ln>
          </c:spPr>
          <c:invertIfNegative val="0"/>
          <c:dPt>
            <c:idx val="0"/>
            <c:invertIfNegative val="0"/>
            <c:bubble3D val="0"/>
            <c:spPr>
              <a:solidFill>
                <a:schemeClr val="tx1"/>
              </a:solidFill>
              <a:ln>
                <a:noFill/>
              </a:ln>
            </c:spPr>
            <c:extLst>
              <c:ext xmlns:c16="http://schemas.microsoft.com/office/drawing/2014/chart" uri="{C3380CC4-5D6E-409C-BE32-E72D297353CC}">
                <c16:uniqueId val="{00000001-B044-3042-9359-C2C702A7F252}"/>
              </c:ext>
            </c:extLst>
          </c:dPt>
          <c:dPt>
            <c:idx val="6"/>
            <c:invertIfNegative val="0"/>
            <c:bubble3D val="0"/>
            <c:spPr>
              <a:solidFill>
                <a:srgbClr val="CFB991"/>
              </a:solidFill>
              <a:ln>
                <a:noFill/>
              </a:ln>
            </c:spPr>
            <c:extLst>
              <c:ext xmlns:c16="http://schemas.microsoft.com/office/drawing/2014/chart" uri="{C3380CC4-5D6E-409C-BE32-E72D297353CC}">
                <c16:uniqueId val="{00000003-B044-3042-9359-C2C702A7F252}"/>
              </c:ext>
            </c:extLst>
          </c:dPt>
          <c:val>
            <c:numRef>
              <c:f>Sheet1!$A$1:$G$1</c:f>
              <c:numCache>
                <c:formatCode>General</c:formatCode>
                <c:ptCount val="7"/>
                <c:pt idx="0">
                  <c:v>7878370.4703305205</c:v>
                </c:pt>
                <c:pt idx="1">
                  <c:v>7878370.4703305205</c:v>
                </c:pt>
                <c:pt idx="2">
                  <c:v>28840694.88677163</c:v>
                </c:pt>
                <c:pt idx="3">
                  <c:v>40320079.27253291</c:v>
                </c:pt>
                <c:pt idx="4">
                  <c:v>42440667.669644125</c:v>
                </c:pt>
                <c:pt idx="5">
                  <c:v>44765953.470087722</c:v>
                </c:pt>
                <c:pt idx="6">
                  <c:v>50626477.470087722</c:v>
                </c:pt>
              </c:numCache>
            </c:numRef>
          </c:val>
          <c:extLst>
            <c:ext xmlns:c16="http://schemas.microsoft.com/office/drawing/2014/chart" uri="{C3380CC4-5D6E-409C-BE32-E72D297353CC}">
              <c16:uniqueId val="{00000004-B044-3042-9359-C2C702A7F252}"/>
            </c:ext>
          </c:extLst>
        </c:ser>
        <c:ser>
          <c:idx val="1"/>
          <c:order val="1"/>
          <c:spPr>
            <a:solidFill>
              <a:schemeClr val="tx1"/>
            </a:solidFill>
            <a:ln>
              <a:noFill/>
            </a:ln>
          </c:spPr>
          <c:invertIfNegative val="0"/>
          <c:dPt>
            <c:idx val="5"/>
            <c:invertIfNegative val="0"/>
            <c:bubble3D val="0"/>
            <c:extLst>
              <c:ext xmlns:c16="http://schemas.microsoft.com/office/drawing/2014/chart" uri="{C3380CC4-5D6E-409C-BE32-E72D297353CC}">
                <c16:uniqueId val="{00000005-B044-3042-9359-C2C702A7F252}"/>
              </c:ext>
            </c:extLst>
          </c:dPt>
          <c:val>
            <c:numRef>
              <c:f>Sheet1!$A$2:$G$2</c:f>
              <c:numCache>
                <c:formatCode>General</c:formatCode>
                <c:ptCount val="7"/>
                <c:pt idx="1">
                  <c:v>20962324.416441109</c:v>
                </c:pt>
                <c:pt idx="2">
                  <c:v>11479384.38576128</c:v>
                </c:pt>
                <c:pt idx="3">
                  <c:v>2120588.3971112147</c:v>
                </c:pt>
                <c:pt idx="4">
                  <c:v>2325285.8004435971</c:v>
                </c:pt>
                <c:pt idx="5">
                  <c:v>5860524</c:v>
                </c:pt>
              </c:numCache>
            </c:numRef>
          </c:val>
          <c:extLst>
            <c:ext xmlns:c16="http://schemas.microsoft.com/office/drawing/2014/chart" uri="{C3380CC4-5D6E-409C-BE32-E72D297353CC}">
              <c16:uniqueId val="{00000006-B044-3042-9359-C2C702A7F252}"/>
            </c:ext>
          </c:extLst>
        </c:ser>
        <c:dLbls>
          <c:showLegendKey val="0"/>
          <c:showVal val="0"/>
          <c:showCatName val="0"/>
          <c:showSerName val="0"/>
          <c:showPercent val="0"/>
          <c:showBubbleSize val="0"/>
        </c:dLbls>
        <c:gapWidth val="80"/>
        <c:overlap val="100"/>
        <c:axId val="820952120"/>
        <c:axId val="1"/>
      </c:barChart>
      <c:catAx>
        <c:axId val="820952120"/>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50626477.470087722"/>
          <c:min val="0"/>
        </c:scaling>
        <c:delete val="1"/>
        <c:axPos val="l"/>
        <c:numFmt formatCode="General" sourceLinked="1"/>
        <c:majorTickMark val="out"/>
        <c:minorTickMark val="none"/>
        <c:tickLblPos val="nextTo"/>
        <c:crossAx val="820952120"/>
        <c:crosses val="min"/>
        <c:crossBetween val="between"/>
      </c:valAx>
    </c:plotArea>
    <c:plotVisOnly val="0"/>
    <c:dispBlanksAs val="gap"/>
    <c:showDLblsOverMax val="1"/>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769625451314317E-2"/>
          <c:y val="8.0550297159469431E-2"/>
          <c:w val="0.94846074909737133"/>
          <c:h val="0.88780494324216763"/>
        </c:manualLayout>
      </c:layout>
      <c:barChart>
        <c:barDir val="col"/>
        <c:grouping val="stacked"/>
        <c:varyColors val="0"/>
        <c:ser>
          <c:idx val="0"/>
          <c:order val="0"/>
          <c:tx>
            <c:strRef>
              <c:f>Sheet1!$E$5</c:f>
              <c:strCache>
                <c:ptCount val="1"/>
                <c:pt idx="0">
                  <c:v>Not OOS</c:v>
                </c:pt>
              </c:strCache>
            </c:strRef>
          </c:tx>
          <c:spPr>
            <a:solidFill>
              <a:schemeClr val="tx1"/>
            </a:solidFill>
            <a:ln>
              <a:noFill/>
            </a:ln>
            <a:effectLst/>
          </c:spPr>
          <c:invertIfNegative val="0"/>
          <c:cat>
            <c:strRef>
              <c:f>Sheet1!$D$6:$D$9</c:f>
              <c:strCache>
                <c:ptCount val="4"/>
                <c:pt idx="0">
                  <c:v>Overall</c:v>
                </c:pt>
                <c:pt idx="1">
                  <c:v>Seafood</c:v>
                </c:pt>
                <c:pt idx="2">
                  <c:v>Bakery</c:v>
                </c:pt>
                <c:pt idx="3">
                  <c:v>Dairy</c:v>
                </c:pt>
              </c:strCache>
            </c:strRef>
          </c:cat>
          <c:val>
            <c:numRef>
              <c:f>Sheet1!$E$6:$E$9</c:f>
              <c:numCache>
                <c:formatCode>General</c:formatCode>
                <c:ptCount val="4"/>
                <c:pt idx="0">
                  <c:v>95</c:v>
                </c:pt>
                <c:pt idx="1">
                  <c:v>79</c:v>
                </c:pt>
                <c:pt idx="2">
                  <c:v>93</c:v>
                </c:pt>
                <c:pt idx="3">
                  <c:v>97</c:v>
                </c:pt>
              </c:numCache>
            </c:numRef>
          </c:val>
          <c:extLst>
            <c:ext xmlns:c16="http://schemas.microsoft.com/office/drawing/2014/chart" uri="{C3380CC4-5D6E-409C-BE32-E72D297353CC}">
              <c16:uniqueId val="{00000000-5998-9A4C-A229-2DC24172CB61}"/>
            </c:ext>
          </c:extLst>
        </c:ser>
        <c:ser>
          <c:idx val="1"/>
          <c:order val="1"/>
          <c:tx>
            <c:strRef>
              <c:f>Sheet1!$F$5</c:f>
              <c:strCache>
                <c:ptCount val="1"/>
                <c:pt idx="0">
                  <c:v>OOS</c:v>
                </c:pt>
              </c:strCache>
            </c:strRef>
          </c:tx>
          <c:spPr>
            <a:solidFill>
              <a:srgbClr val="B1810B"/>
            </a:solidFill>
            <a:ln>
              <a:noFill/>
            </a:ln>
            <a:effectLst/>
          </c:spPr>
          <c:invertIfNegative val="0"/>
          <c:cat>
            <c:strRef>
              <c:f>Sheet1!$D$6:$D$9</c:f>
              <c:strCache>
                <c:ptCount val="4"/>
                <c:pt idx="0">
                  <c:v>Overall</c:v>
                </c:pt>
                <c:pt idx="1">
                  <c:v>Seafood</c:v>
                </c:pt>
                <c:pt idx="2">
                  <c:v>Bakery</c:v>
                </c:pt>
                <c:pt idx="3">
                  <c:v>Dairy</c:v>
                </c:pt>
              </c:strCache>
            </c:strRef>
          </c:cat>
          <c:val>
            <c:numRef>
              <c:f>Sheet1!$F$6:$F$9</c:f>
              <c:numCache>
                <c:formatCode>General</c:formatCode>
                <c:ptCount val="4"/>
                <c:pt idx="0">
                  <c:v>5</c:v>
                </c:pt>
                <c:pt idx="1">
                  <c:v>21</c:v>
                </c:pt>
                <c:pt idx="2">
                  <c:v>7</c:v>
                </c:pt>
                <c:pt idx="3">
                  <c:v>3</c:v>
                </c:pt>
              </c:numCache>
            </c:numRef>
          </c:val>
          <c:extLst>
            <c:ext xmlns:c16="http://schemas.microsoft.com/office/drawing/2014/chart" uri="{C3380CC4-5D6E-409C-BE32-E72D297353CC}">
              <c16:uniqueId val="{00000001-5998-9A4C-A229-2DC24172CB61}"/>
            </c:ext>
          </c:extLst>
        </c:ser>
        <c:dLbls>
          <c:showLegendKey val="0"/>
          <c:showVal val="0"/>
          <c:showCatName val="0"/>
          <c:showSerName val="0"/>
          <c:showPercent val="0"/>
          <c:showBubbleSize val="0"/>
        </c:dLbls>
        <c:gapWidth val="46"/>
        <c:overlap val="100"/>
        <c:axId val="725926176"/>
        <c:axId val="729055408"/>
      </c:barChart>
      <c:catAx>
        <c:axId val="725926176"/>
        <c:scaling>
          <c:orientation val="minMax"/>
        </c:scaling>
        <c:delete val="1"/>
        <c:axPos val="b"/>
        <c:numFmt formatCode="General" sourceLinked="1"/>
        <c:majorTickMark val="none"/>
        <c:minorTickMark val="none"/>
        <c:tickLblPos val="nextTo"/>
        <c:crossAx val="729055408"/>
        <c:crosses val="autoZero"/>
        <c:auto val="1"/>
        <c:lblAlgn val="ctr"/>
        <c:lblOffset val="100"/>
        <c:noMultiLvlLbl val="0"/>
      </c:catAx>
      <c:valAx>
        <c:axId val="729055408"/>
        <c:scaling>
          <c:orientation val="minMax"/>
        </c:scaling>
        <c:delete val="1"/>
        <c:axPos val="l"/>
        <c:numFmt formatCode="General" sourceLinked="1"/>
        <c:majorTickMark val="none"/>
        <c:minorTickMark val="none"/>
        <c:tickLblPos val="nextTo"/>
        <c:crossAx val="725926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07_27B2A4FA.xml><?xml version="1.0" encoding="utf-8"?>
<p188:cmLst xmlns:a="http://schemas.openxmlformats.org/drawingml/2006/main" xmlns:r="http://schemas.openxmlformats.org/officeDocument/2006/relationships" xmlns:p188="http://schemas.microsoft.com/office/powerpoint/2018/8/main">
  <p188:cm id="{0C0C27E9-8782-D84B-8841-6EA547C711A7}" authorId="{82038753-4E88-1B76-D96A-81568725FA02}" created="2023-02-22T20:39:33.789">
    <pc:sldMkLst xmlns:pc="http://schemas.microsoft.com/office/powerpoint/2013/main/command">
      <pc:docMk/>
      <pc:sldMk cId="666019066" sldId="263"/>
    </pc:sldMkLst>
    <p188:txBody>
      <a:bodyPr/>
      <a:lstStyle/>
      <a:p>
        <a:r>
          <a:rPr lang="en-US"/>
          <a:t>Camel case</a:t>
        </a:r>
      </a:p>
    </p188:txBody>
  </p188:cm>
</p188:cmLst>
</file>

<file path=ppt/comments/modernComment_109_336E0F84.xml><?xml version="1.0" encoding="utf-8"?>
<p188:cmLst xmlns:a="http://schemas.openxmlformats.org/drawingml/2006/main" xmlns:r="http://schemas.openxmlformats.org/officeDocument/2006/relationships" xmlns:p188="http://schemas.microsoft.com/office/powerpoint/2018/8/main">
  <p188:cm id="{FA84963E-2F68-4698-AF1F-34092FC12209}" authorId="{82038753-4E88-1B76-D96A-81568725FA02}" created="2023-02-22T20:39:33.789">
    <pc:sldMkLst xmlns:pc="http://schemas.microsoft.com/office/powerpoint/2013/main/command">
      <pc:docMk/>
      <pc:sldMk cId="666019066" sldId="263"/>
    </pc:sldMkLst>
    <p188:txBody>
      <a:bodyPr/>
      <a:lstStyle/>
      <a:p>
        <a:r>
          <a:rPr lang="en-US"/>
          <a:t>Camel case</a:t>
        </a:r>
      </a:p>
    </p188:txBody>
  </p188:cm>
</p188:cmLst>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06A1E5-EC7D-48B8-A9F2-12BE51BC7A57}" type="doc">
      <dgm:prSet loTypeId="urn:microsoft.com/office/officeart/2005/8/layout/cycle4" loCatId="matrix" qsTypeId="urn:microsoft.com/office/officeart/2005/8/quickstyle/simple4" qsCatId="simple" csTypeId="urn:microsoft.com/office/officeart/2005/8/colors/accent4_1" csCatId="accent4" phldr="1"/>
      <dgm:spPr/>
      <dgm:t>
        <a:bodyPr/>
        <a:lstStyle/>
        <a:p>
          <a:endParaRPr lang="en-IN"/>
        </a:p>
      </dgm:t>
    </dgm:pt>
    <dgm:pt modelId="{2D222A00-0966-4A93-897D-8F34F82943D8}">
      <dgm:prSet phldrT="[Text]"/>
      <dgm:spPr/>
      <dgm:t>
        <a:bodyPr/>
        <a:lstStyle/>
        <a:p>
          <a:r>
            <a:rPr lang="en-IN">
              <a:latin typeface="Arial" panose="020B0604020202020204" pitchFamily="34" charset="0"/>
              <a:cs typeface="Arial" panose="020B0604020202020204" pitchFamily="34" charset="0"/>
            </a:rPr>
            <a:t>Dumping the relevant data and model artifacts to S3</a:t>
          </a:r>
        </a:p>
      </dgm:t>
    </dgm:pt>
    <dgm:pt modelId="{11EE8D14-B428-4235-BDD8-71711D8B26F7}" type="parTrans" cxnId="{6971E9FC-BD04-452D-8810-EAFBE9F50567}">
      <dgm:prSet/>
      <dgm:spPr/>
      <dgm:t>
        <a:bodyPr/>
        <a:lstStyle/>
        <a:p>
          <a:endParaRPr lang="en-IN"/>
        </a:p>
      </dgm:t>
    </dgm:pt>
    <dgm:pt modelId="{EFA60EE1-6B85-4B71-BB03-3B95387D4B91}" type="sibTrans" cxnId="{6971E9FC-BD04-452D-8810-EAFBE9F50567}">
      <dgm:prSet/>
      <dgm:spPr/>
      <dgm:t>
        <a:bodyPr/>
        <a:lstStyle/>
        <a:p>
          <a:endParaRPr lang="en-IN"/>
        </a:p>
      </dgm:t>
    </dgm:pt>
    <dgm:pt modelId="{2931A8E5-E007-4329-802F-59A4886E3FB2}">
      <dgm:prSet phldrT="[Text]" custT="1"/>
      <dgm:spPr>
        <a:solidFill>
          <a:srgbClr val="FFE7B7"/>
        </a:solidFill>
      </dgm:spPr>
      <dgm:t>
        <a:bodyPr/>
        <a:lstStyle/>
        <a:p>
          <a:r>
            <a:rPr lang="en-IN" sz="2000">
              <a:latin typeface="Arial" panose="020B0604020202020204" pitchFamily="34" charset="0"/>
              <a:cs typeface="Arial" panose="020B0604020202020204" pitchFamily="34" charset="0"/>
            </a:rPr>
            <a:t>Analyzing data from the audio source and performing EDA.</a:t>
          </a:r>
        </a:p>
      </dgm:t>
    </dgm:pt>
    <dgm:pt modelId="{69B07DB7-CAD6-4786-8B3B-05DC4077D847}" type="parTrans" cxnId="{0F78CF4B-CEB8-4ACF-B923-3336E967FD29}">
      <dgm:prSet/>
      <dgm:spPr/>
      <dgm:t>
        <a:bodyPr/>
        <a:lstStyle/>
        <a:p>
          <a:endParaRPr lang="en-IN"/>
        </a:p>
      </dgm:t>
    </dgm:pt>
    <dgm:pt modelId="{355B362E-CA89-4A14-BE34-8AAE4A0371AD}" type="sibTrans" cxnId="{0F78CF4B-CEB8-4ACF-B923-3336E967FD29}">
      <dgm:prSet/>
      <dgm:spPr/>
      <dgm:t>
        <a:bodyPr/>
        <a:lstStyle/>
        <a:p>
          <a:endParaRPr lang="en-IN"/>
        </a:p>
      </dgm:t>
    </dgm:pt>
    <dgm:pt modelId="{5D066616-5E7A-4FC1-89FB-90A6E909827F}">
      <dgm:prSet phldrT="[Text]"/>
      <dgm:spPr/>
      <dgm:t>
        <a:bodyPr/>
        <a:lstStyle/>
        <a:p>
          <a:r>
            <a:rPr lang="en-IN">
              <a:latin typeface="Arial" panose="020B0604020202020204" pitchFamily="34" charset="0"/>
              <a:cs typeface="Arial" panose="020B0604020202020204" pitchFamily="34" charset="0"/>
            </a:rPr>
            <a:t>Most optimal model from lidbox following x-vectors architecture to be used</a:t>
          </a:r>
        </a:p>
      </dgm:t>
    </dgm:pt>
    <dgm:pt modelId="{74BC6397-0C5D-414E-AD80-BDB9C5F46814}" type="parTrans" cxnId="{965157B8-4C6E-4B90-BAA9-89DA3BC359F7}">
      <dgm:prSet/>
      <dgm:spPr/>
      <dgm:t>
        <a:bodyPr/>
        <a:lstStyle/>
        <a:p>
          <a:endParaRPr lang="en-IN"/>
        </a:p>
      </dgm:t>
    </dgm:pt>
    <dgm:pt modelId="{B0CF9E9C-82D3-4E34-AA6F-F3FB2DE24808}" type="sibTrans" cxnId="{965157B8-4C6E-4B90-BAA9-89DA3BC359F7}">
      <dgm:prSet/>
      <dgm:spPr/>
      <dgm:t>
        <a:bodyPr/>
        <a:lstStyle/>
        <a:p>
          <a:endParaRPr lang="en-IN"/>
        </a:p>
      </dgm:t>
    </dgm:pt>
    <dgm:pt modelId="{72C8C972-4588-4366-A8A5-723F8D8EA922}">
      <dgm:prSet phldrT="[Text]" custT="1"/>
      <dgm:spPr>
        <a:solidFill>
          <a:srgbClr val="FFE7B7"/>
        </a:solidFill>
      </dgm:spPr>
      <dgm:t>
        <a:bodyPr/>
        <a:lstStyle/>
        <a:p>
          <a:r>
            <a:rPr lang="en-IN" sz="2000">
              <a:latin typeface="Arial" panose="020B0604020202020204" pitchFamily="34" charset="0"/>
              <a:cs typeface="Arial" panose="020B0604020202020204" pitchFamily="34" charset="0"/>
            </a:rPr>
            <a:t>Performing audio classification using different model architecture</a:t>
          </a:r>
        </a:p>
      </dgm:t>
    </dgm:pt>
    <dgm:pt modelId="{E2CE25D1-D900-46CC-B613-52AACE0CF291}" type="parTrans" cxnId="{2C1CF1F8-6038-4C8B-B9AB-29BFF4E9383B}">
      <dgm:prSet/>
      <dgm:spPr/>
      <dgm:t>
        <a:bodyPr/>
        <a:lstStyle/>
        <a:p>
          <a:endParaRPr lang="en-IN"/>
        </a:p>
      </dgm:t>
    </dgm:pt>
    <dgm:pt modelId="{DDA0006B-9237-48AC-8BD9-B8A1BA4F5B29}" type="sibTrans" cxnId="{2C1CF1F8-6038-4C8B-B9AB-29BFF4E9383B}">
      <dgm:prSet/>
      <dgm:spPr/>
      <dgm:t>
        <a:bodyPr/>
        <a:lstStyle/>
        <a:p>
          <a:endParaRPr lang="en-IN"/>
        </a:p>
      </dgm:t>
    </dgm:pt>
    <dgm:pt modelId="{1C631A8A-19DF-46BA-88DB-C3521AA6E4D5}">
      <dgm:prSet phldrT="[Text]"/>
      <dgm:spPr/>
      <dgm:t>
        <a:bodyPr/>
        <a:lstStyle/>
        <a:p>
          <a:r>
            <a:rPr lang="en-IN">
              <a:latin typeface="Arial" panose="020B0604020202020204" pitchFamily="34" charset="0"/>
              <a:cs typeface="Arial" panose="020B0604020202020204" pitchFamily="34" charset="0"/>
            </a:rPr>
            <a:t>     Packaging model dependencies using docker and creating an endpoint to be integrated with applications.</a:t>
          </a:r>
        </a:p>
      </dgm:t>
    </dgm:pt>
    <dgm:pt modelId="{00497884-C6B9-4710-A6ED-534037678D96}" type="parTrans" cxnId="{A92BFEE1-B558-44AE-87A6-C3C9ADD9E7C2}">
      <dgm:prSet/>
      <dgm:spPr/>
      <dgm:t>
        <a:bodyPr/>
        <a:lstStyle/>
        <a:p>
          <a:endParaRPr lang="en-IN"/>
        </a:p>
      </dgm:t>
    </dgm:pt>
    <dgm:pt modelId="{8CB366DD-DC29-451B-A0B7-787D747C0F65}" type="sibTrans" cxnId="{A92BFEE1-B558-44AE-87A6-C3C9ADD9E7C2}">
      <dgm:prSet/>
      <dgm:spPr/>
      <dgm:t>
        <a:bodyPr/>
        <a:lstStyle/>
        <a:p>
          <a:endParaRPr lang="en-IN"/>
        </a:p>
      </dgm:t>
    </dgm:pt>
    <dgm:pt modelId="{831D6156-0E6A-4BB3-B454-57765C35F536}">
      <dgm:prSet phldrT="[Text]" custT="1"/>
      <dgm:spPr>
        <a:solidFill>
          <a:srgbClr val="FFE7B7"/>
        </a:solidFill>
      </dgm:spPr>
      <dgm:t>
        <a:bodyPr/>
        <a:lstStyle/>
        <a:p>
          <a:r>
            <a:rPr lang="en-IN" sz="2000">
              <a:latin typeface="Arial" panose="020B0604020202020204" pitchFamily="34" charset="0"/>
              <a:cs typeface="Arial" panose="020B0604020202020204" pitchFamily="34" charset="0"/>
            </a:rPr>
            <a:t>Sagemaker estimators for model deployment </a:t>
          </a:r>
        </a:p>
      </dgm:t>
    </dgm:pt>
    <dgm:pt modelId="{406FA30D-E34E-491C-AB66-44445ED7DC28}" type="parTrans" cxnId="{7FDDF348-CBFF-41E7-BC25-E4AD3AF44C7E}">
      <dgm:prSet/>
      <dgm:spPr/>
      <dgm:t>
        <a:bodyPr/>
        <a:lstStyle/>
        <a:p>
          <a:endParaRPr lang="en-IN"/>
        </a:p>
      </dgm:t>
    </dgm:pt>
    <dgm:pt modelId="{F72AFB4F-D077-4B36-916C-280797907634}" type="sibTrans" cxnId="{7FDDF348-CBFF-41E7-BC25-E4AD3AF44C7E}">
      <dgm:prSet/>
      <dgm:spPr/>
      <dgm:t>
        <a:bodyPr/>
        <a:lstStyle/>
        <a:p>
          <a:endParaRPr lang="en-IN"/>
        </a:p>
      </dgm:t>
    </dgm:pt>
    <dgm:pt modelId="{2FB63BAB-C30B-4C5F-8657-23C1BCEDC83D}">
      <dgm:prSet phldrT="[Text]"/>
      <dgm:spPr/>
      <dgm:t>
        <a:bodyPr/>
        <a:lstStyle/>
        <a:p>
          <a:r>
            <a:rPr lang="en-IN">
              <a:latin typeface="Arial" panose="020B0604020202020204" pitchFamily="34" charset="0"/>
              <a:cs typeface="Arial" panose="020B0604020202020204" pitchFamily="34" charset="0"/>
            </a:rPr>
            <a:t>Training new model when new training data is introduced</a:t>
          </a:r>
        </a:p>
      </dgm:t>
    </dgm:pt>
    <dgm:pt modelId="{D821AAE0-5FD2-4A9D-B652-5C3280A3C57C}" type="parTrans" cxnId="{6F6A4B7D-F331-46F8-8883-1BA073D51F42}">
      <dgm:prSet/>
      <dgm:spPr/>
      <dgm:t>
        <a:bodyPr/>
        <a:lstStyle/>
        <a:p>
          <a:endParaRPr lang="en-IN"/>
        </a:p>
      </dgm:t>
    </dgm:pt>
    <dgm:pt modelId="{63C50BD5-A3DA-4E19-A450-D9148F744730}" type="sibTrans" cxnId="{6F6A4B7D-F331-46F8-8883-1BA073D51F42}">
      <dgm:prSet/>
      <dgm:spPr/>
      <dgm:t>
        <a:bodyPr/>
        <a:lstStyle/>
        <a:p>
          <a:endParaRPr lang="en-IN"/>
        </a:p>
      </dgm:t>
    </dgm:pt>
    <dgm:pt modelId="{77F59134-A9B7-46D7-871B-EA3CD893A37E}">
      <dgm:prSet phldrT="[Text]" custT="1"/>
      <dgm:spPr>
        <a:solidFill>
          <a:srgbClr val="FFE7B7">
            <a:alpha val="90000"/>
          </a:srgbClr>
        </a:solidFill>
      </dgm:spPr>
      <dgm:t>
        <a:bodyPr/>
        <a:lstStyle/>
        <a:p>
          <a:r>
            <a:rPr lang="en-IN" sz="2000">
              <a:latin typeface="Arial" panose="020B0604020202020204" pitchFamily="34" charset="0"/>
              <a:cs typeface="Arial" panose="020B0604020202020204" pitchFamily="34" charset="0"/>
            </a:rPr>
            <a:t>S3 event notifications and AWS lambda </a:t>
          </a:r>
        </a:p>
      </dgm:t>
    </dgm:pt>
    <dgm:pt modelId="{238C1563-5A7A-442D-9DD9-F39FF69FE283}" type="parTrans" cxnId="{A5B669E5-FC27-4E7D-A227-4069459F05A9}">
      <dgm:prSet/>
      <dgm:spPr/>
      <dgm:t>
        <a:bodyPr/>
        <a:lstStyle/>
        <a:p>
          <a:endParaRPr lang="en-IN"/>
        </a:p>
      </dgm:t>
    </dgm:pt>
    <dgm:pt modelId="{652177F4-26F6-4567-9CB9-403F05F40796}" type="sibTrans" cxnId="{A5B669E5-FC27-4E7D-A227-4069459F05A9}">
      <dgm:prSet/>
      <dgm:spPr/>
      <dgm:t>
        <a:bodyPr/>
        <a:lstStyle/>
        <a:p>
          <a:endParaRPr lang="en-IN"/>
        </a:p>
      </dgm:t>
    </dgm:pt>
    <dgm:pt modelId="{00807975-DA78-4E7E-A3DA-F86DE7D30301}" type="pres">
      <dgm:prSet presAssocID="{D206A1E5-EC7D-48B8-A9F2-12BE51BC7A57}" presName="cycleMatrixDiagram" presStyleCnt="0">
        <dgm:presLayoutVars>
          <dgm:chMax val="1"/>
          <dgm:dir/>
          <dgm:animLvl val="lvl"/>
          <dgm:resizeHandles val="exact"/>
        </dgm:presLayoutVars>
      </dgm:prSet>
      <dgm:spPr/>
    </dgm:pt>
    <dgm:pt modelId="{806248EF-FF30-428E-98A2-D407687104A1}" type="pres">
      <dgm:prSet presAssocID="{D206A1E5-EC7D-48B8-A9F2-12BE51BC7A57}" presName="children" presStyleCnt="0"/>
      <dgm:spPr/>
    </dgm:pt>
    <dgm:pt modelId="{8BB89EB9-18C0-472B-8302-F34194243AEB}" type="pres">
      <dgm:prSet presAssocID="{D206A1E5-EC7D-48B8-A9F2-12BE51BC7A57}" presName="child1group" presStyleCnt="0"/>
      <dgm:spPr/>
    </dgm:pt>
    <dgm:pt modelId="{D5BC4138-0DC6-4783-9864-E5F504340433}" type="pres">
      <dgm:prSet presAssocID="{D206A1E5-EC7D-48B8-A9F2-12BE51BC7A57}" presName="child1" presStyleLbl="bgAcc1" presStyleIdx="0" presStyleCnt="4" custScaleX="95046" custScaleY="102959"/>
      <dgm:spPr/>
    </dgm:pt>
    <dgm:pt modelId="{054F395C-2055-4925-A6F7-BDC96CEEADE0}" type="pres">
      <dgm:prSet presAssocID="{D206A1E5-EC7D-48B8-A9F2-12BE51BC7A57}" presName="child1Text" presStyleLbl="bgAcc1" presStyleIdx="0" presStyleCnt="4">
        <dgm:presLayoutVars>
          <dgm:bulletEnabled val="1"/>
        </dgm:presLayoutVars>
      </dgm:prSet>
      <dgm:spPr/>
    </dgm:pt>
    <dgm:pt modelId="{123EAE0E-3FD5-4FF8-B48E-55A26F601784}" type="pres">
      <dgm:prSet presAssocID="{D206A1E5-EC7D-48B8-A9F2-12BE51BC7A57}" presName="child2group" presStyleCnt="0"/>
      <dgm:spPr/>
    </dgm:pt>
    <dgm:pt modelId="{49ACE5B3-FFB6-4C80-B292-32179ACBE5F4}" type="pres">
      <dgm:prSet presAssocID="{D206A1E5-EC7D-48B8-A9F2-12BE51BC7A57}" presName="child2" presStyleLbl="bgAcc1" presStyleIdx="1" presStyleCnt="4"/>
      <dgm:spPr/>
    </dgm:pt>
    <dgm:pt modelId="{2A240EE2-A28F-47D1-930A-1E67F40A0EC6}" type="pres">
      <dgm:prSet presAssocID="{D206A1E5-EC7D-48B8-A9F2-12BE51BC7A57}" presName="child2Text" presStyleLbl="bgAcc1" presStyleIdx="1" presStyleCnt="4">
        <dgm:presLayoutVars>
          <dgm:bulletEnabled val="1"/>
        </dgm:presLayoutVars>
      </dgm:prSet>
      <dgm:spPr/>
    </dgm:pt>
    <dgm:pt modelId="{45008F9D-4E78-4E90-B382-B475B92214CD}" type="pres">
      <dgm:prSet presAssocID="{D206A1E5-EC7D-48B8-A9F2-12BE51BC7A57}" presName="child3group" presStyleCnt="0"/>
      <dgm:spPr/>
    </dgm:pt>
    <dgm:pt modelId="{29E90244-F96D-471B-A6A7-AB1D0BF85654}" type="pres">
      <dgm:prSet presAssocID="{D206A1E5-EC7D-48B8-A9F2-12BE51BC7A57}" presName="child3" presStyleLbl="bgAcc1" presStyleIdx="2" presStyleCnt="4"/>
      <dgm:spPr/>
    </dgm:pt>
    <dgm:pt modelId="{055417AD-A199-42A7-BBD7-C6F9653B721F}" type="pres">
      <dgm:prSet presAssocID="{D206A1E5-EC7D-48B8-A9F2-12BE51BC7A57}" presName="child3Text" presStyleLbl="bgAcc1" presStyleIdx="2" presStyleCnt="4">
        <dgm:presLayoutVars>
          <dgm:bulletEnabled val="1"/>
        </dgm:presLayoutVars>
      </dgm:prSet>
      <dgm:spPr/>
    </dgm:pt>
    <dgm:pt modelId="{19604053-B1DC-4C48-AEFA-ACB66C12FA13}" type="pres">
      <dgm:prSet presAssocID="{D206A1E5-EC7D-48B8-A9F2-12BE51BC7A57}" presName="child4group" presStyleCnt="0"/>
      <dgm:spPr/>
    </dgm:pt>
    <dgm:pt modelId="{E85E4A1D-D411-455A-A5D3-6B5D1D6F4BAC}" type="pres">
      <dgm:prSet presAssocID="{D206A1E5-EC7D-48B8-A9F2-12BE51BC7A57}" presName="child4" presStyleLbl="bgAcc1" presStyleIdx="3" presStyleCnt="4"/>
      <dgm:spPr/>
    </dgm:pt>
    <dgm:pt modelId="{2FA7121E-46B7-4D5A-8A80-27CB69752F0F}" type="pres">
      <dgm:prSet presAssocID="{D206A1E5-EC7D-48B8-A9F2-12BE51BC7A57}" presName="child4Text" presStyleLbl="bgAcc1" presStyleIdx="3" presStyleCnt="4">
        <dgm:presLayoutVars>
          <dgm:bulletEnabled val="1"/>
        </dgm:presLayoutVars>
      </dgm:prSet>
      <dgm:spPr/>
    </dgm:pt>
    <dgm:pt modelId="{AC3B425B-6F86-44B7-96A6-06CE4068B68B}" type="pres">
      <dgm:prSet presAssocID="{D206A1E5-EC7D-48B8-A9F2-12BE51BC7A57}" presName="childPlaceholder" presStyleCnt="0"/>
      <dgm:spPr/>
    </dgm:pt>
    <dgm:pt modelId="{2BE5A127-3A54-4161-A31E-CE5DDD392076}" type="pres">
      <dgm:prSet presAssocID="{D206A1E5-EC7D-48B8-A9F2-12BE51BC7A57}" presName="circle" presStyleCnt="0"/>
      <dgm:spPr/>
    </dgm:pt>
    <dgm:pt modelId="{9BD99F8F-D844-4E87-8A89-26563E6144C0}" type="pres">
      <dgm:prSet presAssocID="{D206A1E5-EC7D-48B8-A9F2-12BE51BC7A57}" presName="quadrant1" presStyleLbl="node1" presStyleIdx="0" presStyleCnt="4">
        <dgm:presLayoutVars>
          <dgm:chMax val="1"/>
          <dgm:bulletEnabled val="1"/>
        </dgm:presLayoutVars>
      </dgm:prSet>
      <dgm:spPr/>
    </dgm:pt>
    <dgm:pt modelId="{8C17B3DA-F4E9-4364-9B6E-8A758E47179A}" type="pres">
      <dgm:prSet presAssocID="{D206A1E5-EC7D-48B8-A9F2-12BE51BC7A57}" presName="quadrant2" presStyleLbl="node1" presStyleIdx="1" presStyleCnt="4">
        <dgm:presLayoutVars>
          <dgm:chMax val="1"/>
          <dgm:bulletEnabled val="1"/>
        </dgm:presLayoutVars>
      </dgm:prSet>
      <dgm:spPr/>
    </dgm:pt>
    <dgm:pt modelId="{7CBE2C83-C1AD-4BAB-8509-ADA8C9D6766E}" type="pres">
      <dgm:prSet presAssocID="{D206A1E5-EC7D-48B8-A9F2-12BE51BC7A57}" presName="quadrant3" presStyleLbl="node1" presStyleIdx="2" presStyleCnt="4">
        <dgm:presLayoutVars>
          <dgm:chMax val="1"/>
          <dgm:bulletEnabled val="1"/>
        </dgm:presLayoutVars>
      </dgm:prSet>
      <dgm:spPr/>
    </dgm:pt>
    <dgm:pt modelId="{33627B0C-B735-4C98-AA86-3FCAA62846CC}" type="pres">
      <dgm:prSet presAssocID="{D206A1E5-EC7D-48B8-A9F2-12BE51BC7A57}" presName="quadrant4" presStyleLbl="node1" presStyleIdx="3" presStyleCnt="4">
        <dgm:presLayoutVars>
          <dgm:chMax val="1"/>
          <dgm:bulletEnabled val="1"/>
        </dgm:presLayoutVars>
      </dgm:prSet>
      <dgm:spPr/>
    </dgm:pt>
    <dgm:pt modelId="{185CD5CB-FB1E-4532-8595-2FBE4ED4693B}" type="pres">
      <dgm:prSet presAssocID="{D206A1E5-EC7D-48B8-A9F2-12BE51BC7A57}" presName="quadrantPlaceholder" presStyleCnt="0"/>
      <dgm:spPr/>
    </dgm:pt>
    <dgm:pt modelId="{9B93506E-9ADB-4F6D-BFEB-03A6E8A4C036}" type="pres">
      <dgm:prSet presAssocID="{D206A1E5-EC7D-48B8-A9F2-12BE51BC7A57}" presName="center1" presStyleLbl="fgShp" presStyleIdx="0" presStyleCnt="2"/>
      <dgm:spPr>
        <a:solidFill>
          <a:srgbClr val="83600E"/>
        </a:solidFill>
        <a:ln>
          <a:solidFill>
            <a:schemeClr val="tx1"/>
          </a:solidFill>
        </a:ln>
      </dgm:spPr>
    </dgm:pt>
    <dgm:pt modelId="{25A855CD-689F-4597-BB7C-285B7D7D966B}" type="pres">
      <dgm:prSet presAssocID="{D206A1E5-EC7D-48B8-A9F2-12BE51BC7A57}" presName="center2" presStyleLbl="fgShp" presStyleIdx="1" presStyleCnt="2"/>
      <dgm:spPr>
        <a:solidFill>
          <a:srgbClr val="83600E"/>
        </a:solidFill>
        <a:ln>
          <a:solidFill>
            <a:schemeClr val="tx1"/>
          </a:solidFill>
        </a:ln>
      </dgm:spPr>
    </dgm:pt>
  </dgm:ptLst>
  <dgm:cxnLst>
    <dgm:cxn modelId="{10EE5B1D-CD80-460D-9049-AAA942C9AE24}" type="presOf" srcId="{D206A1E5-EC7D-48B8-A9F2-12BE51BC7A57}" destId="{00807975-DA78-4E7E-A3DA-F86DE7D30301}" srcOrd="0" destOrd="0" presId="urn:microsoft.com/office/officeart/2005/8/layout/cycle4"/>
    <dgm:cxn modelId="{D6DDEF28-6A4A-4F36-8168-549924FA9A31}" type="presOf" srcId="{831D6156-0E6A-4BB3-B454-57765C35F536}" destId="{29E90244-F96D-471B-A6A7-AB1D0BF85654}" srcOrd="0" destOrd="0" presId="urn:microsoft.com/office/officeart/2005/8/layout/cycle4"/>
    <dgm:cxn modelId="{2B5A3537-BB07-4EAA-84FD-AC082AFF8D34}" type="presOf" srcId="{2931A8E5-E007-4329-802F-59A4886E3FB2}" destId="{D5BC4138-0DC6-4783-9864-E5F504340433}" srcOrd="0" destOrd="0" presId="urn:microsoft.com/office/officeart/2005/8/layout/cycle4"/>
    <dgm:cxn modelId="{DC020839-E797-4BCD-832C-3733D2B681FF}" type="presOf" srcId="{72C8C972-4588-4366-A8A5-723F8D8EA922}" destId="{2A240EE2-A28F-47D1-930A-1E67F40A0EC6}" srcOrd="1" destOrd="0" presId="urn:microsoft.com/office/officeart/2005/8/layout/cycle4"/>
    <dgm:cxn modelId="{1AC8C267-1E7D-4519-ADC8-94250DE80FD5}" type="presOf" srcId="{2931A8E5-E007-4329-802F-59A4886E3FB2}" destId="{054F395C-2055-4925-A6F7-BDC96CEEADE0}" srcOrd="1" destOrd="0" presId="urn:microsoft.com/office/officeart/2005/8/layout/cycle4"/>
    <dgm:cxn modelId="{7FDDF348-CBFF-41E7-BC25-E4AD3AF44C7E}" srcId="{1C631A8A-19DF-46BA-88DB-C3521AA6E4D5}" destId="{831D6156-0E6A-4BB3-B454-57765C35F536}" srcOrd="0" destOrd="0" parTransId="{406FA30D-E34E-491C-AB66-44445ED7DC28}" sibTransId="{F72AFB4F-D077-4B36-916C-280797907634}"/>
    <dgm:cxn modelId="{0F78CF4B-CEB8-4ACF-B923-3336E967FD29}" srcId="{2D222A00-0966-4A93-897D-8F34F82943D8}" destId="{2931A8E5-E007-4329-802F-59A4886E3FB2}" srcOrd="0" destOrd="0" parTransId="{69B07DB7-CAD6-4786-8B3B-05DC4077D847}" sibTransId="{355B362E-CA89-4A14-BE34-8AAE4A0371AD}"/>
    <dgm:cxn modelId="{A64CE24F-5617-4E58-A619-83FDF4B39459}" type="presOf" srcId="{2FB63BAB-C30B-4C5F-8657-23C1BCEDC83D}" destId="{33627B0C-B735-4C98-AA86-3FCAA62846CC}" srcOrd="0" destOrd="0" presId="urn:microsoft.com/office/officeart/2005/8/layout/cycle4"/>
    <dgm:cxn modelId="{7745EF73-A2D9-4A8C-861D-2CCE225E28F3}" type="presOf" srcId="{72C8C972-4588-4366-A8A5-723F8D8EA922}" destId="{49ACE5B3-FFB6-4C80-B292-32179ACBE5F4}" srcOrd="0" destOrd="0" presId="urn:microsoft.com/office/officeart/2005/8/layout/cycle4"/>
    <dgm:cxn modelId="{6F6A4B7D-F331-46F8-8883-1BA073D51F42}" srcId="{D206A1E5-EC7D-48B8-A9F2-12BE51BC7A57}" destId="{2FB63BAB-C30B-4C5F-8657-23C1BCEDC83D}" srcOrd="3" destOrd="0" parTransId="{D821AAE0-5FD2-4A9D-B652-5C3280A3C57C}" sibTransId="{63C50BD5-A3DA-4E19-A450-D9148F744730}"/>
    <dgm:cxn modelId="{D24DD480-BFD5-4F3F-ADE8-509BB74DD978}" type="presOf" srcId="{831D6156-0E6A-4BB3-B454-57765C35F536}" destId="{055417AD-A199-42A7-BBD7-C6F9653B721F}" srcOrd="1" destOrd="0" presId="urn:microsoft.com/office/officeart/2005/8/layout/cycle4"/>
    <dgm:cxn modelId="{59121991-62B3-40A6-A2E5-ED63CD702EEA}" type="presOf" srcId="{5D066616-5E7A-4FC1-89FB-90A6E909827F}" destId="{8C17B3DA-F4E9-4364-9B6E-8A758E47179A}" srcOrd="0" destOrd="0" presId="urn:microsoft.com/office/officeart/2005/8/layout/cycle4"/>
    <dgm:cxn modelId="{A38AFF9A-DCB2-42AB-BE02-6DD3BBB6A194}" type="presOf" srcId="{77F59134-A9B7-46D7-871B-EA3CD893A37E}" destId="{2FA7121E-46B7-4D5A-8A80-27CB69752F0F}" srcOrd="1" destOrd="0" presId="urn:microsoft.com/office/officeart/2005/8/layout/cycle4"/>
    <dgm:cxn modelId="{DC7EA3A3-BD5E-49C2-985F-401A44656FD4}" type="presOf" srcId="{77F59134-A9B7-46D7-871B-EA3CD893A37E}" destId="{E85E4A1D-D411-455A-A5D3-6B5D1D6F4BAC}" srcOrd="0" destOrd="0" presId="urn:microsoft.com/office/officeart/2005/8/layout/cycle4"/>
    <dgm:cxn modelId="{965157B8-4C6E-4B90-BAA9-89DA3BC359F7}" srcId="{D206A1E5-EC7D-48B8-A9F2-12BE51BC7A57}" destId="{5D066616-5E7A-4FC1-89FB-90A6E909827F}" srcOrd="1" destOrd="0" parTransId="{74BC6397-0C5D-414E-AD80-BDB9C5F46814}" sibTransId="{B0CF9E9C-82D3-4E34-AA6F-F3FB2DE24808}"/>
    <dgm:cxn modelId="{A92BFEE1-B558-44AE-87A6-C3C9ADD9E7C2}" srcId="{D206A1E5-EC7D-48B8-A9F2-12BE51BC7A57}" destId="{1C631A8A-19DF-46BA-88DB-C3521AA6E4D5}" srcOrd="2" destOrd="0" parTransId="{00497884-C6B9-4710-A6ED-534037678D96}" sibTransId="{8CB366DD-DC29-451B-A0B7-787D747C0F65}"/>
    <dgm:cxn modelId="{A5B669E5-FC27-4E7D-A227-4069459F05A9}" srcId="{2FB63BAB-C30B-4C5F-8657-23C1BCEDC83D}" destId="{77F59134-A9B7-46D7-871B-EA3CD893A37E}" srcOrd="0" destOrd="0" parTransId="{238C1563-5A7A-442D-9DD9-F39FF69FE283}" sibTransId="{652177F4-26F6-4567-9CB9-403F05F40796}"/>
    <dgm:cxn modelId="{CD2A14F6-9B8A-46A7-8BE5-08DB66D356F9}" type="presOf" srcId="{1C631A8A-19DF-46BA-88DB-C3521AA6E4D5}" destId="{7CBE2C83-C1AD-4BAB-8509-ADA8C9D6766E}" srcOrd="0" destOrd="0" presId="urn:microsoft.com/office/officeart/2005/8/layout/cycle4"/>
    <dgm:cxn modelId="{2C1CF1F8-6038-4C8B-B9AB-29BFF4E9383B}" srcId="{5D066616-5E7A-4FC1-89FB-90A6E909827F}" destId="{72C8C972-4588-4366-A8A5-723F8D8EA922}" srcOrd="0" destOrd="0" parTransId="{E2CE25D1-D900-46CC-B613-52AACE0CF291}" sibTransId="{DDA0006B-9237-48AC-8BD9-B8A1BA4F5B29}"/>
    <dgm:cxn modelId="{6971E9FC-BD04-452D-8810-EAFBE9F50567}" srcId="{D206A1E5-EC7D-48B8-A9F2-12BE51BC7A57}" destId="{2D222A00-0966-4A93-897D-8F34F82943D8}" srcOrd="0" destOrd="0" parTransId="{11EE8D14-B428-4235-BDD8-71711D8B26F7}" sibTransId="{EFA60EE1-6B85-4B71-BB03-3B95387D4B91}"/>
    <dgm:cxn modelId="{1C4CEEFD-16E7-4727-B709-2558403A6B8E}" type="presOf" srcId="{2D222A00-0966-4A93-897D-8F34F82943D8}" destId="{9BD99F8F-D844-4E87-8A89-26563E6144C0}" srcOrd="0" destOrd="0" presId="urn:microsoft.com/office/officeart/2005/8/layout/cycle4"/>
    <dgm:cxn modelId="{ABE7B238-DAC1-4695-A2E6-3065765181A5}" type="presParOf" srcId="{00807975-DA78-4E7E-A3DA-F86DE7D30301}" destId="{806248EF-FF30-428E-98A2-D407687104A1}" srcOrd="0" destOrd="0" presId="urn:microsoft.com/office/officeart/2005/8/layout/cycle4"/>
    <dgm:cxn modelId="{2514D9A9-A298-4EE6-9F6D-38F463B88BE8}" type="presParOf" srcId="{806248EF-FF30-428E-98A2-D407687104A1}" destId="{8BB89EB9-18C0-472B-8302-F34194243AEB}" srcOrd="0" destOrd="0" presId="urn:microsoft.com/office/officeart/2005/8/layout/cycle4"/>
    <dgm:cxn modelId="{C733626C-605A-41FE-ACCE-EDD72C78B779}" type="presParOf" srcId="{8BB89EB9-18C0-472B-8302-F34194243AEB}" destId="{D5BC4138-0DC6-4783-9864-E5F504340433}" srcOrd="0" destOrd="0" presId="urn:microsoft.com/office/officeart/2005/8/layout/cycle4"/>
    <dgm:cxn modelId="{7B6B20FA-000B-4F39-8026-4CB73A8CB6FA}" type="presParOf" srcId="{8BB89EB9-18C0-472B-8302-F34194243AEB}" destId="{054F395C-2055-4925-A6F7-BDC96CEEADE0}" srcOrd="1" destOrd="0" presId="urn:microsoft.com/office/officeart/2005/8/layout/cycle4"/>
    <dgm:cxn modelId="{FC15F9D8-5A36-4517-969C-9B16E3964F45}" type="presParOf" srcId="{806248EF-FF30-428E-98A2-D407687104A1}" destId="{123EAE0E-3FD5-4FF8-B48E-55A26F601784}" srcOrd="1" destOrd="0" presId="urn:microsoft.com/office/officeart/2005/8/layout/cycle4"/>
    <dgm:cxn modelId="{A0902116-F664-4FDE-828C-5E6770462132}" type="presParOf" srcId="{123EAE0E-3FD5-4FF8-B48E-55A26F601784}" destId="{49ACE5B3-FFB6-4C80-B292-32179ACBE5F4}" srcOrd="0" destOrd="0" presId="urn:microsoft.com/office/officeart/2005/8/layout/cycle4"/>
    <dgm:cxn modelId="{9A65F587-9E89-4E51-8DCA-F0D278B0C84C}" type="presParOf" srcId="{123EAE0E-3FD5-4FF8-B48E-55A26F601784}" destId="{2A240EE2-A28F-47D1-930A-1E67F40A0EC6}" srcOrd="1" destOrd="0" presId="urn:microsoft.com/office/officeart/2005/8/layout/cycle4"/>
    <dgm:cxn modelId="{C1E91084-5265-4E84-82E7-57016C67500B}" type="presParOf" srcId="{806248EF-FF30-428E-98A2-D407687104A1}" destId="{45008F9D-4E78-4E90-B382-B475B92214CD}" srcOrd="2" destOrd="0" presId="urn:microsoft.com/office/officeart/2005/8/layout/cycle4"/>
    <dgm:cxn modelId="{14D67B44-9262-4230-B1F4-9507FB7E8A1A}" type="presParOf" srcId="{45008F9D-4E78-4E90-B382-B475B92214CD}" destId="{29E90244-F96D-471B-A6A7-AB1D0BF85654}" srcOrd="0" destOrd="0" presId="urn:microsoft.com/office/officeart/2005/8/layout/cycle4"/>
    <dgm:cxn modelId="{EA2F7D20-CBF5-4F24-A151-8F1AB8F5C7F2}" type="presParOf" srcId="{45008F9D-4E78-4E90-B382-B475B92214CD}" destId="{055417AD-A199-42A7-BBD7-C6F9653B721F}" srcOrd="1" destOrd="0" presId="urn:microsoft.com/office/officeart/2005/8/layout/cycle4"/>
    <dgm:cxn modelId="{20622888-7C66-4A01-B369-3011676AD1CD}" type="presParOf" srcId="{806248EF-FF30-428E-98A2-D407687104A1}" destId="{19604053-B1DC-4C48-AEFA-ACB66C12FA13}" srcOrd="3" destOrd="0" presId="urn:microsoft.com/office/officeart/2005/8/layout/cycle4"/>
    <dgm:cxn modelId="{F4991C00-35F6-4A5E-A751-444909A0CAA6}" type="presParOf" srcId="{19604053-B1DC-4C48-AEFA-ACB66C12FA13}" destId="{E85E4A1D-D411-455A-A5D3-6B5D1D6F4BAC}" srcOrd="0" destOrd="0" presId="urn:microsoft.com/office/officeart/2005/8/layout/cycle4"/>
    <dgm:cxn modelId="{34EF778C-8B0C-4CC0-BDF8-F242BCE5C02F}" type="presParOf" srcId="{19604053-B1DC-4C48-AEFA-ACB66C12FA13}" destId="{2FA7121E-46B7-4D5A-8A80-27CB69752F0F}" srcOrd="1" destOrd="0" presId="urn:microsoft.com/office/officeart/2005/8/layout/cycle4"/>
    <dgm:cxn modelId="{C7F29055-2B16-4F9D-B6CB-2530A140E8B6}" type="presParOf" srcId="{806248EF-FF30-428E-98A2-D407687104A1}" destId="{AC3B425B-6F86-44B7-96A6-06CE4068B68B}" srcOrd="4" destOrd="0" presId="urn:microsoft.com/office/officeart/2005/8/layout/cycle4"/>
    <dgm:cxn modelId="{34D2F611-FEEA-4ADE-8F2D-67C30C727B5E}" type="presParOf" srcId="{00807975-DA78-4E7E-A3DA-F86DE7D30301}" destId="{2BE5A127-3A54-4161-A31E-CE5DDD392076}" srcOrd="1" destOrd="0" presId="urn:microsoft.com/office/officeart/2005/8/layout/cycle4"/>
    <dgm:cxn modelId="{1AFF4303-C358-48BB-BD26-0595B3637EF3}" type="presParOf" srcId="{2BE5A127-3A54-4161-A31E-CE5DDD392076}" destId="{9BD99F8F-D844-4E87-8A89-26563E6144C0}" srcOrd="0" destOrd="0" presId="urn:microsoft.com/office/officeart/2005/8/layout/cycle4"/>
    <dgm:cxn modelId="{45C02E2F-B612-400C-9B43-A398A15FFC4B}" type="presParOf" srcId="{2BE5A127-3A54-4161-A31E-CE5DDD392076}" destId="{8C17B3DA-F4E9-4364-9B6E-8A758E47179A}" srcOrd="1" destOrd="0" presId="urn:microsoft.com/office/officeart/2005/8/layout/cycle4"/>
    <dgm:cxn modelId="{AC1A9D4E-2765-40D1-8721-7225F46989F3}" type="presParOf" srcId="{2BE5A127-3A54-4161-A31E-CE5DDD392076}" destId="{7CBE2C83-C1AD-4BAB-8509-ADA8C9D6766E}" srcOrd="2" destOrd="0" presId="urn:microsoft.com/office/officeart/2005/8/layout/cycle4"/>
    <dgm:cxn modelId="{55553DBF-D637-4F3A-BC97-0FC524A06A22}" type="presParOf" srcId="{2BE5A127-3A54-4161-A31E-CE5DDD392076}" destId="{33627B0C-B735-4C98-AA86-3FCAA62846CC}" srcOrd="3" destOrd="0" presId="urn:microsoft.com/office/officeart/2005/8/layout/cycle4"/>
    <dgm:cxn modelId="{4C091F86-A2EC-4E8F-9588-7C35F950EE29}" type="presParOf" srcId="{2BE5A127-3A54-4161-A31E-CE5DDD392076}" destId="{185CD5CB-FB1E-4532-8595-2FBE4ED4693B}" srcOrd="4" destOrd="0" presId="urn:microsoft.com/office/officeart/2005/8/layout/cycle4"/>
    <dgm:cxn modelId="{A2FBACE8-4099-445B-838B-7BBEEDE55F5E}" type="presParOf" srcId="{00807975-DA78-4E7E-A3DA-F86DE7D30301}" destId="{9B93506E-9ADB-4F6D-BFEB-03A6E8A4C036}" srcOrd="2" destOrd="0" presId="urn:microsoft.com/office/officeart/2005/8/layout/cycle4"/>
    <dgm:cxn modelId="{BA8CF554-5AB4-4C01-B338-BC2A0F58BFCD}" type="presParOf" srcId="{00807975-DA78-4E7E-A3DA-F86DE7D30301}" destId="{25A855CD-689F-4597-BB7C-285B7D7D966B}" srcOrd="3" destOrd="0" presId="urn:microsoft.com/office/officeart/2005/8/layout/cycle4"/>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E90244-F96D-471B-A6A7-AB1D0BF85654}">
      <dsp:nvSpPr>
        <dsp:cNvPr id="0" name=""/>
        <dsp:cNvSpPr/>
      </dsp:nvSpPr>
      <dsp:spPr>
        <a:xfrm>
          <a:off x="5997446" y="4483545"/>
          <a:ext cx="3240243" cy="2098943"/>
        </a:xfrm>
        <a:prstGeom prst="roundRect">
          <a:avLst>
            <a:gd name="adj" fmla="val 10000"/>
          </a:avLst>
        </a:prstGeom>
        <a:solidFill>
          <a:srgbClr val="FFE7B7"/>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228600" lvl="1" indent="-228600" algn="l" defTabSz="889000">
            <a:lnSpc>
              <a:spcPct val="90000"/>
            </a:lnSpc>
            <a:spcBef>
              <a:spcPct val="0"/>
            </a:spcBef>
            <a:spcAft>
              <a:spcPct val="15000"/>
            </a:spcAft>
            <a:buChar char="•"/>
          </a:pPr>
          <a:r>
            <a:rPr lang="en-IN" sz="2000" kern="1200">
              <a:latin typeface="Arial" panose="020B0604020202020204" pitchFamily="34" charset="0"/>
              <a:cs typeface="Arial" panose="020B0604020202020204" pitchFamily="34" charset="0"/>
            </a:rPr>
            <a:t>Sagemaker estimators for model deployment </a:t>
          </a:r>
        </a:p>
      </dsp:txBody>
      <dsp:txXfrm>
        <a:off x="7015626" y="5054387"/>
        <a:ext cx="2175956" cy="1481993"/>
      </dsp:txXfrm>
    </dsp:sp>
    <dsp:sp modelId="{E85E4A1D-D411-455A-A5D3-6B5D1D6F4BAC}">
      <dsp:nvSpPr>
        <dsp:cNvPr id="0" name=""/>
        <dsp:cNvSpPr/>
      </dsp:nvSpPr>
      <dsp:spPr>
        <a:xfrm>
          <a:off x="710732" y="4483545"/>
          <a:ext cx="3240243" cy="2098943"/>
        </a:xfrm>
        <a:prstGeom prst="roundRect">
          <a:avLst>
            <a:gd name="adj" fmla="val 10000"/>
          </a:avLst>
        </a:prstGeom>
        <a:solidFill>
          <a:srgbClr val="FFE7B7">
            <a:alpha val="90000"/>
          </a:srgb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228600" lvl="1" indent="-228600" algn="l" defTabSz="889000">
            <a:lnSpc>
              <a:spcPct val="90000"/>
            </a:lnSpc>
            <a:spcBef>
              <a:spcPct val="0"/>
            </a:spcBef>
            <a:spcAft>
              <a:spcPct val="15000"/>
            </a:spcAft>
            <a:buChar char="•"/>
          </a:pPr>
          <a:r>
            <a:rPr lang="en-IN" sz="2000" kern="1200">
              <a:latin typeface="Arial" panose="020B0604020202020204" pitchFamily="34" charset="0"/>
              <a:cs typeface="Arial" panose="020B0604020202020204" pitchFamily="34" charset="0"/>
            </a:rPr>
            <a:t>S3 event notifications and AWS lambda </a:t>
          </a:r>
        </a:p>
      </dsp:txBody>
      <dsp:txXfrm>
        <a:off x="756839" y="5054387"/>
        <a:ext cx="2175956" cy="1481993"/>
      </dsp:txXfrm>
    </dsp:sp>
    <dsp:sp modelId="{49ACE5B3-FFB6-4C80-B292-32179ACBE5F4}">
      <dsp:nvSpPr>
        <dsp:cNvPr id="0" name=""/>
        <dsp:cNvSpPr/>
      </dsp:nvSpPr>
      <dsp:spPr>
        <a:xfrm>
          <a:off x="5997446" y="23290"/>
          <a:ext cx="3240243" cy="2098943"/>
        </a:xfrm>
        <a:prstGeom prst="roundRect">
          <a:avLst>
            <a:gd name="adj" fmla="val 10000"/>
          </a:avLst>
        </a:prstGeom>
        <a:solidFill>
          <a:srgbClr val="FFE7B7"/>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228600" lvl="1" indent="-228600" algn="l" defTabSz="889000">
            <a:lnSpc>
              <a:spcPct val="90000"/>
            </a:lnSpc>
            <a:spcBef>
              <a:spcPct val="0"/>
            </a:spcBef>
            <a:spcAft>
              <a:spcPct val="15000"/>
            </a:spcAft>
            <a:buChar char="•"/>
          </a:pPr>
          <a:r>
            <a:rPr lang="en-IN" sz="2000" kern="1200">
              <a:latin typeface="Arial" panose="020B0604020202020204" pitchFamily="34" charset="0"/>
              <a:cs typeface="Arial" panose="020B0604020202020204" pitchFamily="34" charset="0"/>
            </a:rPr>
            <a:t>Performing audio classification using different model architecture</a:t>
          </a:r>
        </a:p>
      </dsp:txBody>
      <dsp:txXfrm>
        <a:off x="7015626" y="69397"/>
        <a:ext cx="2175956" cy="1481993"/>
      </dsp:txXfrm>
    </dsp:sp>
    <dsp:sp modelId="{D5BC4138-0DC6-4783-9864-E5F504340433}">
      <dsp:nvSpPr>
        <dsp:cNvPr id="0" name=""/>
        <dsp:cNvSpPr/>
      </dsp:nvSpPr>
      <dsp:spPr>
        <a:xfrm>
          <a:off x="790993" y="-7763"/>
          <a:ext cx="3079722" cy="2161051"/>
        </a:xfrm>
        <a:prstGeom prst="roundRect">
          <a:avLst>
            <a:gd name="adj" fmla="val 10000"/>
          </a:avLst>
        </a:prstGeom>
        <a:solidFill>
          <a:srgbClr val="FFE7B7"/>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228600" lvl="1" indent="-228600" algn="l" defTabSz="889000">
            <a:lnSpc>
              <a:spcPct val="90000"/>
            </a:lnSpc>
            <a:spcBef>
              <a:spcPct val="0"/>
            </a:spcBef>
            <a:spcAft>
              <a:spcPct val="15000"/>
            </a:spcAft>
            <a:buChar char="•"/>
          </a:pPr>
          <a:r>
            <a:rPr lang="en-IN" sz="2000" kern="1200">
              <a:latin typeface="Arial" panose="020B0604020202020204" pitchFamily="34" charset="0"/>
              <a:cs typeface="Arial" panose="020B0604020202020204" pitchFamily="34" charset="0"/>
            </a:rPr>
            <a:t>Analyzing data from the audio source and performing EDA.</a:t>
          </a:r>
        </a:p>
      </dsp:txBody>
      <dsp:txXfrm>
        <a:off x="838464" y="39708"/>
        <a:ext cx="2060863" cy="1525846"/>
      </dsp:txXfrm>
    </dsp:sp>
    <dsp:sp modelId="{9BD99F8F-D844-4E87-8A89-26563E6144C0}">
      <dsp:nvSpPr>
        <dsp:cNvPr id="0" name=""/>
        <dsp:cNvSpPr/>
      </dsp:nvSpPr>
      <dsp:spPr>
        <a:xfrm>
          <a:off x="2068486" y="381637"/>
          <a:ext cx="2840132" cy="2840132"/>
        </a:xfrm>
        <a:prstGeom prst="pieWedg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a:latin typeface="Arial" panose="020B0604020202020204" pitchFamily="34" charset="0"/>
              <a:cs typeface="Arial" panose="020B0604020202020204" pitchFamily="34" charset="0"/>
            </a:rPr>
            <a:t>Dumping the relevant data and model artifacts to S3</a:t>
          </a:r>
        </a:p>
      </dsp:txBody>
      <dsp:txXfrm>
        <a:off x="2900341" y="1213492"/>
        <a:ext cx="2008277" cy="2008277"/>
      </dsp:txXfrm>
    </dsp:sp>
    <dsp:sp modelId="{8C17B3DA-F4E9-4364-9B6E-8A758E47179A}">
      <dsp:nvSpPr>
        <dsp:cNvPr id="0" name=""/>
        <dsp:cNvSpPr/>
      </dsp:nvSpPr>
      <dsp:spPr>
        <a:xfrm rot="5400000">
          <a:off x="5039803" y="381637"/>
          <a:ext cx="2840132" cy="2840132"/>
        </a:xfrm>
        <a:prstGeom prst="pieWedg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a:latin typeface="Arial" panose="020B0604020202020204" pitchFamily="34" charset="0"/>
              <a:cs typeface="Arial" panose="020B0604020202020204" pitchFamily="34" charset="0"/>
            </a:rPr>
            <a:t>Most optimal model from lidbox following x-vectors architecture to be used</a:t>
          </a:r>
        </a:p>
      </dsp:txBody>
      <dsp:txXfrm rot="-5400000">
        <a:off x="5039803" y="1213492"/>
        <a:ext cx="2008277" cy="2008277"/>
      </dsp:txXfrm>
    </dsp:sp>
    <dsp:sp modelId="{7CBE2C83-C1AD-4BAB-8509-ADA8C9D6766E}">
      <dsp:nvSpPr>
        <dsp:cNvPr id="0" name=""/>
        <dsp:cNvSpPr/>
      </dsp:nvSpPr>
      <dsp:spPr>
        <a:xfrm rot="10800000">
          <a:off x="5039803" y="3352954"/>
          <a:ext cx="2840132" cy="2840132"/>
        </a:xfrm>
        <a:prstGeom prst="pieWedg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a:latin typeface="Arial" panose="020B0604020202020204" pitchFamily="34" charset="0"/>
              <a:cs typeface="Arial" panose="020B0604020202020204" pitchFamily="34" charset="0"/>
            </a:rPr>
            <a:t>     Packaging model dependencies using docker and creating an endpoint to be integrated with applications.</a:t>
          </a:r>
        </a:p>
      </dsp:txBody>
      <dsp:txXfrm rot="10800000">
        <a:off x="5039803" y="3352954"/>
        <a:ext cx="2008277" cy="2008277"/>
      </dsp:txXfrm>
    </dsp:sp>
    <dsp:sp modelId="{33627B0C-B735-4C98-AA86-3FCAA62846CC}">
      <dsp:nvSpPr>
        <dsp:cNvPr id="0" name=""/>
        <dsp:cNvSpPr/>
      </dsp:nvSpPr>
      <dsp:spPr>
        <a:xfrm rot="16200000">
          <a:off x="2068486" y="3352954"/>
          <a:ext cx="2840132" cy="2840132"/>
        </a:xfrm>
        <a:prstGeom prst="pieWedg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a:latin typeface="Arial" panose="020B0604020202020204" pitchFamily="34" charset="0"/>
              <a:cs typeface="Arial" panose="020B0604020202020204" pitchFamily="34" charset="0"/>
            </a:rPr>
            <a:t>Training new model when new training data is introduced</a:t>
          </a:r>
        </a:p>
      </dsp:txBody>
      <dsp:txXfrm rot="5400000">
        <a:off x="2900341" y="3352954"/>
        <a:ext cx="2008277" cy="2008277"/>
      </dsp:txXfrm>
    </dsp:sp>
    <dsp:sp modelId="{9B93506E-9ADB-4F6D-BFEB-03A6E8A4C036}">
      <dsp:nvSpPr>
        <dsp:cNvPr id="0" name=""/>
        <dsp:cNvSpPr/>
      </dsp:nvSpPr>
      <dsp:spPr>
        <a:xfrm>
          <a:off x="4483911" y="2697034"/>
          <a:ext cx="980600" cy="852695"/>
        </a:xfrm>
        <a:prstGeom prst="circularArrow">
          <a:avLst/>
        </a:prstGeom>
        <a:solidFill>
          <a:srgbClr val="83600E"/>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25A855CD-689F-4597-BB7C-285B7D7D966B}">
      <dsp:nvSpPr>
        <dsp:cNvPr id="0" name=""/>
        <dsp:cNvSpPr/>
      </dsp:nvSpPr>
      <dsp:spPr>
        <a:xfrm rot="10800000">
          <a:off x="4483911" y="3024994"/>
          <a:ext cx="980600" cy="852695"/>
        </a:xfrm>
        <a:prstGeom prst="circularArrow">
          <a:avLst/>
        </a:prstGeom>
        <a:solidFill>
          <a:srgbClr val="83600E"/>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567336-4EDE-4D00-85BA-78B033B09C73}"/>
              </a:ext>
            </a:extLst>
          </p:cNvPr>
          <p:cNvSpPr>
            <a:spLocks noGrp="1"/>
          </p:cNvSpPr>
          <p:nvPr>
            <p:ph type="hdr" sz="quarter"/>
          </p:nvPr>
        </p:nvSpPr>
        <p:spPr>
          <a:xfrm>
            <a:off x="0" y="0"/>
            <a:ext cx="17160875" cy="19843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629C332-A106-431A-8CF9-4C7E966767BE}"/>
              </a:ext>
            </a:extLst>
          </p:cNvPr>
          <p:cNvSpPr>
            <a:spLocks noGrp="1"/>
          </p:cNvSpPr>
          <p:nvPr>
            <p:ph type="dt" sz="quarter" idx="1"/>
          </p:nvPr>
        </p:nvSpPr>
        <p:spPr>
          <a:xfrm>
            <a:off x="22431375" y="0"/>
            <a:ext cx="17159288" cy="1984375"/>
          </a:xfrm>
          <a:prstGeom prst="rect">
            <a:avLst/>
          </a:prstGeom>
        </p:spPr>
        <p:txBody>
          <a:bodyPr vert="horz" lIns="91440" tIns="45720" rIns="91440" bIns="45720" rtlCol="0"/>
          <a:lstStyle>
            <a:lvl1pPr algn="r">
              <a:defRPr sz="1200"/>
            </a:lvl1pPr>
          </a:lstStyle>
          <a:p>
            <a:fld id="{A1989CD4-C2C3-40A0-9FF9-B395EEEFAF44}" type="datetimeFigureOut">
              <a:rPr lang="en-US" smtClean="0"/>
              <a:t>3/2/2023</a:t>
            </a:fld>
            <a:endParaRPr lang="en-US"/>
          </a:p>
        </p:txBody>
      </p:sp>
      <p:sp>
        <p:nvSpPr>
          <p:cNvPr id="4" name="Footer Placeholder 3">
            <a:extLst>
              <a:ext uri="{FF2B5EF4-FFF2-40B4-BE49-F238E27FC236}">
                <a16:creationId xmlns:a16="http://schemas.microsoft.com/office/drawing/2014/main" id="{51834825-B1F4-466C-B112-198737BB2576}"/>
              </a:ext>
            </a:extLst>
          </p:cNvPr>
          <p:cNvSpPr>
            <a:spLocks noGrp="1"/>
          </p:cNvSpPr>
          <p:nvPr>
            <p:ph type="ftr" sz="quarter" idx="2"/>
          </p:nvPr>
        </p:nvSpPr>
        <p:spPr>
          <a:xfrm>
            <a:off x="0" y="37615813"/>
            <a:ext cx="17160875" cy="1984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87FB0F-963F-4CF1-89EC-6C1F8FB613E5}"/>
              </a:ext>
            </a:extLst>
          </p:cNvPr>
          <p:cNvSpPr>
            <a:spLocks noGrp="1"/>
          </p:cNvSpPr>
          <p:nvPr>
            <p:ph type="sldNum" sz="quarter" idx="3"/>
          </p:nvPr>
        </p:nvSpPr>
        <p:spPr>
          <a:xfrm>
            <a:off x="22431375" y="37615813"/>
            <a:ext cx="17159288" cy="1984375"/>
          </a:xfrm>
          <a:prstGeom prst="rect">
            <a:avLst/>
          </a:prstGeom>
        </p:spPr>
        <p:txBody>
          <a:bodyPr vert="horz" lIns="91440" tIns="45720" rIns="91440" bIns="45720" rtlCol="0" anchor="b"/>
          <a:lstStyle>
            <a:lvl1pPr algn="r">
              <a:defRPr sz="1200"/>
            </a:lvl1pPr>
          </a:lstStyle>
          <a:p>
            <a:fld id="{AD094531-855D-4471-89B7-0A3C8863AA34}" type="slidenum">
              <a:rPr lang="en-US" smtClean="0"/>
              <a:t>‹#›</a:t>
            </a:fld>
            <a:endParaRPr lang="en-US"/>
          </a:p>
        </p:txBody>
      </p:sp>
    </p:spTree>
    <p:extLst>
      <p:ext uri="{BB962C8B-B14F-4D97-AF65-F5344CB8AC3E}">
        <p14:creationId xmlns:p14="http://schemas.microsoft.com/office/powerpoint/2010/main" val="34701621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7160875" cy="19843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2431375" y="0"/>
            <a:ext cx="17159288" cy="1984375"/>
          </a:xfrm>
          <a:prstGeom prst="rect">
            <a:avLst/>
          </a:prstGeom>
        </p:spPr>
        <p:txBody>
          <a:bodyPr vert="horz" lIns="91440" tIns="45720" rIns="91440" bIns="45720" rtlCol="0"/>
          <a:lstStyle>
            <a:lvl1pPr algn="r">
              <a:defRPr sz="1200"/>
            </a:lvl1pPr>
          </a:lstStyle>
          <a:p>
            <a:fld id="{53E82495-20E6-4DC4-B68F-C6FBB8E26F6D}" type="datetimeFigureOut">
              <a:rPr lang="en-US" smtClean="0"/>
              <a:t>3/2/2023</a:t>
            </a:fld>
            <a:endParaRPr lang="en-US"/>
          </a:p>
        </p:txBody>
      </p:sp>
      <p:sp>
        <p:nvSpPr>
          <p:cNvPr id="4" name="Slide Image Placeholder 3"/>
          <p:cNvSpPr>
            <a:spLocks noGrp="1" noRot="1" noChangeAspect="1"/>
          </p:cNvSpPr>
          <p:nvPr>
            <p:ph type="sldImg" idx="2"/>
          </p:nvPr>
        </p:nvSpPr>
        <p:spPr>
          <a:xfrm>
            <a:off x="6435725" y="4949825"/>
            <a:ext cx="26730325" cy="133651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960813" y="19057938"/>
            <a:ext cx="31680150" cy="155924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7615813"/>
            <a:ext cx="17160875" cy="19843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2431375" y="37615813"/>
            <a:ext cx="17159288" cy="1984375"/>
          </a:xfrm>
          <a:prstGeom prst="rect">
            <a:avLst/>
          </a:prstGeom>
        </p:spPr>
        <p:txBody>
          <a:bodyPr vert="horz" lIns="91440" tIns="45720" rIns="91440" bIns="45720" rtlCol="0" anchor="b"/>
          <a:lstStyle>
            <a:lvl1pPr algn="r">
              <a:defRPr sz="1200"/>
            </a:lvl1pPr>
          </a:lstStyle>
          <a:p>
            <a:fld id="{D0A6B59D-2217-4338-9D1B-7E5E82C89B81}" type="slidenum">
              <a:rPr lang="en-US" smtClean="0"/>
              <a:t>‹#›</a:t>
            </a:fld>
            <a:endParaRPr lang="en-US"/>
          </a:p>
        </p:txBody>
      </p:sp>
    </p:spTree>
    <p:extLst>
      <p:ext uri="{BB962C8B-B14F-4D97-AF65-F5344CB8AC3E}">
        <p14:creationId xmlns:p14="http://schemas.microsoft.com/office/powerpoint/2010/main" val="2227413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A6B59D-2217-4338-9D1B-7E5E82C89B81}" type="slidenum">
              <a:rPr lang="en-US" smtClean="0"/>
              <a:t>1</a:t>
            </a:fld>
            <a:endParaRPr lang="en-US"/>
          </a:p>
        </p:txBody>
      </p:sp>
    </p:spTree>
    <p:extLst>
      <p:ext uri="{BB962C8B-B14F-4D97-AF65-F5344CB8AC3E}">
        <p14:creationId xmlns:p14="http://schemas.microsoft.com/office/powerpoint/2010/main" val="3973855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7" y="6817182"/>
            <a:ext cx="37306251" cy="4704443"/>
          </a:xfrm>
        </p:spPr>
        <p:txBody>
          <a:bodyPr/>
          <a:lstStyle/>
          <a:p>
            <a:r>
              <a:rPr lang="en-US"/>
              <a:t>Click to edit Master title style</a:t>
            </a:r>
          </a:p>
        </p:txBody>
      </p:sp>
      <p:sp>
        <p:nvSpPr>
          <p:cNvPr id="3" name="Subtitle 2"/>
          <p:cNvSpPr>
            <a:spLocks noGrp="1"/>
          </p:cNvSpPr>
          <p:nvPr>
            <p:ph type="subTitle" idx="1"/>
          </p:nvPr>
        </p:nvSpPr>
        <p:spPr>
          <a:xfrm>
            <a:off x="6583365" y="12436025"/>
            <a:ext cx="30724475" cy="5607957"/>
          </a:xfrm>
        </p:spPr>
        <p:txBody>
          <a:bodyPr/>
          <a:lstStyle>
            <a:lvl1pPr marL="0" indent="0" algn="ctr">
              <a:buNone/>
              <a:defRPr/>
            </a:lvl1pPr>
            <a:lvl2pPr marL="261238" indent="0" algn="ctr">
              <a:buNone/>
              <a:defRPr/>
            </a:lvl2pPr>
            <a:lvl3pPr marL="522475" indent="0" algn="ctr">
              <a:buNone/>
              <a:defRPr/>
            </a:lvl3pPr>
            <a:lvl4pPr marL="783713" indent="0" algn="ctr">
              <a:buNone/>
              <a:defRPr/>
            </a:lvl4pPr>
            <a:lvl5pPr marL="1044950" indent="0" algn="ctr">
              <a:buNone/>
              <a:defRPr/>
            </a:lvl5pPr>
            <a:lvl6pPr marL="1306187" indent="0" algn="ctr">
              <a:buNone/>
              <a:defRPr/>
            </a:lvl6pPr>
            <a:lvl7pPr marL="1567425" indent="0" algn="ctr">
              <a:buNone/>
              <a:defRPr/>
            </a:lvl7pPr>
            <a:lvl8pPr marL="1828664" indent="0" algn="ctr">
              <a:buNone/>
              <a:defRPr/>
            </a:lvl8pPr>
            <a:lvl9pPr marL="2089901"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AU" altLang="en-US"/>
          </a:p>
        </p:txBody>
      </p:sp>
      <p:sp>
        <p:nvSpPr>
          <p:cNvPr id="5" name="Footer Placeholder 4"/>
          <p:cNvSpPr>
            <a:spLocks noGrp="1"/>
          </p:cNvSpPr>
          <p:nvPr>
            <p:ph type="ftr" sz="quarter" idx="11"/>
          </p:nvPr>
        </p:nvSpPr>
        <p:spPr/>
        <p:txBody>
          <a:bodyPr/>
          <a:lstStyle>
            <a:lvl1pPr>
              <a:defRPr/>
            </a:lvl1pPr>
          </a:lstStyle>
          <a:p>
            <a:endParaRPr lang="en-AU" altLang="en-US"/>
          </a:p>
        </p:txBody>
      </p:sp>
      <p:sp>
        <p:nvSpPr>
          <p:cNvPr id="6" name="Slide Number Placeholder 5"/>
          <p:cNvSpPr>
            <a:spLocks noGrp="1"/>
          </p:cNvSpPr>
          <p:nvPr>
            <p:ph type="sldNum" sz="quarter" idx="12"/>
          </p:nvPr>
        </p:nvSpPr>
        <p:spPr/>
        <p:txBody>
          <a:bodyPr/>
          <a:lstStyle>
            <a:lvl1pPr>
              <a:defRPr/>
            </a:lvl1pPr>
          </a:lstStyle>
          <a:p>
            <a:fld id="{4E7914F9-150E-43ED-BA4B-5CBC7DBD3A27}" type="slidenum">
              <a:rPr lang="en-AU" altLang="en-US"/>
              <a:pPr/>
              <a:t>‹#›</a:t>
            </a:fld>
            <a:endParaRPr lang="en-AU" altLang="en-US"/>
          </a:p>
        </p:txBody>
      </p:sp>
    </p:spTree>
    <p:extLst>
      <p:ext uri="{BB962C8B-B14F-4D97-AF65-F5344CB8AC3E}">
        <p14:creationId xmlns:p14="http://schemas.microsoft.com/office/powerpoint/2010/main" val="2339772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AU" altLang="en-US"/>
          </a:p>
        </p:txBody>
      </p:sp>
      <p:sp>
        <p:nvSpPr>
          <p:cNvPr id="5" name="Footer Placeholder 4"/>
          <p:cNvSpPr>
            <a:spLocks noGrp="1"/>
          </p:cNvSpPr>
          <p:nvPr>
            <p:ph type="ftr" sz="quarter" idx="11"/>
          </p:nvPr>
        </p:nvSpPr>
        <p:spPr/>
        <p:txBody>
          <a:bodyPr/>
          <a:lstStyle>
            <a:lvl1pPr>
              <a:defRPr/>
            </a:lvl1pPr>
          </a:lstStyle>
          <a:p>
            <a:endParaRPr lang="en-AU" altLang="en-US"/>
          </a:p>
        </p:txBody>
      </p:sp>
      <p:sp>
        <p:nvSpPr>
          <p:cNvPr id="6" name="Slide Number Placeholder 5"/>
          <p:cNvSpPr>
            <a:spLocks noGrp="1"/>
          </p:cNvSpPr>
          <p:nvPr>
            <p:ph type="sldNum" sz="quarter" idx="12"/>
          </p:nvPr>
        </p:nvSpPr>
        <p:spPr/>
        <p:txBody>
          <a:bodyPr/>
          <a:lstStyle>
            <a:lvl1pPr>
              <a:defRPr/>
            </a:lvl1pPr>
          </a:lstStyle>
          <a:p>
            <a:fld id="{BA678339-05F4-4347-9E9C-6AEF31B1B524}" type="slidenum">
              <a:rPr lang="en-AU" altLang="en-US"/>
              <a:pPr/>
              <a:t>‹#›</a:t>
            </a:fld>
            <a:endParaRPr lang="en-AU" altLang="en-US"/>
          </a:p>
        </p:txBody>
      </p:sp>
    </p:spTree>
    <p:extLst>
      <p:ext uri="{BB962C8B-B14F-4D97-AF65-F5344CB8AC3E}">
        <p14:creationId xmlns:p14="http://schemas.microsoft.com/office/powerpoint/2010/main" val="3521167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2165" y="1950361"/>
            <a:ext cx="9326563" cy="1755684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92476" y="1950361"/>
            <a:ext cx="27827288" cy="175568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AU" altLang="en-US"/>
          </a:p>
        </p:txBody>
      </p:sp>
      <p:sp>
        <p:nvSpPr>
          <p:cNvPr id="5" name="Footer Placeholder 4"/>
          <p:cNvSpPr>
            <a:spLocks noGrp="1"/>
          </p:cNvSpPr>
          <p:nvPr>
            <p:ph type="ftr" sz="quarter" idx="11"/>
          </p:nvPr>
        </p:nvSpPr>
        <p:spPr/>
        <p:txBody>
          <a:bodyPr/>
          <a:lstStyle>
            <a:lvl1pPr>
              <a:defRPr/>
            </a:lvl1pPr>
          </a:lstStyle>
          <a:p>
            <a:endParaRPr lang="en-AU" altLang="en-US"/>
          </a:p>
        </p:txBody>
      </p:sp>
      <p:sp>
        <p:nvSpPr>
          <p:cNvPr id="6" name="Slide Number Placeholder 5"/>
          <p:cNvSpPr>
            <a:spLocks noGrp="1"/>
          </p:cNvSpPr>
          <p:nvPr>
            <p:ph type="sldNum" sz="quarter" idx="12"/>
          </p:nvPr>
        </p:nvSpPr>
        <p:spPr/>
        <p:txBody>
          <a:bodyPr/>
          <a:lstStyle>
            <a:lvl1pPr>
              <a:defRPr/>
            </a:lvl1pPr>
          </a:lstStyle>
          <a:p>
            <a:fld id="{4D5BFA30-CF48-4A8D-A4B4-5705D222FB1F}" type="slidenum">
              <a:rPr lang="en-AU" altLang="en-US"/>
              <a:pPr/>
              <a:t>‹#›</a:t>
            </a:fld>
            <a:endParaRPr lang="en-AU" altLang="en-US"/>
          </a:p>
        </p:txBody>
      </p:sp>
    </p:spTree>
    <p:extLst>
      <p:ext uri="{BB962C8B-B14F-4D97-AF65-F5344CB8AC3E}">
        <p14:creationId xmlns:p14="http://schemas.microsoft.com/office/powerpoint/2010/main" val="2144318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AU" altLang="en-US"/>
          </a:p>
        </p:txBody>
      </p:sp>
      <p:sp>
        <p:nvSpPr>
          <p:cNvPr id="5" name="Footer Placeholder 4"/>
          <p:cNvSpPr>
            <a:spLocks noGrp="1"/>
          </p:cNvSpPr>
          <p:nvPr>
            <p:ph type="ftr" sz="quarter" idx="11"/>
          </p:nvPr>
        </p:nvSpPr>
        <p:spPr/>
        <p:txBody>
          <a:bodyPr/>
          <a:lstStyle>
            <a:lvl1pPr>
              <a:defRPr/>
            </a:lvl1pPr>
          </a:lstStyle>
          <a:p>
            <a:endParaRPr lang="en-AU" altLang="en-US"/>
          </a:p>
        </p:txBody>
      </p:sp>
      <p:sp>
        <p:nvSpPr>
          <p:cNvPr id="6" name="Slide Number Placeholder 5"/>
          <p:cNvSpPr>
            <a:spLocks noGrp="1"/>
          </p:cNvSpPr>
          <p:nvPr>
            <p:ph type="sldNum" sz="quarter" idx="12"/>
          </p:nvPr>
        </p:nvSpPr>
        <p:spPr/>
        <p:txBody>
          <a:bodyPr/>
          <a:lstStyle>
            <a:lvl1pPr>
              <a:defRPr/>
            </a:lvl1pPr>
          </a:lstStyle>
          <a:p>
            <a:fld id="{176114BF-9C08-4236-B599-3CC67DCBCE64}" type="slidenum">
              <a:rPr lang="en-AU" altLang="en-US"/>
              <a:pPr/>
              <a:t>‹#›</a:t>
            </a:fld>
            <a:endParaRPr lang="en-AU" altLang="en-US"/>
          </a:p>
        </p:txBody>
      </p:sp>
    </p:spTree>
    <p:extLst>
      <p:ext uri="{BB962C8B-B14F-4D97-AF65-F5344CB8AC3E}">
        <p14:creationId xmlns:p14="http://schemas.microsoft.com/office/powerpoint/2010/main" val="2287961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14102444"/>
            <a:ext cx="37307839" cy="4357914"/>
          </a:xfrm>
        </p:spPr>
        <p:txBody>
          <a:bodyPr anchor="t"/>
          <a:lstStyle>
            <a:lvl1pPr algn="l">
              <a:defRPr sz="2286" b="1" cap="all"/>
            </a:lvl1pPr>
          </a:lstStyle>
          <a:p>
            <a:r>
              <a:rPr lang="en-US"/>
              <a:t>Click to edit Master title style</a:t>
            </a:r>
          </a:p>
        </p:txBody>
      </p:sp>
      <p:sp>
        <p:nvSpPr>
          <p:cNvPr id="3" name="Text Placeholder 2"/>
          <p:cNvSpPr>
            <a:spLocks noGrp="1"/>
          </p:cNvSpPr>
          <p:nvPr>
            <p:ph type="body" idx="1"/>
          </p:nvPr>
        </p:nvSpPr>
        <p:spPr>
          <a:xfrm>
            <a:off x="3467102" y="9301843"/>
            <a:ext cx="37307839" cy="4800600"/>
          </a:xfrm>
        </p:spPr>
        <p:txBody>
          <a:bodyPr anchor="b"/>
          <a:lstStyle>
            <a:lvl1pPr marL="0" indent="0">
              <a:buNone/>
              <a:defRPr sz="1143"/>
            </a:lvl1pPr>
            <a:lvl2pPr marL="261238" indent="0">
              <a:buNone/>
              <a:defRPr sz="1029"/>
            </a:lvl2pPr>
            <a:lvl3pPr marL="522475" indent="0">
              <a:buNone/>
              <a:defRPr sz="914"/>
            </a:lvl3pPr>
            <a:lvl4pPr marL="783713" indent="0">
              <a:buNone/>
              <a:defRPr sz="800"/>
            </a:lvl4pPr>
            <a:lvl5pPr marL="1044950" indent="0">
              <a:buNone/>
              <a:defRPr sz="800"/>
            </a:lvl5pPr>
            <a:lvl6pPr marL="1306187" indent="0">
              <a:buNone/>
              <a:defRPr sz="800"/>
            </a:lvl6pPr>
            <a:lvl7pPr marL="1567425" indent="0">
              <a:buNone/>
              <a:defRPr sz="800"/>
            </a:lvl7pPr>
            <a:lvl8pPr marL="1828664" indent="0">
              <a:buNone/>
              <a:defRPr sz="800"/>
            </a:lvl8pPr>
            <a:lvl9pPr marL="2089901" indent="0">
              <a:buNone/>
              <a:defRPr sz="8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AU" altLang="en-US"/>
          </a:p>
        </p:txBody>
      </p:sp>
      <p:sp>
        <p:nvSpPr>
          <p:cNvPr id="5" name="Footer Placeholder 4"/>
          <p:cNvSpPr>
            <a:spLocks noGrp="1"/>
          </p:cNvSpPr>
          <p:nvPr>
            <p:ph type="ftr" sz="quarter" idx="11"/>
          </p:nvPr>
        </p:nvSpPr>
        <p:spPr/>
        <p:txBody>
          <a:bodyPr/>
          <a:lstStyle>
            <a:lvl1pPr>
              <a:defRPr/>
            </a:lvl1pPr>
          </a:lstStyle>
          <a:p>
            <a:endParaRPr lang="en-AU" altLang="en-US"/>
          </a:p>
        </p:txBody>
      </p:sp>
      <p:sp>
        <p:nvSpPr>
          <p:cNvPr id="6" name="Slide Number Placeholder 5"/>
          <p:cNvSpPr>
            <a:spLocks noGrp="1"/>
          </p:cNvSpPr>
          <p:nvPr>
            <p:ph type="sldNum" sz="quarter" idx="12"/>
          </p:nvPr>
        </p:nvSpPr>
        <p:spPr/>
        <p:txBody>
          <a:bodyPr/>
          <a:lstStyle>
            <a:lvl1pPr>
              <a:defRPr/>
            </a:lvl1pPr>
          </a:lstStyle>
          <a:p>
            <a:fld id="{14C87C54-71D5-4F3D-9638-FB01B112514A}" type="slidenum">
              <a:rPr lang="en-AU" altLang="en-US"/>
              <a:pPr/>
              <a:t>‹#›</a:t>
            </a:fld>
            <a:endParaRPr lang="en-AU" altLang="en-US"/>
          </a:p>
        </p:txBody>
      </p:sp>
    </p:spTree>
    <p:extLst>
      <p:ext uri="{BB962C8B-B14F-4D97-AF65-F5344CB8AC3E}">
        <p14:creationId xmlns:p14="http://schemas.microsoft.com/office/powerpoint/2010/main" val="3237280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92476" y="6339115"/>
            <a:ext cx="18576925" cy="13168086"/>
          </a:xfrm>
        </p:spPr>
        <p:txBody>
          <a:bodyPr/>
          <a:lstStyle>
            <a:lvl1pPr>
              <a:defRPr sz="1600"/>
            </a:lvl1pPr>
            <a:lvl2pPr>
              <a:defRPr sz="1371"/>
            </a:lvl2pPr>
            <a:lvl3pPr>
              <a:defRPr sz="1143"/>
            </a:lvl3pPr>
            <a:lvl4pPr>
              <a:defRPr sz="1029"/>
            </a:lvl4pPr>
            <a:lvl5pPr>
              <a:defRPr sz="1029"/>
            </a:lvl5pPr>
            <a:lvl6pPr>
              <a:defRPr sz="1029"/>
            </a:lvl6pPr>
            <a:lvl7pPr>
              <a:defRPr sz="1029"/>
            </a:lvl7pPr>
            <a:lvl8pPr>
              <a:defRPr sz="1029"/>
            </a:lvl8pPr>
            <a:lvl9pPr>
              <a:defRPr sz="102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4" y="6339115"/>
            <a:ext cx="18576925" cy="13168086"/>
          </a:xfrm>
        </p:spPr>
        <p:txBody>
          <a:bodyPr/>
          <a:lstStyle>
            <a:lvl1pPr>
              <a:defRPr sz="1600"/>
            </a:lvl1pPr>
            <a:lvl2pPr>
              <a:defRPr sz="1371"/>
            </a:lvl2pPr>
            <a:lvl3pPr>
              <a:defRPr sz="1143"/>
            </a:lvl3pPr>
            <a:lvl4pPr>
              <a:defRPr sz="1029"/>
            </a:lvl4pPr>
            <a:lvl5pPr>
              <a:defRPr sz="1029"/>
            </a:lvl5pPr>
            <a:lvl6pPr>
              <a:defRPr sz="1029"/>
            </a:lvl6pPr>
            <a:lvl7pPr>
              <a:defRPr sz="1029"/>
            </a:lvl7pPr>
            <a:lvl8pPr>
              <a:defRPr sz="1029"/>
            </a:lvl8pPr>
            <a:lvl9pPr>
              <a:defRPr sz="102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AU" altLang="en-US"/>
          </a:p>
        </p:txBody>
      </p:sp>
      <p:sp>
        <p:nvSpPr>
          <p:cNvPr id="6" name="Footer Placeholder 5"/>
          <p:cNvSpPr>
            <a:spLocks noGrp="1"/>
          </p:cNvSpPr>
          <p:nvPr>
            <p:ph type="ftr" sz="quarter" idx="11"/>
          </p:nvPr>
        </p:nvSpPr>
        <p:spPr/>
        <p:txBody>
          <a:bodyPr/>
          <a:lstStyle>
            <a:lvl1pPr>
              <a:defRPr/>
            </a:lvl1pPr>
          </a:lstStyle>
          <a:p>
            <a:endParaRPr lang="en-AU" altLang="en-US"/>
          </a:p>
        </p:txBody>
      </p:sp>
      <p:sp>
        <p:nvSpPr>
          <p:cNvPr id="7" name="Slide Number Placeholder 6"/>
          <p:cNvSpPr>
            <a:spLocks noGrp="1"/>
          </p:cNvSpPr>
          <p:nvPr>
            <p:ph type="sldNum" sz="quarter" idx="12"/>
          </p:nvPr>
        </p:nvSpPr>
        <p:spPr/>
        <p:txBody>
          <a:bodyPr/>
          <a:lstStyle>
            <a:lvl1pPr>
              <a:defRPr/>
            </a:lvl1pPr>
          </a:lstStyle>
          <a:p>
            <a:fld id="{17EC6769-9FD1-495B-AF37-D39FB4533727}" type="slidenum">
              <a:rPr lang="en-AU" altLang="en-US"/>
              <a:pPr/>
              <a:t>‹#›</a:t>
            </a:fld>
            <a:endParaRPr lang="en-AU" altLang="en-US"/>
          </a:p>
        </p:txBody>
      </p:sp>
    </p:spTree>
    <p:extLst>
      <p:ext uri="{BB962C8B-B14F-4D97-AF65-F5344CB8AC3E}">
        <p14:creationId xmlns:p14="http://schemas.microsoft.com/office/powerpoint/2010/main" val="2919201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7" y="879022"/>
            <a:ext cx="39503351" cy="3657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4" y="4912182"/>
            <a:ext cx="19392901" cy="2047421"/>
          </a:xfrm>
        </p:spPr>
        <p:txBody>
          <a:bodyPr anchor="b"/>
          <a:lstStyle>
            <a:lvl1pPr marL="0" indent="0">
              <a:buNone/>
              <a:defRPr sz="1371" b="1"/>
            </a:lvl1pPr>
            <a:lvl2pPr marL="261238" indent="0">
              <a:buNone/>
              <a:defRPr sz="1143" b="1"/>
            </a:lvl2pPr>
            <a:lvl3pPr marL="522475" indent="0">
              <a:buNone/>
              <a:defRPr sz="1029" b="1"/>
            </a:lvl3pPr>
            <a:lvl4pPr marL="783713" indent="0">
              <a:buNone/>
              <a:defRPr sz="914" b="1"/>
            </a:lvl4pPr>
            <a:lvl5pPr marL="1044950" indent="0">
              <a:buNone/>
              <a:defRPr sz="914" b="1"/>
            </a:lvl5pPr>
            <a:lvl6pPr marL="1306187" indent="0">
              <a:buNone/>
              <a:defRPr sz="914" b="1"/>
            </a:lvl6pPr>
            <a:lvl7pPr marL="1567425" indent="0">
              <a:buNone/>
              <a:defRPr sz="914" b="1"/>
            </a:lvl7pPr>
            <a:lvl8pPr marL="1828664" indent="0">
              <a:buNone/>
              <a:defRPr sz="914" b="1"/>
            </a:lvl8pPr>
            <a:lvl9pPr marL="2089901" indent="0">
              <a:buNone/>
              <a:defRPr sz="914" b="1"/>
            </a:lvl9pPr>
          </a:lstStyle>
          <a:p>
            <a:pPr lvl="0"/>
            <a:r>
              <a:rPr lang="en-US"/>
              <a:t>Click to edit Master text styles</a:t>
            </a:r>
          </a:p>
        </p:txBody>
      </p:sp>
      <p:sp>
        <p:nvSpPr>
          <p:cNvPr id="4" name="Content Placeholder 3"/>
          <p:cNvSpPr>
            <a:spLocks noGrp="1"/>
          </p:cNvSpPr>
          <p:nvPr>
            <p:ph sz="half" idx="2"/>
          </p:nvPr>
        </p:nvSpPr>
        <p:spPr>
          <a:xfrm>
            <a:off x="2193924" y="6959603"/>
            <a:ext cx="19392901" cy="12643757"/>
          </a:xfrm>
        </p:spPr>
        <p:txBody>
          <a:bodyPr/>
          <a:lstStyle>
            <a:lvl1pPr>
              <a:defRPr sz="1371"/>
            </a:lvl1pPr>
            <a:lvl2pPr>
              <a:defRPr sz="1143"/>
            </a:lvl2pPr>
            <a:lvl3pPr>
              <a:defRPr sz="1029"/>
            </a:lvl3pPr>
            <a:lvl4pPr>
              <a:defRPr sz="914"/>
            </a:lvl4pPr>
            <a:lvl5pPr>
              <a:defRPr sz="914"/>
            </a:lvl5pPr>
            <a:lvl6pPr>
              <a:defRPr sz="914"/>
            </a:lvl6pPr>
            <a:lvl7pPr>
              <a:defRPr sz="914"/>
            </a:lvl7pPr>
            <a:lvl8pPr>
              <a:defRPr sz="914"/>
            </a:lvl8pPr>
            <a:lvl9pPr>
              <a:defRPr sz="91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40" y="4912182"/>
            <a:ext cx="19400837" cy="2047421"/>
          </a:xfrm>
        </p:spPr>
        <p:txBody>
          <a:bodyPr anchor="b"/>
          <a:lstStyle>
            <a:lvl1pPr marL="0" indent="0">
              <a:buNone/>
              <a:defRPr sz="1371" b="1"/>
            </a:lvl1pPr>
            <a:lvl2pPr marL="261238" indent="0">
              <a:buNone/>
              <a:defRPr sz="1143" b="1"/>
            </a:lvl2pPr>
            <a:lvl3pPr marL="522475" indent="0">
              <a:buNone/>
              <a:defRPr sz="1029" b="1"/>
            </a:lvl3pPr>
            <a:lvl4pPr marL="783713" indent="0">
              <a:buNone/>
              <a:defRPr sz="914" b="1"/>
            </a:lvl4pPr>
            <a:lvl5pPr marL="1044950" indent="0">
              <a:buNone/>
              <a:defRPr sz="914" b="1"/>
            </a:lvl5pPr>
            <a:lvl6pPr marL="1306187" indent="0">
              <a:buNone/>
              <a:defRPr sz="914" b="1"/>
            </a:lvl6pPr>
            <a:lvl7pPr marL="1567425" indent="0">
              <a:buNone/>
              <a:defRPr sz="914" b="1"/>
            </a:lvl7pPr>
            <a:lvl8pPr marL="1828664" indent="0">
              <a:buNone/>
              <a:defRPr sz="914" b="1"/>
            </a:lvl8pPr>
            <a:lvl9pPr marL="2089901" indent="0">
              <a:buNone/>
              <a:defRPr sz="914" b="1"/>
            </a:lvl9pPr>
          </a:lstStyle>
          <a:p>
            <a:pPr lvl="0"/>
            <a:r>
              <a:rPr lang="en-US"/>
              <a:t>Click to edit Master text styles</a:t>
            </a:r>
          </a:p>
        </p:txBody>
      </p:sp>
      <p:sp>
        <p:nvSpPr>
          <p:cNvPr id="6" name="Content Placeholder 5"/>
          <p:cNvSpPr>
            <a:spLocks noGrp="1"/>
          </p:cNvSpPr>
          <p:nvPr>
            <p:ph sz="quarter" idx="4"/>
          </p:nvPr>
        </p:nvSpPr>
        <p:spPr>
          <a:xfrm>
            <a:off x="22296440" y="6959603"/>
            <a:ext cx="19400837" cy="12643757"/>
          </a:xfrm>
        </p:spPr>
        <p:txBody>
          <a:bodyPr/>
          <a:lstStyle>
            <a:lvl1pPr>
              <a:defRPr sz="1371"/>
            </a:lvl1pPr>
            <a:lvl2pPr>
              <a:defRPr sz="1143"/>
            </a:lvl2pPr>
            <a:lvl3pPr>
              <a:defRPr sz="1029"/>
            </a:lvl3pPr>
            <a:lvl4pPr>
              <a:defRPr sz="914"/>
            </a:lvl4pPr>
            <a:lvl5pPr>
              <a:defRPr sz="914"/>
            </a:lvl5pPr>
            <a:lvl6pPr>
              <a:defRPr sz="914"/>
            </a:lvl6pPr>
            <a:lvl7pPr>
              <a:defRPr sz="914"/>
            </a:lvl7pPr>
            <a:lvl8pPr>
              <a:defRPr sz="914"/>
            </a:lvl8pPr>
            <a:lvl9pPr>
              <a:defRPr sz="91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AU" altLang="en-US"/>
          </a:p>
        </p:txBody>
      </p:sp>
      <p:sp>
        <p:nvSpPr>
          <p:cNvPr id="8" name="Footer Placeholder 7"/>
          <p:cNvSpPr>
            <a:spLocks noGrp="1"/>
          </p:cNvSpPr>
          <p:nvPr>
            <p:ph type="ftr" sz="quarter" idx="11"/>
          </p:nvPr>
        </p:nvSpPr>
        <p:spPr/>
        <p:txBody>
          <a:bodyPr/>
          <a:lstStyle>
            <a:lvl1pPr>
              <a:defRPr/>
            </a:lvl1pPr>
          </a:lstStyle>
          <a:p>
            <a:endParaRPr lang="en-AU" altLang="en-US"/>
          </a:p>
        </p:txBody>
      </p:sp>
      <p:sp>
        <p:nvSpPr>
          <p:cNvPr id="9" name="Slide Number Placeholder 8"/>
          <p:cNvSpPr>
            <a:spLocks noGrp="1"/>
          </p:cNvSpPr>
          <p:nvPr>
            <p:ph type="sldNum" sz="quarter" idx="12"/>
          </p:nvPr>
        </p:nvSpPr>
        <p:spPr/>
        <p:txBody>
          <a:bodyPr/>
          <a:lstStyle>
            <a:lvl1pPr>
              <a:defRPr/>
            </a:lvl1pPr>
          </a:lstStyle>
          <a:p>
            <a:fld id="{D814340B-C24E-4CF1-8F2E-94BDA66FD75D}" type="slidenum">
              <a:rPr lang="en-AU" altLang="en-US"/>
              <a:pPr/>
              <a:t>‹#›</a:t>
            </a:fld>
            <a:endParaRPr lang="en-AU" altLang="en-US"/>
          </a:p>
        </p:txBody>
      </p:sp>
    </p:spTree>
    <p:extLst>
      <p:ext uri="{BB962C8B-B14F-4D97-AF65-F5344CB8AC3E}">
        <p14:creationId xmlns:p14="http://schemas.microsoft.com/office/powerpoint/2010/main" val="1012455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AU" altLang="en-US"/>
          </a:p>
        </p:txBody>
      </p:sp>
      <p:sp>
        <p:nvSpPr>
          <p:cNvPr id="4" name="Footer Placeholder 3"/>
          <p:cNvSpPr>
            <a:spLocks noGrp="1"/>
          </p:cNvSpPr>
          <p:nvPr>
            <p:ph type="ftr" sz="quarter" idx="11"/>
          </p:nvPr>
        </p:nvSpPr>
        <p:spPr/>
        <p:txBody>
          <a:bodyPr/>
          <a:lstStyle>
            <a:lvl1pPr>
              <a:defRPr/>
            </a:lvl1pPr>
          </a:lstStyle>
          <a:p>
            <a:endParaRPr lang="en-AU" altLang="en-US"/>
          </a:p>
        </p:txBody>
      </p:sp>
      <p:sp>
        <p:nvSpPr>
          <p:cNvPr id="5" name="Slide Number Placeholder 4"/>
          <p:cNvSpPr>
            <a:spLocks noGrp="1"/>
          </p:cNvSpPr>
          <p:nvPr>
            <p:ph type="sldNum" sz="quarter" idx="12"/>
          </p:nvPr>
        </p:nvSpPr>
        <p:spPr/>
        <p:txBody>
          <a:bodyPr/>
          <a:lstStyle>
            <a:lvl1pPr>
              <a:defRPr/>
            </a:lvl1pPr>
          </a:lstStyle>
          <a:p>
            <a:fld id="{8D7FF473-A988-4642-B695-D572F60BC774}" type="slidenum">
              <a:rPr lang="en-AU" altLang="en-US"/>
              <a:pPr/>
              <a:t>‹#›</a:t>
            </a:fld>
            <a:endParaRPr lang="en-AU" altLang="en-US"/>
          </a:p>
        </p:txBody>
      </p:sp>
      <p:sp>
        <p:nvSpPr>
          <p:cNvPr id="6" name="Rectangle 5">
            <a:extLst>
              <a:ext uri="{FF2B5EF4-FFF2-40B4-BE49-F238E27FC236}">
                <a16:creationId xmlns:a16="http://schemas.microsoft.com/office/drawing/2014/main" id="{B8DFA2F5-AF6C-48B2-AC53-85384609B04A}"/>
              </a:ext>
            </a:extLst>
          </p:cNvPr>
          <p:cNvSpPr/>
          <p:nvPr userDrawn="1"/>
        </p:nvSpPr>
        <p:spPr bwMode="auto">
          <a:xfrm>
            <a:off x="0" y="0"/>
            <a:ext cx="43891200" cy="219456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78"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97602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AU" altLang="en-US"/>
          </a:p>
        </p:txBody>
      </p:sp>
      <p:sp>
        <p:nvSpPr>
          <p:cNvPr id="3" name="Footer Placeholder 2"/>
          <p:cNvSpPr>
            <a:spLocks noGrp="1"/>
          </p:cNvSpPr>
          <p:nvPr>
            <p:ph type="ftr" sz="quarter" idx="11"/>
          </p:nvPr>
        </p:nvSpPr>
        <p:spPr/>
        <p:txBody>
          <a:bodyPr/>
          <a:lstStyle>
            <a:lvl1pPr>
              <a:defRPr/>
            </a:lvl1pPr>
          </a:lstStyle>
          <a:p>
            <a:endParaRPr lang="en-AU" altLang="en-US"/>
          </a:p>
        </p:txBody>
      </p:sp>
      <p:sp>
        <p:nvSpPr>
          <p:cNvPr id="4" name="Slide Number Placeholder 3"/>
          <p:cNvSpPr>
            <a:spLocks noGrp="1"/>
          </p:cNvSpPr>
          <p:nvPr>
            <p:ph type="sldNum" sz="quarter" idx="12"/>
          </p:nvPr>
        </p:nvSpPr>
        <p:spPr/>
        <p:txBody>
          <a:bodyPr/>
          <a:lstStyle>
            <a:lvl1pPr>
              <a:defRPr/>
            </a:lvl1pPr>
          </a:lstStyle>
          <a:p>
            <a:fld id="{D1171CD6-50C3-42F5-B102-ECB5C1E5D853}" type="slidenum">
              <a:rPr lang="en-AU" altLang="en-US"/>
              <a:pPr/>
              <a:t>‹#›</a:t>
            </a:fld>
            <a:endParaRPr lang="en-AU" altLang="en-US"/>
          </a:p>
        </p:txBody>
      </p:sp>
    </p:spTree>
    <p:extLst>
      <p:ext uri="{BB962C8B-B14F-4D97-AF65-F5344CB8AC3E}">
        <p14:creationId xmlns:p14="http://schemas.microsoft.com/office/powerpoint/2010/main" val="467171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7" y="873580"/>
            <a:ext cx="14439901" cy="3718378"/>
          </a:xfrm>
        </p:spPr>
        <p:txBody>
          <a:bodyPr anchor="b"/>
          <a:lstStyle>
            <a:lvl1pPr algn="l">
              <a:defRPr sz="1143" b="1"/>
            </a:lvl1pPr>
          </a:lstStyle>
          <a:p>
            <a:r>
              <a:rPr lang="en-US"/>
              <a:t>Click to edit Master title style</a:t>
            </a:r>
          </a:p>
        </p:txBody>
      </p:sp>
      <p:sp>
        <p:nvSpPr>
          <p:cNvPr id="3" name="Content Placeholder 2"/>
          <p:cNvSpPr>
            <a:spLocks noGrp="1"/>
          </p:cNvSpPr>
          <p:nvPr>
            <p:ph idx="1"/>
          </p:nvPr>
        </p:nvSpPr>
        <p:spPr>
          <a:xfrm>
            <a:off x="17160875" y="873580"/>
            <a:ext cx="24536400" cy="18729778"/>
          </a:xfrm>
        </p:spPr>
        <p:txBody>
          <a:bodyPr/>
          <a:lstStyle>
            <a:lvl1pPr>
              <a:defRPr sz="1828"/>
            </a:lvl1pPr>
            <a:lvl2pPr>
              <a:defRPr sz="1600"/>
            </a:lvl2pPr>
            <a:lvl3pPr>
              <a:defRPr sz="1371"/>
            </a:lvl3pPr>
            <a:lvl4pPr>
              <a:defRPr sz="1143"/>
            </a:lvl4pPr>
            <a:lvl5pPr>
              <a:defRPr sz="1143"/>
            </a:lvl5pPr>
            <a:lvl6pPr>
              <a:defRPr sz="1143"/>
            </a:lvl6pPr>
            <a:lvl7pPr>
              <a:defRPr sz="1143"/>
            </a:lvl7pPr>
            <a:lvl8pPr>
              <a:defRPr sz="1143"/>
            </a:lvl8pPr>
            <a:lvl9pPr>
              <a:defRPr sz="114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7" y="4591957"/>
            <a:ext cx="14439901" cy="15011400"/>
          </a:xfrm>
        </p:spPr>
        <p:txBody>
          <a:bodyPr/>
          <a:lstStyle>
            <a:lvl1pPr marL="0" indent="0">
              <a:buNone/>
              <a:defRPr sz="800"/>
            </a:lvl1pPr>
            <a:lvl2pPr marL="261238" indent="0">
              <a:buNone/>
              <a:defRPr sz="686"/>
            </a:lvl2pPr>
            <a:lvl3pPr marL="522475" indent="0">
              <a:buNone/>
              <a:defRPr sz="571"/>
            </a:lvl3pPr>
            <a:lvl4pPr marL="783713" indent="0">
              <a:buNone/>
              <a:defRPr sz="514"/>
            </a:lvl4pPr>
            <a:lvl5pPr marL="1044950" indent="0">
              <a:buNone/>
              <a:defRPr sz="514"/>
            </a:lvl5pPr>
            <a:lvl6pPr marL="1306187" indent="0">
              <a:buNone/>
              <a:defRPr sz="514"/>
            </a:lvl6pPr>
            <a:lvl7pPr marL="1567425" indent="0">
              <a:buNone/>
              <a:defRPr sz="514"/>
            </a:lvl7pPr>
            <a:lvl8pPr marL="1828664" indent="0">
              <a:buNone/>
              <a:defRPr sz="514"/>
            </a:lvl8pPr>
            <a:lvl9pPr marL="2089901" indent="0">
              <a:buNone/>
              <a:defRPr sz="514"/>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AU" altLang="en-US"/>
          </a:p>
        </p:txBody>
      </p:sp>
      <p:sp>
        <p:nvSpPr>
          <p:cNvPr id="6" name="Footer Placeholder 5"/>
          <p:cNvSpPr>
            <a:spLocks noGrp="1"/>
          </p:cNvSpPr>
          <p:nvPr>
            <p:ph type="ftr" sz="quarter" idx="11"/>
          </p:nvPr>
        </p:nvSpPr>
        <p:spPr/>
        <p:txBody>
          <a:bodyPr/>
          <a:lstStyle>
            <a:lvl1pPr>
              <a:defRPr/>
            </a:lvl1pPr>
          </a:lstStyle>
          <a:p>
            <a:endParaRPr lang="en-AU" altLang="en-US"/>
          </a:p>
        </p:txBody>
      </p:sp>
      <p:sp>
        <p:nvSpPr>
          <p:cNvPr id="7" name="Slide Number Placeholder 6"/>
          <p:cNvSpPr>
            <a:spLocks noGrp="1"/>
          </p:cNvSpPr>
          <p:nvPr>
            <p:ph type="sldNum" sz="quarter" idx="12"/>
          </p:nvPr>
        </p:nvSpPr>
        <p:spPr/>
        <p:txBody>
          <a:bodyPr/>
          <a:lstStyle>
            <a:lvl1pPr>
              <a:defRPr/>
            </a:lvl1pPr>
          </a:lstStyle>
          <a:p>
            <a:fld id="{1F27BF72-D86B-4CC1-A0A4-AB6BFFE07AFD}" type="slidenum">
              <a:rPr lang="en-AU" altLang="en-US"/>
              <a:pPr/>
              <a:t>‹#›</a:t>
            </a:fld>
            <a:endParaRPr lang="en-AU" altLang="en-US"/>
          </a:p>
        </p:txBody>
      </p:sp>
    </p:spTree>
    <p:extLst>
      <p:ext uri="{BB962C8B-B14F-4D97-AF65-F5344CB8AC3E}">
        <p14:creationId xmlns:p14="http://schemas.microsoft.com/office/powerpoint/2010/main" val="2667759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4" y="15361558"/>
            <a:ext cx="26335037" cy="1814286"/>
          </a:xfrm>
        </p:spPr>
        <p:txBody>
          <a:bodyPr anchor="b"/>
          <a:lstStyle>
            <a:lvl1pPr algn="l">
              <a:defRPr sz="1143" b="1"/>
            </a:lvl1pPr>
          </a:lstStyle>
          <a:p>
            <a:r>
              <a:rPr lang="en-US"/>
              <a:t>Click to edit Master title style</a:t>
            </a:r>
          </a:p>
        </p:txBody>
      </p:sp>
      <p:sp>
        <p:nvSpPr>
          <p:cNvPr id="3" name="Picture Placeholder 2"/>
          <p:cNvSpPr>
            <a:spLocks noGrp="1"/>
          </p:cNvSpPr>
          <p:nvPr>
            <p:ph type="pic" idx="1"/>
          </p:nvPr>
        </p:nvSpPr>
        <p:spPr>
          <a:xfrm>
            <a:off x="8602664" y="1961246"/>
            <a:ext cx="26335037" cy="13167179"/>
          </a:xfrm>
        </p:spPr>
        <p:txBody>
          <a:bodyPr/>
          <a:lstStyle>
            <a:lvl1pPr marL="0" indent="0">
              <a:buNone/>
              <a:defRPr sz="1828"/>
            </a:lvl1pPr>
            <a:lvl2pPr marL="261238" indent="0">
              <a:buNone/>
              <a:defRPr sz="1600"/>
            </a:lvl2pPr>
            <a:lvl3pPr marL="522475" indent="0">
              <a:buNone/>
              <a:defRPr sz="1371"/>
            </a:lvl3pPr>
            <a:lvl4pPr marL="783713" indent="0">
              <a:buNone/>
              <a:defRPr sz="1143"/>
            </a:lvl4pPr>
            <a:lvl5pPr marL="1044950" indent="0">
              <a:buNone/>
              <a:defRPr sz="1143"/>
            </a:lvl5pPr>
            <a:lvl6pPr marL="1306187" indent="0">
              <a:buNone/>
              <a:defRPr sz="1143"/>
            </a:lvl6pPr>
            <a:lvl7pPr marL="1567425" indent="0">
              <a:buNone/>
              <a:defRPr sz="1143"/>
            </a:lvl7pPr>
            <a:lvl8pPr marL="1828664" indent="0">
              <a:buNone/>
              <a:defRPr sz="1143"/>
            </a:lvl8pPr>
            <a:lvl9pPr marL="2089901" indent="0">
              <a:buNone/>
              <a:defRPr sz="1143"/>
            </a:lvl9pPr>
          </a:lstStyle>
          <a:p>
            <a:r>
              <a:rPr lang="en-US"/>
              <a:t>Click icon to add picture</a:t>
            </a:r>
          </a:p>
        </p:txBody>
      </p:sp>
      <p:sp>
        <p:nvSpPr>
          <p:cNvPr id="4" name="Text Placeholder 3"/>
          <p:cNvSpPr>
            <a:spLocks noGrp="1"/>
          </p:cNvSpPr>
          <p:nvPr>
            <p:ph type="body" sz="half" idx="2"/>
          </p:nvPr>
        </p:nvSpPr>
        <p:spPr>
          <a:xfrm>
            <a:off x="8602664" y="17175846"/>
            <a:ext cx="26335037" cy="2575379"/>
          </a:xfrm>
        </p:spPr>
        <p:txBody>
          <a:bodyPr/>
          <a:lstStyle>
            <a:lvl1pPr marL="0" indent="0">
              <a:buNone/>
              <a:defRPr sz="800"/>
            </a:lvl1pPr>
            <a:lvl2pPr marL="261238" indent="0">
              <a:buNone/>
              <a:defRPr sz="686"/>
            </a:lvl2pPr>
            <a:lvl3pPr marL="522475" indent="0">
              <a:buNone/>
              <a:defRPr sz="571"/>
            </a:lvl3pPr>
            <a:lvl4pPr marL="783713" indent="0">
              <a:buNone/>
              <a:defRPr sz="514"/>
            </a:lvl4pPr>
            <a:lvl5pPr marL="1044950" indent="0">
              <a:buNone/>
              <a:defRPr sz="514"/>
            </a:lvl5pPr>
            <a:lvl6pPr marL="1306187" indent="0">
              <a:buNone/>
              <a:defRPr sz="514"/>
            </a:lvl6pPr>
            <a:lvl7pPr marL="1567425" indent="0">
              <a:buNone/>
              <a:defRPr sz="514"/>
            </a:lvl7pPr>
            <a:lvl8pPr marL="1828664" indent="0">
              <a:buNone/>
              <a:defRPr sz="514"/>
            </a:lvl8pPr>
            <a:lvl9pPr marL="2089901" indent="0">
              <a:buNone/>
              <a:defRPr sz="514"/>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AU" altLang="en-US"/>
          </a:p>
        </p:txBody>
      </p:sp>
      <p:sp>
        <p:nvSpPr>
          <p:cNvPr id="6" name="Footer Placeholder 5"/>
          <p:cNvSpPr>
            <a:spLocks noGrp="1"/>
          </p:cNvSpPr>
          <p:nvPr>
            <p:ph type="ftr" sz="quarter" idx="11"/>
          </p:nvPr>
        </p:nvSpPr>
        <p:spPr/>
        <p:txBody>
          <a:bodyPr/>
          <a:lstStyle>
            <a:lvl1pPr>
              <a:defRPr/>
            </a:lvl1pPr>
          </a:lstStyle>
          <a:p>
            <a:endParaRPr lang="en-AU" altLang="en-US"/>
          </a:p>
        </p:txBody>
      </p:sp>
      <p:sp>
        <p:nvSpPr>
          <p:cNvPr id="7" name="Slide Number Placeholder 6"/>
          <p:cNvSpPr>
            <a:spLocks noGrp="1"/>
          </p:cNvSpPr>
          <p:nvPr>
            <p:ph type="sldNum" sz="quarter" idx="12"/>
          </p:nvPr>
        </p:nvSpPr>
        <p:spPr/>
        <p:txBody>
          <a:bodyPr/>
          <a:lstStyle>
            <a:lvl1pPr>
              <a:defRPr/>
            </a:lvl1pPr>
          </a:lstStyle>
          <a:p>
            <a:fld id="{A3388DA4-D5E8-40AB-8BF2-B8F067ACA6A5}" type="slidenum">
              <a:rPr lang="en-AU" altLang="en-US"/>
              <a:pPr/>
              <a:t>‹#›</a:t>
            </a:fld>
            <a:endParaRPr lang="en-AU" altLang="en-US"/>
          </a:p>
        </p:txBody>
      </p:sp>
    </p:spTree>
    <p:extLst>
      <p:ext uri="{BB962C8B-B14F-4D97-AF65-F5344CB8AC3E}">
        <p14:creationId xmlns:p14="http://schemas.microsoft.com/office/powerpoint/2010/main" val="4204007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F497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131672-2629-446D-8683-037301D2F054}"/>
              </a:ext>
            </a:extLst>
          </p:cNvPr>
          <p:cNvGraphicFramePr>
            <a:graphicFrameLocks noChangeAspect="1"/>
          </p:cNvGraphicFramePr>
          <p:nvPr userDrawn="1">
            <p:custDataLst>
              <p:tags r:id="rId13"/>
            </p:custDataLst>
            <p:extLst>
              <p:ext uri="{D42A27DB-BD31-4B8C-83A1-F6EECF244321}">
                <p14:modId xmlns:p14="http://schemas.microsoft.com/office/powerpoint/2010/main" val="3965465374"/>
              </p:ext>
            </p:extLst>
          </p:nvPr>
        </p:nvGraphicFramePr>
        <p:xfrm>
          <a:off x="2117" y="1588"/>
          <a:ext cx="2117" cy="1588"/>
        </p:xfrm>
        <a:graphic>
          <a:graphicData uri="http://schemas.openxmlformats.org/presentationml/2006/ole">
            <mc:AlternateContent xmlns:mc="http://schemas.openxmlformats.org/markup-compatibility/2006">
              <mc:Choice xmlns:v="urn:schemas-microsoft-com:vml" Requires="v">
                <p:oleObj name="think-cell Slide" r:id="rId15" imgW="425" imgH="424" progId="TCLayout.ActiveDocument.1">
                  <p:embed/>
                </p:oleObj>
              </mc:Choice>
              <mc:Fallback>
                <p:oleObj name="think-cell Slide" r:id="rId15" imgW="425" imgH="424" progId="TCLayout.ActiveDocument.1">
                  <p:embed/>
                  <p:pic>
                    <p:nvPicPr>
                      <p:cNvPr id="3" name="Object 2" hidden="1">
                        <a:extLst>
                          <a:ext uri="{FF2B5EF4-FFF2-40B4-BE49-F238E27FC236}">
                            <a16:creationId xmlns:a16="http://schemas.microsoft.com/office/drawing/2014/main" id="{D3131672-2629-446D-8683-037301D2F054}"/>
                          </a:ext>
                        </a:extLst>
                      </p:cNvPr>
                      <p:cNvPicPr/>
                      <p:nvPr/>
                    </p:nvPicPr>
                    <p:blipFill>
                      <a:blip r:embed="rId16"/>
                      <a:stretch>
                        <a:fillRect/>
                      </a:stretch>
                    </p:blipFill>
                    <p:spPr>
                      <a:xfrm>
                        <a:off x="2117" y="1588"/>
                        <a:ext cx="2117"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F025DE-683A-4BA3-8837-69516B12386A}"/>
              </a:ext>
            </a:extLst>
          </p:cNvPr>
          <p:cNvSpPr/>
          <p:nvPr userDrawn="1">
            <p:custDataLst>
              <p:tags r:id="rId14"/>
            </p:custDataLst>
          </p:nvPr>
        </p:nvSpPr>
        <p:spPr bwMode="auto">
          <a:xfrm>
            <a:off x="1" y="0"/>
            <a:ext cx="211667" cy="15875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lvl="0" indent="0" algn="l" defTabSz="914378" rtl="0" eaLnBrk="0" fontAlgn="base" latinLnBrk="0" hangingPunct="0">
              <a:lnSpc>
                <a:spcPct val="100000"/>
              </a:lnSpc>
              <a:spcBef>
                <a:spcPct val="0"/>
              </a:spcBef>
              <a:spcAft>
                <a:spcPct val="0"/>
              </a:spcAft>
              <a:buClrTx/>
              <a:buSzTx/>
              <a:buFontTx/>
              <a:buNone/>
              <a:tabLst/>
            </a:pPr>
            <a:endParaRPr kumimoji="0" lang="en-US" sz="12057" b="0" i="0" u="none" strike="noStrike" cap="none" normalizeH="0" baseline="0">
              <a:ln>
                <a:noFill/>
              </a:ln>
              <a:solidFill>
                <a:schemeClr val="tx1"/>
              </a:solidFill>
              <a:effectLst/>
              <a:latin typeface="Times" panose="02020603050405020304" pitchFamily="18" charset="0"/>
              <a:ea typeface="+mj-ea"/>
              <a:cs typeface="+mj-cs"/>
              <a:sym typeface="Times" panose="02020603050405020304" pitchFamily="18" charset="0"/>
            </a:endParaRPr>
          </a:p>
        </p:txBody>
      </p:sp>
      <p:sp>
        <p:nvSpPr>
          <p:cNvPr id="1026" name="Rectangle 2"/>
          <p:cNvSpPr>
            <a:spLocks noGrp="1" noChangeArrowheads="1"/>
          </p:cNvSpPr>
          <p:nvPr>
            <p:ph type="title"/>
          </p:nvPr>
        </p:nvSpPr>
        <p:spPr bwMode="auto">
          <a:xfrm>
            <a:off x="3292477" y="1950360"/>
            <a:ext cx="37306251" cy="3658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862" tIns="219432" rIns="438862" bIns="219432" numCol="1" anchor="ctr" anchorCtr="0" compatLnSpc="1">
            <a:prstTxWarp prst="textNoShape">
              <a:avLst/>
            </a:prstTxWarp>
          </a:bodyPr>
          <a:lstStyle/>
          <a:p>
            <a:pPr lvl="0"/>
            <a:r>
              <a:rPr lang="en-US" altLang="en-US"/>
              <a:t>Click to edit Master title style</a:t>
            </a:r>
            <a:endParaRPr lang="en-AU" altLang="en-US"/>
          </a:p>
        </p:txBody>
      </p:sp>
      <p:sp>
        <p:nvSpPr>
          <p:cNvPr id="1027" name="Rectangle 3"/>
          <p:cNvSpPr>
            <a:spLocks noGrp="1" noChangeArrowheads="1"/>
          </p:cNvSpPr>
          <p:nvPr>
            <p:ph type="body" idx="1"/>
          </p:nvPr>
        </p:nvSpPr>
        <p:spPr bwMode="auto">
          <a:xfrm>
            <a:off x="3292477" y="6339115"/>
            <a:ext cx="37306251" cy="1316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862" tIns="219432" rIns="438862" bIns="21943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AU" altLang="en-US"/>
          </a:p>
        </p:txBody>
      </p:sp>
      <p:sp>
        <p:nvSpPr>
          <p:cNvPr id="1028" name="Rectangle 4"/>
          <p:cNvSpPr>
            <a:spLocks noGrp="1" noChangeArrowheads="1"/>
          </p:cNvSpPr>
          <p:nvPr>
            <p:ph type="dt" sz="half" idx="2"/>
          </p:nvPr>
        </p:nvSpPr>
        <p:spPr bwMode="auto">
          <a:xfrm>
            <a:off x="3292475" y="19995243"/>
            <a:ext cx="9144000" cy="1463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862" tIns="219432" rIns="438862" bIns="219432" numCol="1" anchor="t" anchorCtr="0" compatLnSpc="1">
            <a:prstTxWarp prst="textNoShape">
              <a:avLst/>
            </a:prstTxWarp>
          </a:bodyPr>
          <a:lstStyle>
            <a:lvl1pPr defTabSz="2508062">
              <a:defRPr sz="3828"/>
            </a:lvl1pPr>
          </a:lstStyle>
          <a:p>
            <a:endParaRPr lang="en-AU" altLang="en-US"/>
          </a:p>
        </p:txBody>
      </p:sp>
      <p:sp>
        <p:nvSpPr>
          <p:cNvPr id="1029" name="Rectangle 5"/>
          <p:cNvSpPr>
            <a:spLocks noGrp="1" noChangeArrowheads="1"/>
          </p:cNvSpPr>
          <p:nvPr>
            <p:ph type="ftr" sz="quarter" idx="3"/>
          </p:nvPr>
        </p:nvSpPr>
        <p:spPr bwMode="auto">
          <a:xfrm>
            <a:off x="14997117" y="19995243"/>
            <a:ext cx="13896975" cy="1463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862" tIns="219432" rIns="438862" bIns="219432" numCol="1" anchor="t" anchorCtr="0" compatLnSpc="1">
            <a:prstTxWarp prst="textNoShape">
              <a:avLst/>
            </a:prstTxWarp>
          </a:bodyPr>
          <a:lstStyle>
            <a:lvl1pPr algn="ctr" defTabSz="2508062">
              <a:defRPr sz="3828"/>
            </a:lvl1pPr>
          </a:lstStyle>
          <a:p>
            <a:endParaRPr lang="en-AU" altLang="en-US"/>
          </a:p>
        </p:txBody>
      </p:sp>
      <p:sp>
        <p:nvSpPr>
          <p:cNvPr id="1030" name="Rectangle 6"/>
          <p:cNvSpPr>
            <a:spLocks noGrp="1" noChangeArrowheads="1"/>
          </p:cNvSpPr>
          <p:nvPr>
            <p:ph type="sldNum" sz="quarter" idx="4"/>
          </p:nvPr>
        </p:nvSpPr>
        <p:spPr bwMode="auto">
          <a:xfrm>
            <a:off x="31454725" y="19995243"/>
            <a:ext cx="9144000" cy="1463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862" tIns="219432" rIns="438862" bIns="219432" numCol="1" anchor="t" anchorCtr="0" compatLnSpc="1">
            <a:prstTxWarp prst="textNoShape">
              <a:avLst/>
            </a:prstTxWarp>
          </a:bodyPr>
          <a:lstStyle>
            <a:lvl1pPr algn="r" defTabSz="2508062">
              <a:defRPr sz="3828"/>
            </a:lvl1pPr>
          </a:lstStyle>
          <a:p>
            <a:fld id="{777CDA11-CE27-4048-AD59-A3D9E025B8A2}" type="slidenum">
              <a:rPr lang="en-AU" altLang="en-US"/>
              <a:pPr/>
              <a:t>‹#›</a:t>
            </a:fld>
            <a:endParaRPr lang="en-AU" altLang="en-US"/>
          </a:p>
        </p:txBody>
      </p:sp>
      <p:sp>
        <p:nvSpPr>
          <p:cNvPr id="1031" name="Rectangle 7"/>
          <p:cNvSpPr>
            <a:spLocks noChangeArrowheads="1"/>
          </p:cNvSpPr>
          <p:nvPr/>
        </p:nvSpPr>
        <p:spPr bwMode="auto">
          <a:xfrm>
            <a:off x="0" y="0"/>
            <a:ext cx="43891200" cy="219456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4"/>
          </a:p>
        </p:txBody>
      </p:sp>
      <p:sp>
        <p:nvSpPr>
          <p:cNvPr id="10" name="Rectangle 9">
            <a:extLst>
              <a:ext uri="{FF2B5EF4-FFF2-40B4-BE49-F238E27FC236}">
                <a16:creationId xmlns:a16="http://schemas.microsoft.com/office/drawing/2014/main" id="{3193C017-DFEF-4FF3-B40E-2496F137D9AB}"/>
              </a:ext>
            </a:extLst>
          </p:cNvPr>
          <p:cNvSpPr/>
          <p:nvPr userDrawn="1"/>
        </p:nvSpPr>
        <p:spPr bwMode="auto">
          <a:xfrm>
            <a:off x="-101600" y="0"/>
            <a:ext cx="43992800" cy="219456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78"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508062" rtl="0" eaLnBrk="1" fontAlgn="base" hangingPunct="1">
        <a:spcBef>
          <a:spcPct val="0"/>
        </a:spcBef>
        <a:spcAft>
          <a:spcPct val="0"/>
        </a:spcAft>
        <a:defRPr sz="12057">
          <a:solidFill>
            <a:schemeClr val="tx2"/>
          </a:solidFill>
          <a:latin typeface="+mj-lt"/>
          <a:ea typeface="+mj-ea"/>
          <a:cs typeface="+mj-cs"/>
        </a:defRPr>
      </a:lvl1pPr>
      <a:lvl2pPr algn="ctr" defTabSz="2508062" rtl="0" eaLnBrk="1" fontAlgn="base" hangingPunct="1">
        <a:spcBef>
          <a:spcPct val="0"/>
        </a:spcBef>
        <a:spcAft>
          <a:spcPct val="0"/>
        </a:spcAft>
        <a:defRPr sz="12057">
          <a:solidFill>
            <a:schemeClr val="tx2"/>
          </a:solidFill>
          <a:latin typeface="Times" charset="0"/>
        </a:defRPr>
      </a:lvl2pPr>
      <a:lvl3pPr algn="ctr" defTabSz="2508062" rtl="0" eaLnBrk="1" fontAlgn="base" hangingPunct="1">
        <a:spcBef>
          <a:spcPct val="0"/>
        </a:spcBef>
        <a:spcAft>
          <a:spcPct val="0"/>
        </a:spcAft>
        <a:defRPr sz="12057">
          <a:solidFill>
            <a:schemeClr val="tx2"/>
          </a:solidFill>
          <a:latin typeface="Times" charset="0"/>
        </a:defRPr>
      </a:lvl3pPr>
      <a:lvl4pPr algn="ctr" defTabSz="2508062" rtl="0" eaLnBrk="1" fontAlgn="base" hangingPunct="1">
        <a:spcBef>
          <a:spcPct val="0"/>
        </a:spcBef>
        <a:spcAft>
          <a:spcPct val="0"/>
        </a:spcAft>
        <a:defRPr sz="12057">
          <a:solidFill>
            <a:schemeClr val="tx2"/>
          </a:solidFill>
          <a:latin typeface="Times" charset="0"/>
        </a:defRPr>
      </a:lvl4pPr>
      <a:lvl5pPr algn="ctr" defTabSz="2508062" rtl="0" eaLnBrk="1" fontAlgn="base" hangingPunct="1">
        <a:spcBef>
          <a:spcPct val="0"/>
        </a:spcBef>
        <a:spcAft>
          <a:spcPct val="0"/>
        </a:spcAft>
        <a:defRPr sz="12057">
          <a:solidFill>
            <a:schemeClr val="tx2"/>
          </a:solidFill>
          <a:latin typeface="Times" charset="0"/>
        </a:defRPr>
      </a:lvl5pPr>
      <a:lvl6pPr marL="261238" algn="ctr" defTabSz="2508062" rtl="0" eaLnBrk="1" fontAlgn="base" hangingPunct="1">
        <a:spcBef>
          <a:spcPct val="0"/>
        </a:spcBef>
        <a:spcAft>
          <a:spcPct val="0"/>
        </a:spcAft>
        <a:defRPr sz="12057">
          <a:solidFill>
            <a:schemeClr val="tx2"/>
          </a:solidFill>
          <a:latin typeface="Times" charset="0"/>
        </a:defRPr>
      </a:lvl6pPr>
      <a:lvl7pPr marL="522475" algn="ctr" defTabSz="2508062" rtl="0" eaLnBrk="1" fontAlgn="base" hangingPunct="1">
        <a:spcBef>
          <a:spcPct val="0"/>
        </a:spcBef>
        <a:spcAft>
          <a:spcPct val="0"/>
        </a:spcAft>
        <a:defRPr sz="12057">
          <a:solidFill>
            <a:schemeClr val="tx2"/>
          </a:solidFill>
          <a:latin typeface="Times" charset="0"/>
        </a:defRPr>
      </a:lvl7pPr>
      <a:lvl8pPr marL="783713" algn="ctr" defTabSz="2508062" rtl="0" eaLnBrk="1" fontAlgn="base" hangingPunct="1">
        <a:spcBef>
          <a:spcPct val="0"/>
        </a:spcBef>
        <a:spcAft>
          <a:spcPct val="0"/>
        </a:spcAft>
        <a:defRPr sz="12057">
          <a:solidFill>
            <a:schemeClr val="tx2"/>
          </a:solidFill>
          <a:latin typeface="Times" charset="0"/>
        </a:defRPr>
      </a:lvl8pPr>
      <a:lvl9pPr marL="1044950" algn="ctr" defTabSz="2508062" rtl="0" eaLnBrk="1" fontAlgn="base" hangingPunct="1">
        <a:spcBef>
          <a:spcPct val="0"/>
        </a:spcBef>
        <a:spcAft>
          <a:spcPct val="0"/>
        </a:spcAft>
        <a:defRPr sz="12057">
          <a:solidFill>
            <a:schemeClr val="tx2"/>
          </a:solidFill>
          <a:latin typeface="Times" charset="0"/>
        </a:defRPr>
      </a:lvl9pPr>
    </p:titleStyle>
    <p:bodyStyle>
      <a:lvl1pPr marL="940637" indent="-940637" algn="l" defTabSz="2508062" rtl="0" eaLnBrk="1" fontAlgn="base" hangingPunct="1">
        <a:spcBef>
          <a:spcPct val="20000"/>
        </a:spcBef>
        <a:spcAft>
          <a:spcPct val="0"/>
        </a:spcAft>
        <a:buChar char="•"/>
        <a:defRPr sz="8742">
          <a:solidFill>
            <a:schemeClr val="tx1"/>
          </a:solidFill>
          <a:latin typeface="+mn-lt"/>
          <a:ea typeface="+mn-ea"/>
          <a:cs typeface="+mn-cs"/>
        </a:defRPr>
      </a:lvl1pPr>
      <a:lvl2pPr marL="2037290" indent="-783713" algn="l" defTabSz="2508062" rtl="0" eaLnBrk="1" fontAlgn="base" hangingPunct="1">
        <a:spcBef>
          <a:spcPct val="20000"/>
        </a:spcBef>
        <a:spcAft>
          <a:spcPct val="0"/>
        </a:spcAft>
        <a:buChar char="–"/>
        <a:defRPr sz="7714">
          <a:solidFill>
            <a:schemeClr val="tx1"/>
          </a:solidFill>
          <a:latin typeface="+mn-lt"/>
        </a:defRPr>
      </a:lvl2pPr>
      <a:lvl3pPr marL="3134851" indent="-626789" algn="l" defTabSz="2508062" rtl="0" eaLnBrk="1" fontAlgn="base" hangingPunct="1">
        <a:spcBef>
          <a:spcPct val="20000"/>
        </a:spcBef>
        <a:spcAft>
          <a:spcPct val="0"/>
        </a:spcAft>
        <a:buChar char="•"/>
        <a:defRPr sz="6571">
          <a:solidFill>
            <a:schemeClr val="tx1"/>
          </a:solidFill>
          <a:latin typeface="+mn-lt"/>
        </a:defRPr>
      </a:lvl3pPr>
      <a:lvl4pPr marL="4388429" indent="-626789" algn="l" defTabSz="2508062" rtl="0" eaLnBrk="1" fontAlgn="base" hangingPunct="1">
        <a:spcBef>
          <a:spcPct val="20000"/>
        </a:spcBef>
        <a:spcAft>
          <a:spcPct val="0"/>
        </a:spcAft>
        <a:buChar char="–"/>
        <a:defRPr sz="5485">
          <a:solidFill>
            <a:schemeClr val="tx1"/>
          </a:solidFill>
          <a:latin typeface="+mn-lt"/>
        </a:defRPr>
      </a:lvl4pPr>
      <a:lvl5pPr marL="5641099" indent="-625881" algn="l" defTabSz="2508062" rtl="0" eaLnBrk="1" fontAlgn="base" hangingPunct="1">
        <a:spcBef>
          <a:spcPct val="20000"/>
        </a:spcBef>
        <a:spcAft>
          <a:spcPct val="0"/>
        </a:spcAft>
        <a:buChar char="»"/>
        <a:defRPr sz="5485">
          <a:solidFill>
            <a:schemeClr val="tx1"/>
          </a:solidFill>
          <a:latin typeface="+mn-lt"/>
        </a:defRPr>
      </a:lvl5pPr>
      <a:lvl6pPr marL="5902337" indent="-625881" algn="l" defTabSz="2508062" rtl="0" eaLnBrk="1" fontAlgn="base" hangingPunct="1">
        <a:spcBef>
          <a:spcPct val="20000"/>
        </a:spcBef>
        <a:spcAft>
          <a:spcPct val="0"/>
        </a:spcAft>
        <a:buChar char="»"/>
        <a:defRPr sz="5485">
          <a:solidFill>
            <a:schemeClr val="tx1"/>
          </a:solidFill>
          <a:latin typeface="+mn-lt"/>
        </a:defRPr>
      </a:lvl6pPr>
      <a:lvl7pPr marL="6163574" indent="-625881" algn="l" defTabSz="2508062" rtl="0" eaLnBrk="1" fontAlgn="base" hangingPunct="1">
        <a:spcBef>
          <a:spcPct val="20000"/>
        </a:spcBef>
        <a:spcAft>
          <a:spcPct val="0"/>
        </a:spcAft>
        <a:buChar char="»"/>
        <a:defRPr sz="5485">
          <a:solidFill>
            <a:schemeClr val="tx1"/>
          </a:solidFill>
          <a:latin typeface="+mn-lt"/>
        </a:defRPr>
      </a:lvl7pPr>
      <a:lvl8pPr marL="6424811" indent="-625881" algn="l" defTabSz="2508062" rtl="0" eaLnBrk="1" fontAlgn="base" hangingPunct="1">
        <a:spcBef>
          <a:spcPct val="20000"/>
        </a:spcBef>
        <a:spcAft>
          <a:spcPct val="0"/>
        </a:spcAft>
        <a:buChar char="»"/>
        <a:defRPr sz="5485">
          <a:solidFill>
            <a:schemeClr val="tx1"/>
          </a:solidFill>
          <a:latin typeface="+mn-lt"/>
        </a:defRPr>
      </a:lvl8pPr>
      <a:lvl9pPr marL="6686049" indent="-625881" algn="l" defTabSz="2508062" rtl="0" eaLnBrk="1" fontAlgn="base" hangingPunct="1">
        <a:spcBef>
          <a:spcPct val="20000"/>
        </a:spcBef>
        <a:spcAft>
          <a:spcPct val="0"/>
        </a:spcAft>
        <a:buChar char="»"/>
        <a:defRPr sz="5485">
          <a:solidFill>
            <a:schemeClr val="tx1"/>
          </a:solidFill>
          <a:latin typeface="+mn-lt"/>
        </a:defRPr>
      </a:lvl9pPr>
    </p:bodyStyle>
    <p:otherStyle>
      <a:defPPr>
        <a:defRPr lang="en-US"/>
      </a:defPPr>
      <a:lvl1pPr marL="0" algn="l" defTabSz="522475" rtl="0" eaLnBrk="1" latinLnBrk="0" hangingPunct="1">
        <a:defRPr sz="1029" kern="1200">
          <a:solidFill>
            <a:schemeClr val="tx1"/>
          </a:solidFill>
          <a:latin typeface="+mn-lt"/>
          <a:ea typeface="+mn-ea"/>
          <a:cs typeface="+mn-cs"/>
        </a:defRPr>
      </a:lvl1pPr>
      <a:lvl2pPr marL="261238" algn="l" defTabSz="522475" rtl="0" eaLnBrk="1" latinLnBrk="0" hangingPunct="1">
        <a:defRPr sz="1029" kern="1200">
          <a:solidFill>
            <a:schemeClr val="tx1"/>
          </a:solidFill>
          <a:latin typeface="+mn-lt"/>
          <a:ea typeface="+mn-ea"/>
          <a:cs typeface="+mn-cs"/>
        </a:defRPr>
      </a:lvl2pPr>
      <a:lvl3pPr marL="522475" algn="l" defTabSz="522475" rtl="0" eaLnBrk="1" latinLnBrk="0" hangingPunct="1">
        <a:defRPr sz="1029" kern="1200">
          <a:solidFill>
            <a:schemeClr val="tx1"/>
          </a:solidFill>
          <a:latin typeface="+mn-lt"/>
          <a:ea typeface="+mn-ea"/>
          <a:cs typeface="+mn-cs"/>
        </a:defRPr>
      </a:lvl3pPr>
      <a:lvl4pPr marL="783713" algn="l" defTabSz="522475" rtl="0" eaLnBrk="1" latinLnBrk="0" hangingPunct="1">
        <a:defRPr sz="1029" kern="1200">
          <a:solidFill>
            <a:schemeClr val="tx1"/>
          </a:solidFill>
          <a:latin typeface="+mn-lt"/>
          <a:ea typeface="+mn-ea"/>
          <a:cs typeface="+mn-cs"/>
        </a:defRPr>
      </a:lvl4pPr>
      <a:lvl5pPr marL="1044950" algn="l" defTabSz="522475" rtl="0" eaLnBrk="1" latinLnBrk="0" hangingPunct="1">
        <a:defRPr sz="1029" kern="1200">
          <a:solidFill>
            <a:schemeClr val="tx1"/>
          </a:solidFill>
          <a:latin typeface="+mn-lt"/>
          <a:ea typeface="+mn-ea"/>
          <a:cs typeface="+mn-cs"/>
        </a:defRPr>
      </a:lvl5pPr>
      <a:lvl6pPr marL="1306187" algn="l" defTabSz="522475" rtl="0" eaLnBrk="1" latinLnBrk="0" hangingPunct="1">
        <a:defRPr sz="1029" kern="1200">
          <a:solidFill>
            <a:schemeClr val="tx1"/>
          </a:solidFill>
          <a:latin typeface="+mn-lt"/>
          <a:ea typeface="+mn-ea"/>
          <a:cs typeface="+mn-cs"/>
        </a:defRPr>
      </a:lvl6pPr>
      <a:lvl7pPr marL="1567425" algn="l" defTabSz="522475" rtl="0" eaLnBrk="1" latinLnBrk="0" hangingPunct="1">
        <a:defRPr sz="1029" kern="1200">
          <a:solidFill>
            <a:schemeClr val="tx1"/>
          </a:solidFill>
          <a:latin typeface="+mn-lt"/>
          <a:ea typeface="+mn-ea"/>
          <a:cs typeface="+mn-cs"/>
        </a:defRPr>
      </a:lvl7pPr>
      <a:lvl8pPr marL="1828664" algn="l" defTabSz="522475" rtl="0" eaLnBrk="1" latinLnBrk="0" hangingPunct="1">
        <a:defRPr sz="1029" kern="1200">
          <a:solidFill>
            <a:schemeClr val="tx1"/>
          </a:solidFill>
          <a:latin typeface="+mn-lt"/>
          <a:ea typeface="+mn-ea"/>
          <a:cs typeface="+mn-cs"/>
        </a:defRPr>
      </a:lvl8pPr>
      <a:lvl9pPr marL="2089901" algn="l" defTabSz="522475" rtl="0" eaLnBrk="1" latinLnBrk="0" hangingPunct="1">
        <a:defRPr sz="102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6.png"/><Relationship Id="rId18" Type="http://schemas.openxmlformats.org/officeDocument/2006/relationships/image" Target="../media/image11.png"/><Relationship Id="rId26" Type="http://schemas.openxmlformats.org/officeDocument/2006/relationships/image" Target="../media/image19.png"/><Relationship Id="rId39" Type="http://schemas.openxmlformats.org/officeDocument/2006/relationships/image" Target="../media/image32.jpeg"/><Relationship Id="rId21" Type="http://schemas.openxmlformats.org/officeDocument/2006/relationships/image" Target="../media/image14.svg"/><Relationship Id="rId34" Type="http://schemas.openxmlformats.org/officeDocument/2006/relationships/image" Target="../media/image27.png"/><Relationship Id="rId42" Type="http://schemas.openxmlformats.org/officeDocument/2006/relationships/image" Target="../media/image35.png"/><Relationship Id="rId47" Type="http://schemas.microsoft.com/office/2007/relationships/hdphoto" Target="../media/hdphoto1.wdp"/><Relationship Id="rId50" Type="http://schemas.openxmlformats.org/officeDocument/2006/relationships/diagramLayout" Target="../diagrams/layout1.xml"/><Relationship Id="rId7" Type="http://schemas.openxmlformats.org/officeDocument/2006/relationships/oleObject" Target="../embeddings/oleObject2.bin"/><Relationship Id="rId2" Type="http://schemas.openxmlformats.org/officeDocument/2006/relationships/tags" Target="../tags/tag5.xml"/><Relationship Id="rId16" Type="http://schemas.openxmlformats.org/officeDocument/2006/relationships/image" Target="../media/image9.png"/><Relationship Id="rId29" Type="http://schemas.openxmlformats.org/officeDocument/2006/relationships/image" Target="../media/image22.jpeg"/><Relationship Id="rId11" Type="http://schemas.openxmlformats.org/officeDocument/2006/relationships/image" Target="../media/image4.png"/><Relationship Id="rId24" Type="http://schemas.openxmlformats.org/officeDocument/2006/relationships/image" Target="../media/image17.jpeg"/><Relationship Id="rId32" Type="http://schemas.openxmlformats.org/officeDocument/2006/relationships/image" Target="../media/image25.png"/><Relationship Id="rId37" Type="http://schemas.openxmlformats.org/officeDocument/2006/relationships/image" Target="../media/image30.jpeg"/><Relationship Id="rId40" Type="http://schemas.openxmlformats.org/officeDocument/2006/relationships/image" Target="../media/image33.jpeg"/><Relationship Id="rId45" Type="http://schemas.openxmlformats.org/officeDocument/2006/relationships/image" Target="../media/image38.png"/><Relationship Id="rId53" Type="http://schemas.microsoft.com/office/2007/relationships/diagramDrawing" Target="../diagrams/drawing1.xml"/><Relationship Id="rId5" Type="http://schemas.openxmlformats.org/officeDocument/2006/relationships/notesSlide" Target="../notesSlides/notesSlide1.xml"/><Relationship Id="rId10" Type="http://schemas.openxmlformats.org/officeDocument/2006/relationships/image" Target="../media/image3.jpeg"/><Relationship Id="rId19" Type="http://schemas.openxmlformats.org/officeDocument/2006/relationships/image" Target="../media/image12.png"/><Relationship Id="rId31" Type="http://schemas.openxmlformats.org/officeDocument/2006/relationships/image" Target="../media/image24.svg"/><Relationship Id="rId44" Type="http://schemas.openxmlformats.org/officeDocument/2006/relationships/image" Target="../media/image37.png"/><Relationship Id="rId52" Type="http://schemas.openxmlformats.org/officeDocument/2006/relationships/diagramColors" Target="../diagrams/colors1.xml"/><Relationship Id="rId4" Type="http://schemas.openxmlformats.org/officeDocument/2006/relationships/slideLayout" Target="../slideLayouts/slideLayout7.xml"/><Relationship Id="rId9" Type="http://schemas.openxmlformats.org/officeDocument/2006/relationships/image" Target="../media/image2.png"/><Relationship Id="rId14" Type="http://schemas.openxmlformats.org/officeDocument/2006/relationships/image" Target="../media/image7.png"/><Relationship Id="rId22" Type="http://schemas.openxmlformats.org/officeDocument/2006/relationships/image" Target="../media/image15.png"/><Relationship Id="rId27" Type="http://schemas.openxmlformats.org/officeDocument/2006/relationships/image" Target="../media/image20.png"/><Relationship Id="rId30" Type="http://schemas.openxmlformats.org/officeDocument/2006/relationships/image" Target="../media/image23.png"/><Relationship Id="rId35" Type="http://schemas.openxmlformats.org/officeDocument/2006/relationships/image" Target="../media/image28.png"/><Relationship Id="rId43" Type="http://schemas.openxmlformats.org/officeDocument/2006/relationships/image" Target="../media/image36.png"/><Relationship Id="rId48" Type="http://schemas.openxmlformats.org/officeDocument/2006/relationships/image" Target="../media/image40.png"/><Relationship Id="rId8" Type="http://schemas.openxmlformats.org/officeDocument/2006/relationships/image" Target="../media/image1.emf"/><Relationship Id="rId51" Type="http://schemas.openxmlformats.org/officeDocument/2006/relationships/diagramQuickStyle" Target="../diagrams/quickStyle1.xml"/><Relationship Id="rId3" Type="http://schemas.openxmlformats.org/officeDocument/2006/relationships/tags" Target="../tags/tag6.xml"/><Relationship Id="rId12" Type="http://schemas.openxmlformats.org/officeDocument/2006/relationships/image" Target="../media/image5.png"/><Relationship Id="rId17" Type="http://schemas.openxmlformats.org/officeDocument/2006/relationships/image" Target="../media/image10.png"/><Relationship Id="rId25" Type="http://schemas.openxmlformats.org/officeDocument/2006/relationships/image" Target="../media/image18.png"/><Relationship Id="rId33" Type="http://schemas.openxmlformats.org/officeDocument/2006/relationships/image" Target="../media/image26.svg"/><Relationship Id="rId38" Type="http://schemas.openxmlformats.org/officeDocument/2006/relationships/image" Target="../media/image31.jpeg"/><Relationship Id="rId46" Type="http://schemas.openxmlformats.org/officeDocument/2006/relationships/image" Target="../media/image39.png"/><Relationship Id="rId20" Type="http://schemas.openxmlformats.org/officeDocument/2006/relationships/image" Target="../media/image13.png"/><Relationship Id="rId41" Type="http://schemas.openxmlformats.org/officeDocument/2006/relationships/image" Target="../media/image34.jpeg"/><Relationship Id="rId1" Type="http://schemas.openxmlformats.org/officeDocument/2006/relationships/tags" Target="../tags/tag4.xml"/><Relationship Id="rId6" Type="http://schemas.microsoft.com/office/2018/10/relationships/comments" Target="../comments/modernComment_109_336E0F84.xml"/><Relationship Id="rId15" Type="http://schemas.openxmlformats.org/officeDocument/2006/relationships/image" Target="../media/image8.png"/><Relationship Id="rId23" Type="http://schemas.openxmlformats.org/officeDocument/2006/relationships/image" Target="../media/image16.png"/><Relationship Id="rId28" Type="http://schemas.openxmlformats.org/officeDocument/2006/relationships/image" Target="../media/image21.png"/><Relationship Id="rId36" Type="http://schemas.openxmlformats.org/officeDocument/2006/relationships/image" Target="../media/image29.jpeg"/><Relationship Id="rId49"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42.jpg"/><Relationship Id="rId13" Type="http://schemas.openxmlformats.org/officeDocument/2006/relationships/image" Target="../media/image29.jpeg"/><Relationship Id="rId18" Type="http://schemas.openxmlformats.org/officeDocument/2006/relationships/image" Target="../media/image34.jpeg"/><Relationship Id="rId26" Type="http://schemas.openxmlformats.org/officeDocument/2006/relationships/image" Target="../media/image51.svg"/><Relationship Id="rId3" Type="http://schemas.openxmlformats.org/officeDocument/2006/relationships/tags" Target="../tags/tag9.xml"/><Relationship Id="rId21" Type="http://schemas.openxmlformats.org/officeDocument/2006/relationships/image" Target="../media/image46.png"/><Relationship Id="rId7" Type="http://schemas.openxmlformats.org/officeDocument/2006/relationships/image" Target="../media/image1.emf"/><Relationship Id="rId12" Type="http://schemas.openxmlformats.org/officeDocument/2006/relationships/image" Target="../media/image28.png"/><Relationship Id="rId17" Type="http://schemas.openxmlformats.org/officeDocument/2006/relationships/image" Target="../media/image33.jpeg"/><Relationship Id="rId25" Type="http://schemas.openxmlformats.org/officeDocument/2006/relationships/image" Target="../media/image50.png"/><Relationship Id="rId2" Type="http://schemas.openxmlformats.org/officeDocument/2006/relationships/tags" Target="../tags/tag8.xml"/><Relationship Id="rId16" Type="http://schemas.openxmlformats.org/officeDocument/2006/relationships/image" Target="../media/image32.jpeg"/><Relationship Id="rId20" Type="http://schemas.openxmlformats.org/officeDocument/2006/relationships/image" Target="../media/image45.png"/><Relationship Id="rId1" Type="http://schemas.openxmlformats.org/officeDocument/2006/relationships/tags" Target="../tags/tag7.xml"/><Relationship Id="rId6" Type="http://schemas.openxmlformats.org/officeDocument/2006/relationships/oleObject" Target="../embeddings/oleObject3.bin"/><Relationship Id="rId11" Type="http://schemas.openxmlformats.org/officeDocument/2006/relationships/image" Target="../media/image27.png"/><Relationship Id="rId24" Type="http://schemas.openxmlformats.org/officeDocument/2006/relationships/image" Target="../media/image49.png"/><Relationship Id="rId5" Type="http://schemas.microsoft.com/office/2018/10/relationships/comments" Target="../comments/modernComment_107_27B2A4FA.xml"/><Relationship Id="rId15" Type="http://schemas.openxmlformats.org/officeDocument/2006/relationships/image" Target="../media/image31.jpeg"/><Relationship Id="rId23" Type="http://schemas.openxmlformats.org/officeDocument/2006/relationships/image" Target="../media/image48.jpeg"/><Relationship Id="rId10" Type="http://schemas.openxmlformats.org/officeDocument/2006/relationships/image" Target="../media/image2.png"/><Relationship Id="rId19" Type="http://schemas.openxmlformats.org/officeDocument/2006/relationships/image" Target="../media/image44.png"/><Relationship Id="rId4" Type="http://schemas.openxmlformats.org/officeDocument/2006/relationships/slideLayout" Target="../slideLayouts/slideLayout7.xml"/><Relationship Id="rId9" Type="http://schemas.openxmlformats.org/officeDocument/2006/relationships/image" Target="../media/image43.png"/><Relationship Id="rId14" Type="http://schemas.openxmlformats.org/officeDocument/2006/relationships/image" Target="../media/image30.jpeg"/><Relationship Id="rId22" Type="http://schemas.openxmlformats.org/officeDocument/2006/relationships/image" Target="../media/image47.png"/><Relationship Id="rId27" Type="http://schemas.openxmlformats.org/officeDocument/2006/relationships/image" Target="../media/image36.png"/></Relationships>
</file>

<file path=ppt/slides/_rels/slide4.xml.rels><?xml version="1.0" encoding="UTF-8" standalone="yes"?>
<Relationships xmlns="http://schemas.openxmlformats.org/package/2006/relationships"><Relationship Id="rId8" Type="http://schemas.openxmlformats.org/officeDocument/2006/relationships/image" Target="../media/image3.jpeg"/><Relationship Id="rId13" Type="http://schemas.openxmlformats.org/officeDocument/2006/relationships/image" Target="../media/image59.png"/><Relationship Id="rId18" Type="http://schemas.openxmlformats.org/officeDocument/2006/relationships/hyperlink" Target="https://www.linkedin.com/in/soham-patil-b3bb3519a/" TargetMode="External"/><Relationship Id="rId3" Type="http://schemas.openxmlformats.org/officeDocument/2006/relationships/chart" Target="../charts/chart1.xml"/><Relationship Id="rId7" Type="http://schemas.openxmlformats.org/officeDocument/2006/relationships/image" Target="../media/image54.png"/><Relationship Id="rId12" Type="http://schemas.openxmlformats.org/officeDocument/2006/relationships/image" Target="../media/image58.png"/><Relationship Id="rId17" Type="http://schemas.openxmlformats.org/officeDocument/2006/relationships/hyperlink" Target="https://www.linkedin.com/in/gauri--vaidya/" TargetMode="External"/><Relationship Id="rId2" Type="http://schemas.openxmlformats.org/officeDocument/2006/relationships/image" Target="../media/image52.emf"/><Relationship Id="rId16" Type="http://schemas.openxmlformats.org/officeDocument/2006/relationships/hyperlink" Target="https://www.linkedin.com/in/chethan-manjunath/" TargetMode="External"/><Relationship Id="rId1" Type="http://schemas.openxmlformats.org/officeDocument/2006/relationships/slideLayout" Target="../slideLayouts/slideLayout7.xml"/><Relationship Id="rId6" Type="http://schemas.openxmlformats.org/officeDocument/2006/relationships/image" Target="../media/image53.jpeg"/><Relationship Id="rId11" Type="http://schemas.openxmlformats.org/officeDocument/2006/relationships/image" Target="../media/image57.png"/><Relationship Id="rId5" Type="http://schemas.openxmlformats.org/officeDocument/2006/relationships/chart" Target="../charts/chart2.xml"/><Relationship Id="rId15" Type="http://schemas.openxmlformats.org/officeDocument/2006/relationships/image" Target="../media/image60.png"/><Relationship Id="rId10" Type="http://schemas.openxmlformats.org/officeDocument/2006/relationships/image" Target="../media/image56.png"/><Relationship Id="rId19" Type="http://schemas.openxmlformats.org/officeDocument/2006/relationships/hyperlink" Target="https://www.linkedin.com/in/sesha-sreeja/" TargetMode="External"/><Relationship Id="rId4" Type="http://schemas.openxmlformats.org/officeDocument/2006/relationships/image" Target="../media/image2.png"/><Relationship Id="rId9" Type="http://schemas.openxmlformats.org/officeDocument/2006/relationships/image" Target="../media/image55.png"/><Relationship Id="rId14" Type="http://schemas.openxmlformats.org/officeDocument/2006/relationships/hyperlink" Target="https://www.linkedin.com/in/keerthana-nemili/" TargetMode="External"/></Relationships>
</file>

<file path=ppt/slides/_rels/slide5.xml.rels><?xml version="1.0" encoding="UTF-8" standalone="yes"?>
<Relationships xmlns="http://schemas.openxmlformats.org/package/2006/relationships"><Relationship Id="rId8" Type="http://schemas.openxmlformats.org/officeDocument/2006/relationships/package" Target="../embeddings/Microsoft_Excel_Worksheet1.xlsx"/><Relationship Id="rId13" Type="http://schemas.openxmlformats.org/officeDocument/2006/relationships/chart" Target="../charts/chart3.xml"/><Relationship Id="rId18" Type="http://schemas.openxmlformats.org/officeDocument/2006/relationships/image" Target="../media/image66.png"/><Relationship Id="rId3" Type="http://schemas.openxmlformats.org/officeDocument/2006/relationships/tags" Target="../tags/tag12.xml"/><Relationship Id="rId7" Type="http://schemas.openxmlformats.org/officeDocument/2006/relationships/image" Target="../media/image61.png"/><Relationship Id="rId12" Type="http://schemas.openxmlformats.org/officeDocument/2006/relationships/image" Target="../media/image65.png"/><Relationship Id="rId17" Type="http://schemas.openxmlformats.org/officeDocument/2006/relationships/image" Target="../media/image2.png"/><Relationship Id="rId2" Type="http://schemas.openxmlformats.org/officeDocument/2006/relationships/tags" Target="../tags/tag11.xml"/><Relationship Id="rId16" Type="http://schemas.openxmlformats.org/officeDocument/2006/relationships/image" Target="../media/image43.png"/><Relationship Id="rId1" Type="http://schemas.openxmlformats.org/officeDocument/2006/relationships/tags" Target="../tags/tag10.xml"/><Relationship Id="rId6" Type="http://schemas.openxmlformats.org/officeDocument/2006/relationships/image" Target="../media/image1.emf"/><Relationship Id="rId11" Type="http://schemas.openxmlformats.org/officeDocument/2006/relationships/image" Target="../media/image64.svg"/><Relationship Id="rId5" Type="http://schemas.openxmlformats.org/officeDocument/2006/relationships/oleObject" Target="../embeddings/oleObject4.bin"/><Relationship Id="rId15" Type="http://schemas.openxmlformats.org/officeDocument/2006/relationships/image" Target="../media/image42.jpg"/><Relationship Id="rId10" Type="http://schemas.openxmlformats.org/officeDocument/2006/relationships/image" Target="../media/image63.png"/><Relationship Id="rId4" Type="http://schemas.openxmlformats.org/officeDocument/2006/relationships/slideLayout" Target="../slideLayouts/slideLayout7.xml"/><Relationship Id="rId9" Type="http://schemas.openxmlformats.org/officeDocument/2006/relationships/image" Target="../media/image62.emf"/><Relationship Id="rId14" Type="http://schemas.openxmlformats.org/officeDocument/2006/relationships/chart" Target="../charts/chart4.xml"/></Relationships>
</file>

<file path=ppt/slides/_rels/slide6.xml.rels><?xml version="1.0" encoding="UTF-8" standalone="yes"?>
<Relationships xmlns="http://schemas.openxmlformats.org/package/2006/relationships"><Relationship Id="rId8" Type="http://schemas.openxmlformats.org/officeDocument/2006/relationships/package" Target="../embeddings/Microsoft_Excel_Worksheet4.xlsx"/><Relationship Id="rId13" Type="http://schemas.openxmlformats.org/officeDocument/2006/relationships/package" Target="../embeddings/Microsoft_Excel_Worksheet6.xlsx"/><Relationship Id="rId3" Type="http://schemas.openxmlformats.org/officeDocument/2006/relationships/chart" Target="../charts/chart5.xml"/><Relationship Id="rId7" Type="http://schemas.openxmlformats.org/officeDocument/2006/relationships/image" Target="../media/image61.png"/><Relationship Id="rId12" Type="http://schemas.openxmlformats.org/officeDocument/2006/relationships/image" Target="../media/image69.emf"/><Relationship Id="rId2" Type="http://schemas.openxmlformats.org/officeDocument/2006/relationships/image" Target="../media/image52.emf"/><Relationship Id="rId1" Type="http://schemas.openxmlformats.org/officeDocument/2006/relationships/slideLayout" Target="../slideLayouts/slideLayout7.xml"/><Relationship Id="rId6" Type="http://schemas.openxmlformats.org/officeDocument/2006/relationships/image" Target="../media/image67.jpeg"/><Relationship Id="rId11" Type="http://schemas.openxmlformats.org/officeDocument/2006/relationships/package" Target="../embeddings/Microsoft_Excel_Worksheet5.xlsx"/><Relationship Id="rId5" Type="http://schemas.openxmlformats.org/officeDocument/2006/relationships/chart" Target="../charts/chart6.xml"/><Relationship Id="rId15" Type="http://schemas.openxmlformats.org/officeDocument/2006/relationships/image" Target="../media/image70.emf"/><Relationship Id="rId10" Type="http://schemas.openxmlformats.org/officeDocument/2006/relationships/image" Target="../media/image65.png"/><Relationship Id="rId4" Type="http://schemas.openxmlformats.org/officeDocument/2006/relationships/image" Target="../media/image2.png"/><Relationship Id="rId9" Type="http://schemas.openxmlformats.org/officeDocument/2006/relationships/image" Target="../media/image68.emf"/><Relationship Id="rId14" Type="http://schemas.openxmlformats.org/officeDocument/2006/relationships/image" Target="../media/image62.emf"/></Relationships>
</file>

<file path=ppt/slides/_rels/slide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52.emf"/><Relationship Id="rId3" Type="http://schemas.openxmlformats.org/officeDocument/2006/relationships/image" Target="../media/image2.png"/><Relationship Id="rId7" Type="http://schemas.openxmlformats.org/officeDocument/2006/relationships/image" Target="../media/image71.emf"/><Relationship Id="rId12" Type="http://schemas.openxmlformats.org/officeDocument/2006/relationships/image" Target="../media/image62.emf"/><Relationship Id="rId2" Type="http://schemas.openxmlformats.org/officeDocument/2006/relationships/chart" Target="../charts/chart7.xml"/><Relationship Id="rId1" Type="http://schemas.openxmlformats.org/officeDocument/2006/relationships/slideLayout" Target="../slideLayouts/slideLayout7.xml"/><Relationship Id="rId6" Type="http://schemas.openxmlformats.org/officeDocument/2006/relationships/package" Target="../embeddings/Microsoft_Excel_Worksheet8.xlsx"/><Relationship Id="rId11" Type="http://schemas.openxmlformats.org/officeDocument/2006/relationships/package" Target="../embeddings/Microsoft_Excel_Worksheet10.xlsx"/><Relationship Id="rId5" Type="http://schemas.openxmlformats.org/officeDocument/2006/relationships/image" Target="../media/image61.png"/><Relationship Id="rId10" Type="http://schemas.openxmlformats.org/officeDocument/2006/relationships/image" Target="../media/image72.emf"/><Relationship Id="rId4" Type="http://schemas.openxmlformats.org/officeDocument/2006/relationships/chart" Target="../charts/chart8.xml"/><Relationship Id="rId9" Type="http://schemas.openxmlformats.org/officeDocument/2006/relationships/package" Target="../embeddings/Microsoft_Excel_Worksheet9.xlsx"/><Relationship Id="rId14" Type="http://schemas.openxmlformats.org/officeDocument/2006/relationships/image" Target="../media/image73.jpeg"/></Relationships>
</file>

<file path=ppt/slides/_rels/slide8.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image" Target="../media/image74.emf"/><Relationship Id="rId7" Type="http://schemas.openxmlformats.org/officeDocument/2006/relationships/package" Target="../embeddings/Microsoft_Excel_Worksheet11.xlsx"/><Relationship Id="rId12" Type="http://schemas.openxmlformats.org/officeDocument/2006/relationships/chart" Target="../charts/chart10.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2.emf"/><Relationship Id="rId11" Type="http://schemas.openxmlformats.org/officeDocument/2006/relationships/image" Target="../media/image62.emf"/><Relationship Id="rId5" Type="http://schemas.openxmlformats.org/officeDocument/2006/relationships/image" Target="../media/image61.png"/><Relationship Id="rId10" Type="http://schemas.openxmlformats.org/officeDocument/2006/relationships/package" Target="../embeddings/Microsoft_Excel_Worksheet12.xlsx"/><Relationship Id="rId4" Type="http://schemas.openxmlformats.org/officeDocument/2006/relationships/chart" Target="../charts/chart9.xml"/><Relationship Id="rId9" Type="http://schemas.openxmlformats.org/officeDocument/2006/relationships/image" Target="../media/image65.png"/></Relationships>
</file>

<file path=ppt/slides/_rels/slide9.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2.png"/><Relationship Id="rId7" Type="http://schemas.openxmlformats.org/officeDocument/2006/relationships/package" Target="../embeddings/Microsoft_Excel_Worksheet14.xlsx"/><Relationship Id="rId12" Type="http://schemas.openxmlformats.org/officeDocument/2006/relationships/chart" Target="../charts/chart12.xml"/><Relationship Id="rId2" Type="http://schemas.openxmlformats.org/officeDocument/2006/relationships/image" Target="../media/image76.jpeg"/><Relationship Id="rId1" Type="http://schemas.openxmlformats.org/officeDocument/2006/relationships/slideLayout" Target="../slideLayouts/slideLayout7.xml"/><Relationship Id="rId6" Type="http://schemas.openxmlformats.org/officeDocument/2006/relationships/image" Target="../media/image52.emf"/><Relationship Id="rId11" Type="http://schemas.openxmlformats.org/officeDocument/2006/relationships/image" Target="../media/image62.emf"/><Relationship Id="rId5" Type="http://schemas.openxmlformats.org/officeDocument/2006/relationships/image" Target="../media/image61.png"/><Relationship Id="rId10" Type="http://schemas.openxmlformats.org/officeDocument/2006/relationships/package" Target="../embeddings/Microsoft_Excel_Worksheet15.xlsx"/><Relationship Id="rId4" Type="http://schemas.openxmlformats.org/officeDocument/2006/relationships/chart" Target="../charts/chart11.xml"/><Relationship Id="rId9"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432B884F-F6BB-4C34-BBD8-F91CF94F364F}"/>
              </a:ext>
            </a:extLst>
          </p:cNvPr>
          <p:cNvGraphicFramePr>
            <a:graphicFrameLocks noChangeAspect="1"/>
          </p:cNvGraphicFramePr>
          <p:nvPr>
            <p:custDataLst>
              <p:tags r:id="rId1"/>
            </p:custDataLst>
          </p:nvPr>
        </p:nvGraphicFramePr>
        <p:xfrm>
          <a:off x="5487988" y="1588"/>
          <a:ext cx="1588" cy="1588"/>
        </p:xfrm>
        <a:graphic>
          <a:graphicData uri="http://schemas.openxmlformats.org/presentationml/2006/ole">
            <mc:AlternateContent xmlns:mc="http://schemas.openxmlformats.org/markup-compatibility/2006">
              <mc:Choice xmlns:v="urn:schemas-microsoft-com:vml" Requires="v">
                <p:oleObj name="think-cell Slide" r:id="rId7" imgW="425" imgH="424" progId="TCLayout.ActiveDocument.1">
                  <p:embed/>
                </p:oleObj>
              </mc:Choice>
              <mc:Fallback>
                <p:oleObj name="think-cell Slide" r:id="rId7" imgW="425" imgH="424" progId="TCLayout.ActiveDocument.1">
                  <p:embed/>
                  <p:pic>
                    <p:nvPicPr>
                      <p:cNvPr id="14" name="Object 13" hidden="1">
                        <a:extLst>
                          <a:ext uri="{FF2B5EF4-FFF2-40B4-BE49-F238E27FC236}">
                            <a16:creationId xmlns:a16="http://schemas.microsoft.com/office/drawing/2014/main" id="{432B884F-F6BB-4C34-BBD8-F91CF94F364F}"/>
                          </a:ext>
                        </a:extLst>
                      </p:cNvPr>
                      <p:cNvPicPr/>
                      <p:nvPr/>
                    </p:nvPicPr>
                    <p:blipFill>
                      <a:blip r:embed="rId8"/>
                      <a:stretch>
                        <a:fillRect/>
                      </a:stretch>
                    </p:blipFill>
                    <p:spPr>
                      <a:xfrm>
                        <a:off x="5487988" y="1588"/>
                        <a:ext cx="1588" cy="1588"/>
                      </a:xfrm>
                      <a:prstGeom prst="rect">
                        <a:avLst/>
                      </a:prstGeom>
                    </p:spPr>
                  </p:pic>
                </p:oleObj>
              </mc:Fallback>
            </mc:AlternateContent>
          </a:graphicData>
        </a:graphic>
      </p:graphicFrame>
      <p:sp>
        <p:nvSpPr>
          <p:cNvPr id="18" name="Rectangle 17" hidden="1">
            <a:extLst>
              <a:ext uri="{FF2B5EF4-FFF2-40B4-BE49-F238E27FC236}">
                <a16:creationId xmlns:a16="http://schemas.microsoft.com/office/drawing/2014/main" id="{F67F2D4A-D616-4519-9663-4C3DA025E836}"/>
              </a:ext>
            </a:extLst>
          </p:cNvPr>
          <p:cNvSpPr/>
          <p:nvPr>
            <p:custDataLst>
              <p:tags r:id="rId2"/>
            </p:custDataLst>
          </p:nvPr>
        </p:nvSpPr>
        <p:spPr bwMode="auto">
          <a:xfrm>
            <a:off x="548640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rtlCol="0" anchor="t" anchorCtr="0" compatLnSpc="1">
            <a:prstTxWarp prst="textNoShape">
              <a:avLst/>
            </a:prstTxWarp>
            <a:noAutofit/>
          </a:bodyPr>
          <a:lstStyle/>
          <a:p>
            <a:endParaRPr lang="en-US" sz="1400">
              <a:latin typeface="Arial" panose="020B0604020202020204" pitchFamily="34" charset="0"/>
              <a:cs typeface="Arial" panose="020B0604020202020204" pitchFamily="34" charset="0"/>
              <a:sym typeface="Arial" panose="020B0604020202020204" pitchFamily="34" charset="0"/>
            </a:endParaRPr>
          </a:p>
        </p:txBody>
      </p:sp>
      <p:sp>
        <p:nvSpPr>
          <p:cNvPr id="2151" name="Text Box 103"/>
          <p:cNvSpPr txBox="1">
            <a:spLocks noChangeArrowheads="1"/>
          </p:cNvSpPr>
          <p:nvPr/>
        </p:nvSpPr>
        <p:spPr bwMode="auto">
          <a:xfrm>
            <a:off x="-89878" y="1938504"/>
            <a:ext cx="43981077" cy="1772211"/>
          </a:xfrm>
          <a:prstGeom prst="rect">
            <a:avLst/>
          </a:prstGeom>
          <a:solidFill>
            <a:schemeClr val="tx1">
              <a:lumMod val="85000"/>
              <a:lumOff val="15000"/>
            </a:schemeClr>
          </a:solidFill>
          <a:ln>
            <a:noFill/>
          </a:ln>
          <a:effectLst/>
        </p:spPr>
        <p:txBody>
          <a:bodyPr lIns="104503" tIns="104503" rIns="104503" bIns="104503"/>
          <a:lstStyle>
            <a:lvl1pPr defTabSz="1016000">
              <a:defRPr sz="2400">
                <a:solidFill>
                  <a:schemeClr val="tx1"/>
                </a:solidFill>
                <a:latin typeface="Times" charset="0"/>
              </a:defRPr>
            </a:lvl1pPr>
            <a:lvl2pPr marL="508000" defTabSz="1016000">
              <a:defRPr sz="2400">
                <a:solidFill>
                  <a:schemeClr val="tx1"/>
                </a:solidFill>
                <a:latin typeface="Times" charset="0"/>
              </a:defRPr>
            </a:lvl2pPr>
            <a:lvl3pPr marL="1016000" defTabSz="1016000">
              <a:defRPr sz="2400">
                <a:solidFill>
                  <a:schemeClr val="tx1"/>
                </a:solidFill>
                <a:latin typeface="Times" charset="0"/>
              </a:defRPr>
            </a:lvl3pPr>
            <a:lvl4pPr marL="1524000" defTabSz="1016000">
              <a:defRPr sz="2400">
                <a:solidFill>
                  <a:schemeClr val="tx1"/>
                </a:solidFill>
                <a:latin typeface="Times" charset="0"/>
              </a:defRPr>
            </a:lvl4pPr>
            <a:lvl5pPr marL="2032000" defTabSz="1016000">
              <a:defRPr sz="2400">
                <a:solidFill>
                  <a:schemeClr val="tx1"/>
                </a:solidFill>
                <a:latin typeface="Times" charset="0"/>
              </a:defRPr>
            </a:lvl5pPr>
            <a:lvl6pPr marL="2489200" defTabSz="1016000" eaLnBrk="0" fontAlgn="base" hangingPunct="0">
              <a:spcBef>
                <a:spcPct val="0"/>
              </a:spcBef>
              <a:spcAft>
                <a:spcPct val="0"/>
              </a:spcAft>
              <a:defRPr sz="2400">
                <a:solidFill>
                  <a:schemeClr val="tx1"/>
                </a:solidFill>
                <a:latin typeface="Times" charset="0"/>
              </a:defRPr>
            </a:lvl6pPr>
            <a:lvl7pPr marL="2946400" defTabSz="1016000" eaLnBrk="0" fontAlgn="base" hangingPunct="0">
              <a:spcBef>
                <a:spcPct val="0"/>
              </a:spcBef>
              <a:spcAft>
                <a:spcPct val="0"/>
              </a:spcAft>
              <a:defRPr sz="2400">
                <a:solidFill>
                  <a:schemeClr val="tx1"/>
                </a:solidFill>
                <a:latin typeface="Times" charset="0"/>
              </a:defRPr>
            </a:lvl7pPr>
            <a:lvl8pPr marL="3403600" defTabSz="1016000" eaLnBrk="0" fontAlgn="base" hangingPunct="0">
              <a:spcBef>
                <a:spcPct val="0"/>
              </a:spcBef>
              <a:spcAft>
                <a:spcPct val="0"/>
              </a:spcAft>
              <a:defRPr sz="2400">
                <a:solidFill>
                  <a:schemeClr val="tx1"/>
                </a:solidFill>
                <a:latin typeface="Times" charset="0"/>
              </a:defRPr>
            </a:lvl8pPr>
            <a:lvl9pPr marL="3860800" defTabSz="1016000" eaLnBrk="0" fontAlgn="base" hangingPunct="0">
              <a:spcBef>
                <a:spcPct val="0"/>
              </a:spcBef>
              <a:spcAft>
                <a:spcPct val="0"/>
              </a:spcAft>
              <a:defRPr sz="2400">
                <a:solidFill>
                  <a:schemeClr val="tx1"/>
                </a:solidFill>
                <a:latin typeface="Times" charset="0"/>
              </a:defRPr>
            </a:lvl9pPr>
          </a:lstStyle>
          <a:p>
            <a:pPr algn="ctr">
              <a:spcBef>
                <a:spcPct val="20000"/>
              </a:spcBef>
            </a:pPr>
            <a:r>
              <a:rPr lang="en-IN" sz="2800" b="1">
                <a:solidFill>
                  <a:schemeClr val="bg1"/>
                </a:solidFill>
                <a:latin typeface="Arial" panose="020B0604020202020204" pitchFamily="34" charset="0"/>
                <a:cs typeface="Arial" panose="020B0604020202020204" pitchFamily="34" charset="0"/>
              </a:rPr>
              <a:t>Ayan </a:t>
            </a:r>
            <a:r>
              <a:rPr lang="en-IN" sz="2800" b="1" err="1">
                <a:solidFill>
                  <a:schemeClr val="bg1"/>
                </a:solidFill>
                <a:latin typeface="Arial" panose="020B0604020202020204" pitchFamily="34" charset="0"/>
                <a:cs typeface="Arial" panose="020B0604020202020204" pitchFamily="34" charset="0"/>
              </a:rPr>
              <a:t>Basak</a:t>
            </a:r>
            <a:r>
              <a:rPr lang="en-IN" sz="2800" b="1">
                <a:solidFill>
                  <a:schemeClr val="bg1"/>
                </a:solidFill>
                <a:latin typeface="Arial" panose="020B0604020202020204" pitchFamily="34" charset="0"/>
                <a:cs typeface="Arial" panose="020B0604020202020204" pitchFamily="34" charset="0"/>
              </a:rPr>
              <a:t>, </a:t>
            </a:r>
            <a:r>
              <a:rPr lang="en-IN" sz="2800" b="1" err="1">
                <a:solidFill>
                  <a:schemeClr val="bg1"/>
                </a:solidFill>
                <a:latin typeface="Arial" panose="020B0604020202020204" pitchFamily="34" charset="0"/>
                <a:cs typeface="Arial" panose="020B0604020202020204" pitchFamily="34" charset="0"/>
              </a:rPr>
              <a:t>Sanket</a:t>
            </a:r>
            <a:r>
              <a:rPr lang="en-IN" sz="2800" b="1">
                <a:solidFill>
                  <a:schemeClr val="bg1"/>
                </a:solidFill>
                <a:latin typeface="Arial" panose="020B0604020202020204" pitchFamily="34" charset="0"/>
                <a:cs typeface="Arial" panose="020B0604020202020204" pitchFamily="34" charset="0"/>
              </a:rPr>
              <a:t> Gupta, Shikhar Kanaskar, Harshit Pant, Jai Trivedi, Matthew A. Lanham</a:t>
            </a:r>
          </a:p>
          <a:p>
            <a:pPr algn="ctr">
              <a:spcBef>
                <a:spcPct val="20000"/>
              </a:spcBef>
            </a:pPr>
            <a:r>
              <a:rPr lang="en-IN" sz="2800">
                <a:solidFill>
                  <a:schemeClr val="bg1"/>
                </a:solidFill>
                <a:latin typeface="Arial" panose="020B0604020202020204" pitchFamily="34" charset="0"/>
                <a:cs typeface="Arial" panose="020B0604020202020204" pitchFamily="34" charset="0"/>
              </a:rPr>
              <a:t>Purdue University, Mitchell E. Daniels, Jr. School of Business</a:t>
            </a:r>
          </a:p>
          <a:p>
            <a:pPr algn="ctr">
              <a:spcBef>
                <a:spcPct val="20000"/>
              </a:spcBef>
            </a:pPr>
            <a:r>
              <a:rPr lang="en-IN" altLang="en-US" sz="2800">
                <a:solidFill>
                  <a:schemeClr val="bg1"/>
                </a:solidFill>
                <a:latin typeface="Arial" panose="020B0604020202020204" pitchFamily="34" charset="0"/>
                <a:cs typeface="Arial" panose="020B0604020202020204" pitchFamily="34" charset="0"/>
              </a:rPr>
              <a:t>basak0@purdue.edu; gupta795@purdue.edu; skanaska@purdue.edu; hpant@purdue.edu; trivedij@purdue.edu; lanhamm@purdue.edu</a:t>
            </a:r>
            <a:endParaRPr lang="en-GB" altLang="en-US" sz="2800">
              <a:solidFill>
                <a:schemeClr val="bg1"/>
              </a:solidFill>
              <a:latin typeface="Arial" charset="0"/>
            </a:endParaRPr>
          </a:p>
        </p:txBody>
      </p:sp>
      <p:sp>
        <p:nvSpPr>
          <p:cNvPr id="5" name="Rectangle 4">
            <a:extLst>
              <a:ext uri="{FF2B5EF4-FFF2-40B4-BE49-F238E27FC236}">
                <a16:creationId xmlns:a16="http://schemas.microsoft.com/office/drawing/2014/main" id="{097144E4-DACB-4626-A9DF-3A010B6A1502}"/>
              </a:ext>
            </a:extLst>
          </p:cNvPr>
          <p:cNvSpPr/>
          <p:nvPr/>
        </p:nvSpPr>
        <p:spPr>
          <a:xfrm>
            <a:off x="999479" y="4108514"/>
            <a:ext cx="6488994" cy="954107"/>
          </a:xfrm>
          <a:prstGeom prst="rect">
            <a:avLst/>
          </a:prstGeom>
        </p:spPr>
        <p:txBody>
          <a:bodyPr wrap="square">
            <a:spAutoFit/>
          </a:bodyPr>
          <a:lstStyle/>
          <a:p>
            <a:r>
              <a:rPr lang="en-US" altLang="en-US" sz="2800" b="1">
                <a:latin typeface="Arial" panose="020B0604020202020204" pitchFamily="34" charset="0"/>
                <a:cs typeface="Arial" panose="020B0604020202020204" pitchFamily="34" charset="0"/>
              </a:rPr>
              <a:t>BUSINESS PROBLEM FRAMING</a:t>
            </a:r>
          </a:p>
          <a:p>
            <a:endParaRPr lang="en-US" sz="2800" b="1">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FA1FAB8-5768-438D-B2F4-F60B2A37F47A}"/>
              </a:ext>
            </a:extLst>
          </p:cNvPr>
          <p:cNvSpPr/>
          <p:nvPr/>
        </p:nvSpPr>
        <p:spPr bwMode="auto">
          <a:xfrm>
            <a:off x="276803" y="4198482"/>
            <a:ext cx="365760" cy="365760"/>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A94A2A42-DA43-47A3-A95C-FE608289C8F8}"/>
              </a:ext>
            </a:extLst>
          </p:cNvPr>
          <p:cNvCxnSpPr/>
          <p:nvPr/>
        </p:nvCxnSpPr>
        <p:spPr bwMode="auto">
          <a:xfrm>
            <a:off x="7071360" y="4381365"/>
            <a:ext cx="3527731" cy="0"/>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Rectangle 38">
            <a:extLst>
              <a:ext uri="{FF2B5EF4-FFF2-40B4-BE49-F238E27FC236}">
                <a16:creationId xmlns:a16="http://schemas.microsoft.com/office/drawing/2014/main" id="{5B411F13-1648-40BE-94CD-0A5AA4C4324D}"/>
              </a:ext>
            </a:extLst>
          </p:cNvPr>
          <p:cNvSpPr/>
          <p:nvPr/>
        </p:nvSpPr>
        <p:spPr>
          <a:xfrm>
            <a:off x="11942673" y="4203383"/>
            <a:ext cx="6015472" cy="523220"/>
          </a:xfrm>
          <a:prstGeom prst="rect">
            <a:avLst/>
          </a:prstGeom>
        </p:spPr>
        <p:txBody>
          <a:bodyPr wrap="square">
            <a:spAutoFit/>
          </a:bodyPr>
          <a:lstStyle/>
          <a:p>
            <a:r>
              <a:rPr lang="en-US" sz="2800" b="1">
                <a:latin typeface="Arial" panose="020B0604020202020204" pitchFamily="34" charset="0"/>
                <a:cs typeface="Arial" panose="020B0604020202020204" pitchFamily="34" charset="0"/>
              </a:rPr>
              <a:t>ANALYTICS PROBLEM FRAMING</a:t>
            </a:r>
          </a:p>
        </p:txBody>
      </p:sp>
      <p:sp>
        <p:nvSpPr>
          <p:cNvPr id="47" name="Rectangle 26">
            <a:extLst>
              <a:ext uri="{FF2B5EF4-FFF2-40B4-BE49-F238E27FC236}">
                <a16:creationId xmlns:a16="http://schemas.microsoft.com/office/drawing/2014/main" id="{99348E1A-91F7-4585-8CC3-F23DF5AC1A3B}"/>
              </a:ext>
            </a:extLst>
          </p:cNvPr>
          <p:cNvSpPr>
            <a:spLocks noChangeArrowheads="1"/>
          </p:cNvSpPr>
          <p:nvPr/>
        </p:nvSpPr>
        <p:spPr bwMode="auto">
          <a:xfrm>
            <a:off x="-89878" y="3708465"/>
            <a:ext cx="44008880" cy="163603"/>
          </a:xfrm>
          <a:prstGeom prst="rect">
            <a:avLst/>
          </a:prstGeom>
          <a:solidFill>
            <a:srgbClr val="DDC69A"/>
          </a:solidFill>
          <a:ln>
            <a:noFill/>
          </a:ln>
          <a:effectLst/>
        </p:spPr>
        <p:txBody>
          <a:bodyPr wrap="none" lIns="50674" tIns="25337" rIns="50674" bIns="25337" anchor="ctr"/>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ctr"/>
            <a:endParaRPr lang="en-US" altLang="en-US" sz="1314">
              <a:solidFill>
                <a:schemeClr val="hlink"/>
              </a:solidFill>
            </a:endParaRPr>
          </a:p>
        </p:txBody>
      </p:sp>
      <p:sp>
        <p:nvSpPr>
          <p:cNvPr id="55" name="Rectangle 54">
            <a:extLst>
              <a:ext uri="{FF2B5EF4-FFF2-40B4-BE49-F238E27FC236}">
                <a16:creationId xmlns:a16="http://schemas.microsoft.com/office/drawing/2014/main" id="{0BDFD781-FA2F-4C95-A898-2E83C4466408}"/>
              </a:ext>
            </a:extLst>
          </p:cNvPr>
          <p:cNvSpPr/>
          <p:nvPr/>
        </p:nvSpPr>
        <p:spPr>
          <a:xfrm>
            <a:off x="12121296" y="14807070"/>
            <a:ext cx="3074353" cy="523220"/>
          </a:xfrm>
          <a:prstGeom prst="rect">
            <a:avLst/>
          </a:prstGeom>
        </p:spPr>
        <p:txBody>
          <a:bodyPr wrap="square">
            <a:spAutoFit/>
          </a:bodyPr>
          <a:lstStyle/>
          <a:p>
            <a:r>
              <a:rPr lang="en-US" sz="2800" b="1">
                <a:latin typeface="Arial" panose="020B0604020202020204" pitchFamily="34" charset="0"/>
                <a:cs typeface="Arial" panose="020B0604020202020204" pitchFamily="34" charset="0"/>
              </a:rPr>
              <a:t>DATA</a:t>
            </a:r>
          </a:p>
        </p:txBody>
      </p:sp>
      <p:sp>
        <p:nvSpPr>
          <p:cNvPr id="57" name="Rectangle 56">
            <a:extLst>
              <a:ext uri="{FF2B5EF4-FFF2-40B4-BE49-F238E27FC236}">
                <a16:creationId xmlns:a16="http://schemas.microsoft.com/office/drawing/2014/main" id="{D0AEBDE7-57D5-416C-961F-58227600F46B}"/>
              </a:ext>
            </a:extLst>
          </p:cNvPr>
          <p:cNvSpPr/>
          <p:nvPr/>
        </p:nvSpPr>
        <p:spPr bwMode="auto">
          <a:xfrm>
            <a:off x="11469199" y="14856782"/>
            <a:ext cx="365760" cy="365760"/>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a:p>
        </p:txBody>
      </p:sp>
      <p:cxnSp>
        <p:nvCxnSpPr>
          <p:cNvPr id="58" name="Straight Connector 57">
            <a:extLst>
              <a:ext uri="{FF2B5EF4-FFF2-40B4-BE49-F238E27FC236}">
                <a16:creationId xmlns:a16="http://schemas.microsoft.com/office/drawing/2014/main" id="{F07F1DA0-8053-4E69-8275-772C1A191B71}"/>
              </a:ext>
            </a:extLst>
          </p:cNvPr>
          <p:cNvCxnSpPr/>
          <p:nvPr/>
        </p:nvCxnSpPr>
        <p:spPr bwMode="auto">
          <a:xfrm>
            <a:off x="13594080" y="15068679"/>
            <a:ext cx="8047031" cy="0"/>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58">
            <a:extLst>
              <a:ext uri="{FF2B5EF4-FFF2-40B4-BE49-F238E27FC236}">
                <a16:creationId xmlns:a16="http://schemas.microsoft.com/office/drawing/2014/main" id="{C38BFAAA-48E0-4657-9A69-342B69C0DE4D}"/>
              </a:ext>
            </a:extLst>
          </p:cNvPr>
          <p:cNvCxnSpPr/>
          <p:nvPr/>
        </p:nvCxnSpPr>
        <p:spPr bwMode="auto">
          <a:xfrm>
            <a:off x="32720429" y="4190362"/>
            <a:ext cx="0" cy="17032042"/>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Rectangle 59">
            <a:extLst>
              <a:ext uri="{FF2B5EF4-FFF2-40B4-BE49-F238E27FC236}">
                <a16:creationId xmlns:a16="http://schemas.microsoft.com/office/drawing/2014/main" id="{8151A4DD-81A4-4FA9-AC9C-C91365C073D5}"/>
              </a:ext>
            </a:extLst>
          </p:cNvPr>
          <p:cNvSpPr/>
          <p:nvPr/>
        </p:nvSpPr>
        <p:spPr>
          <a:xfrm>
            <a:off x="33712777" y="4086390"/>
            <a:ext cx="8502017" cy="523220"/>
          </a:xfrm>
          <a:prstGeom prst="rect">
            <a:avLst/>
          </a:prstGeom>
        </p:spPr>
        <p:txBody>
          <a:bodyPr wrap="square">
            <a:spAutoFit/>
          </a:bodyPr>
          <a:lstStyle/>
          <a:p>
            <a:r>
              <a:rPr lang="en-US" sz="2800" b="1">
                <a:latin typeface="Arial" panose="020B0604020202020204" pitchFamily="34" charset="0"/>
                <a:cs typeface="Arial" panose="020B0604020202020204" pitchFamily="34" charset="0"/>
              </a:rPr>
              <a:t>DEPLOYMENT &amp; LIFE CYCLE MANAGEMENT</a:t>
            </a:r>
          </a:p>
        </p:txBody>
      </p:sp>
      <p:cxnSp>
        <p:nvCxnSpPr>
          <p:cNvPr id="87" name="Straight Connector 86">
            <a:extLst>
              <a:ext uri="{FF2B5EF4-FFF2-40B4-BE49-F238E27FC236}">
                <a16:creationId xmlns:a16="http://schemas.microsoft.com/office/drawing/2014/main" id="{2343C7AC-18A1-4005-A688-92466D6D9E48}"/>
              </a:ext>
            </a:extLst>
          </p:cNvPr>
          <p:cNvCxnSpPr>
            <a:cxnSpLocks/>
          </p:cNvCxnSpPr>
          <p:nvPr/>
        </p:nvCxnSpPr>
        <p:spPr bwMode="auto">
          <a:xfrm>
            <a:off x="38549115" y="16555140"/>
            <a:ext cx="5090876" cy="0"/>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Straight Connector 91">
            <a:extLst>
              <a:ext uri="{FF2B5EF4-FFF2-40B4-BE49-F238E27FC236}">
                <a16:creationId xmlns:a16="http://schemas.microsoft.com/office/drawing/2014/main" id="{9582F389-BADC-43BB-B8C6-F5DB42D26F8F}"/>
              </a:ext>
            </a:extLst>
          </p:cNvPr>
          <p:cNvCxnSpPr/>
          <p:nvPr/>
        </p:nvCxnSpPr>
        <p:spPr bwMode="auto">
          <a:xfrm>
            <a:off x="11032871" y="4304496"/>
            <a:ext cx="0" cy="17032042"/>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Rectangle 41">
            <a:extLst>
              <a:ext uri="{FF2B5EF4-FFF2-40B4-BE49-F238E27FC236}">
                <a16:creationId xmlns:a16="http://schemas.microsoft.com/office/drawing/2014/main" id="{96F07418-00C8-4943-8B6F-6F530066EE2B}"/>
              </a:ext>
            </a:extLst>
          </p:cNvPr>
          <p:cNvSpPr/>
          <p:nvPr/>
        </p:nvSpPr>
        <p:spPr bwMode="auto">
          <a:xfrm>
            <a:off x="11345948" y="4222044"/>
            <a:ext cx="365760" cy="365760"/>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a:latin typeface="Arial" panose="020B0604020202020204" pitchFamily="34" charset="0"/>
              <a:cs typeface="Arial" panose="020B0604020202020204" pitchFamily="34" charset="0"/>
            </a:endParaRPr>
          </a:p>
        </p:txBody>
      </p:sp>
      <p:sp>
        <p:nvSpPr>
          <p:cNvPr id="755" name="Text Box 126">
            <a:extLst>
              <a:ext uri="{FF2B5EF4-FFF2-40B4-BE49-F238E27FC236}">
                <a16:creationId xmlns:a16="http://schemas.microsoft.com/office/drawing/2014/main" id="{5A28348E-FA48-4141-AACB-2916E7D76477}"/>
              </a:ext>
            </a:extLst>
          </p:cNvPr>
          <p:cNvSpPr txBox="1">
            <a:spLocks noChangeArrowheads="1"/>
          </p:cNvSpPr>
          <p:nvPr/>
        </p:nvSpPr>
        <p:spPr bwMode="auto">
          <a:xfrm>
            <a:off x="4829441" y="484824"/>
            <a:ext cx="34505066"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6300" b="1" dirty="0">
                <a:latin typeface="Arial" panose="020B0604020202020204" pitchFamily="34" charset="0"/>
                <a:cs typeface="Arial" panose="020B0604020202020204" pitchFamily="34" charset="0"/>
              </a:rPr>
              <a:t>AI for Good: Bridging Communities through Spoken Language Models</a:t>
            </a:r>
          </a:p>
        </p:txBody>
      </p:sp>
      <p:cxnSp>
        <p:nvCxnSpPr>
          <p:cNvPr id="74" name="Straight Connector 73">
            <a:extLst>
              <a:ext uri="{FF2B5EF4-FFF2-40B4-BE49-F238E27FC236}">
                <a16:creationId xmlns:a16="http://schemas.microsoft.com/office/drawing/2014/main" id="{1226D37E-9553-454B-A4AB-E33CD7436CAA}"/>
              </a:ext>
            </a:extLst>
          </p:cNvPr>
          <p:cNvCxnSpPr>
            <a:cxnSpLocks/>
          </p:cNvCxnSpPr>
          <p:nvPr/>
        </p:nvCxnSpPr>
        <p:spPr bwMode="auto">
          <a:xfrm>
            <a:off x="41829149" y="4348001"/>
            <a:ext cx="1746991" cy="0"/>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 name="Straight Connector 180">
            <a:extLst>
              <a:ext uri="{FF2B5EF4-FFF2-40B4-BE49-F238E27FC236}">
                <a16:creationId xmlns:a16="http://schemas.microsoft.com/office/drawing/2014/main" id="{7F8D026A-672F-4B41-B4D6-3B45C79B46F6}"/>
              </a:ext>
            </a:extLst>
          </p:cNvPr>
          <p:cNvCxnSpPr/>
          <p:nvPr/>
        </p:nvCxnSpPr>
        <p:spPr bwMode="auto">
          <a:xfrm>
            <a:off x="17976527" y="4454139"/>
            <a:ext cx="3676371" cy="0"/>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9" name="Rectangle 198">
            <a:extLst>
              <a:ext uri="{FF2B5EF4-FFF2-40B4-BE49-F238E27FC236}">
                <a16:creationId xmlns:a16="http://schemas.microsoft.com/office/drawing/2014/main" id="{DFF1BB2C-6619-427B-975C-946D9E5CBEAE}"/>
              </a:ext>
            </a:extLst>
          </p:cNvPr>
          <p:cNvSpPr>
            <a:spLocks noGrp="1" noChangeArrowheads="1"/>
          </p:cNvSpPr>
          <p:nvPr>
            <p:custDataLst>
              <p:tags r:id="rId3"/>
            </p:custDataLst>
          </p:nvPr>
        </p:nvSpPr>
        <p:spPr bwMode="auto">
          <a:xfrm>
            <a:off x="227945" y="2293429"/>
            <a:ext cx="611188"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940660" indent="-940660" algn="l" defTabSz="2508125" rtl="0" eaLnBrk="1" fontAlgn="base" hangingPunct="1">
              <a:spcBef>
                <a:spcPct val="20000"/>
              </a:spcBef>
              <a:spcAft>
                <a:spcPct val="0"/>
              </a:spcAft>
              <a:buChar char="•"/>
              <a:defRPr sz="8742">
                <a:solidFill>
                  <a:schemeClr val="tx1"/>
                </a:solidFill>
                <a:latin typeface="+mn-lt"/>
                <a:ea typeface="+mn-ea"/>
                <a:cs typeface="+mn-cs"/>
              </a:defRPr>
            </a:lvl1pPr>
            <a:lvl2pPr marL="2037341" indent="-783732" algn="l" defTabSz="2508125" rtl="0" eaLnBrk="1" fontAlgn="base" hangingPunct="1">
              <a:spcBef>
                <a:spcPct val="20000"/>
              </a:spcBef>
              <a:spcAft>
                <a:spcPct val="0"/>
              </a:spcAft>
              <a:buChar char="–"/>
              <a:defRPr sz="7714">
                <a:solidFill>
                  <a:schemeClr val="tx1"/>
                </a:solidFill>
                <a:latin typeface="+mn-lt"/>
              </a:defRPr>
            </a:lvl2pPr>
            <a:lvl3pPr marL="3134929" indent="-626805" algn="l" defTabSz="2508125" rtl="0" eaLnBrk="1" fontAlgn="base" hangingPunct="1">
              <a:spcBef>
                <a:spcPct val="20000"/>
              </a:spcBef>
              <a:spcAft>
                <a:spcPct val="0"/>
              </a:spcAft>
              <a:buChar char="•"/>
              <a:defRPr sz="6571">
                <a:solidFill>
                  <a:schemeClr val="tx1"/>
                </a:solidFill>
                <a:latin typeface="+mn-lt"/>
              </a:defRPr>
            </a:lvl3pPr>
            <a:lvl4pPr marL="4388538" indent="-626805" algn="l" defTabSz="2508125" rtl="0" eaLnBrk="1" fontAlgn="base" hangingPunct="1">
              <a:spcBef>
                <a:spcPct val="20000"/>
              </a:spcBef>
              <a:spcAft>
                <a:spcPct val="0"/>
              </a:spcAft>
              <a:buChar char="–"/>
              <a:defRPr sz="5485">
                <a:solidFill>
                  <a:schemeClr val="tx1"/>
                </a:solidFill>
                <a:latin typeface="+mn-lt"/>
              </a:defRPr>
            </a:lvl4pPr>
            <a:lvl5pPr marL="5641240" indent="-625897" algn="l" defTabSz="2508125" rtl="0" eaLnBrk="1" fontAlgn="base" hangingPunct="1">
              <a:spcBef>
                <a:spcPct val="20000"/>
              </a:spcBef>
              <a:spcAft>
                <a:spcPct val="0"/>
              </a:spcAft>
              <a:buChar char="»"/>
              <a:defRPr sz="5485">
                <a:solidFill>
                  <a:schemeClr val="tx1"/>
                </a:solidFill>
                <a:latin typeface="+mn-lt"/>
              </a:defRPr>
            </a:lvl5pPr>
            <a:lvl6pPr marL="5902484" indent="-625897" algn="l" defTabSz="2508125" rtl="0" eaLnBrk="1" fontAlgn="base" hangingPunct="1">
              <a:spcBef>
                <a:spcPct val="20000"/>
              </a:spcBef>
              <a:spcAft>
                <a:spcPct val="0"/>
              </a:spcAft>
              <a:buChar char="»"/>
              <a:defRPr sz="5485">
                <a:solidFill>
                  <a:schemeClr val="tx1"/>
                </a:solidFill>
                <a:latin typeface="+mn-lt"/>
              </a:defRPr>
            </a:lvl6pPr>
            <a:lvl7pPr marL="6163728" indent="-625897" algn="l" defTabSz="2508125" rtl="0" eaLnBrk="1" fontAlgn="base" hangingPunct="1">
              <a:spcBef>
                <a:spcPct val="20000"/>
              </a:spcBef>
              <a:spcAft>
                <a:spcPct val="0"/>
              </a:spcAft>
              <a:buChar char="»"/>
              <a:defRPr sz="5485">
                <a:solidFill>
                  <a:schemeClr val="tx1"/>
                </a:solidFill>
                <a:latin typeface="+mn-lt"/>
              </a:defRPr>
            </a:lvl7pPr>
            <a:lvl8pPr marL="6424972" indent="-625897" algn="l" defTabSz="2508125" rtl="0" eaLnBrk="1" fontAlgn="base" hangingPunct="1">
              <a:spcBef>
                <a:spcPct val="20000"/>
              </a:spcBef>
              <a:spcAft>
                <a:spcPct val="0"/>
              </a:spcAft>
              <a:buChar char="»"/>
              <a:defRPr sz="5485">
                <a:solidFill>
                  <a:schemeClr val="tx1"/>
                </a:solidFill>
                <a:latin typeface="+mn-lt"/>
              </a:defRPr>
            </a:lvl8pPr>
            <a:lvl9pPr marL="6686216" indent="-625897" algn="l" defTabSz="2508125" rtl="0" eaLnBrk="1" fontAlgn="base" hangingPunct="1">
              <a:spcBef>
                <a:spcPct val="20000"/>
              </a:spcBef>
              <a:spcAft>
                <a:spcPct val="0"/>
              </a:spcAft>
              <a:buChar char="»"/>
              <a:defRPr sz="5485">
                <a:solidFill>
                  <a:schemeClr val="tx1"/>
                </a:solidFill>
                <a:latin typeface="+mn-lt"/>
              </a:defRPr>
            </a:lvl9pPr>
          </a:lstStyle>
          <a:p>
            <a:pPr marL="0" indent="0" algn="r">
              <a:spcBef>
                <a:spcPct val="0"/>
              </a:spcBef>
              <a:buNone/>
            </a:pPr>
            <a:endParaRPr lang="en-US" altLang="en-US" sz="1200">
              <a:solidFill>
                <a:srgbClr val="035FA0"/>
              </a:solidFill>
              <a:latin typeface="Arial" panose="020B0604020202020204" pitchFamily="34" charset="0"/>
              <a:cs typeface="Arial" panose="020B0604020202020204" pitchFamily="34" charset="0"/>
              <a:sym typeface="Arial" panose="020B0604020202020204" pitchFamily="34" charset="0"/>
            </a:endParaRPr>
          </a:p>
        </p:txBody>
      </p:sp>
      <p:sp>
        <p:nvSpPr>
          <p:cNvPr id="137" name="Rectangle 26">
            <a:extLst>
              <a:ext uri="{FF2B5EF4-FFF2-40B4-BE49-F238E27FC236}">
                <a16:creationId xmlns:a16="http://schemas.microsoft.com/office/drawing/2014/main" id="{F7967B6B-449B-4C4B-87E5-214DC84A2234}"/>
              </a:ext>
            </a:extLst>
          </p:cNvPr>
          <p:cNvSpPr>
            <a:spLocks noChangeArrowheads="1"/>
          </p:cNvSpPr>
          <p:nvPr/>
        </p:nvSpPr>
        <p:spPr bwMode="auto">
          <a:xfrm>
            <a:off x="-106185" y="1828269"/>
            <a:ext cx="44008883" cy="143456"/>
          </a:xfrm>
          <a:prstGeom prst="rect">
            <a:avLst/>
          </a:prstGeom>
          <a:solidFill>
            <a:srgbClr val="DDC69A"/>
          </a:solidFill>
          <a:ln>
            <a:noFill/>
          </a:ln>
          <a:effectLst/>
        </p:spPr>
        <p:txBody>
          <a:bodyPr wrap="none" lIns="50674" tIns="25337" rIns="50674" bIns="25337" anchor="ctr"/>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ctr"/>
            <a:endParaRPr lang="en-US" altLang="en-US" sz="1314">
              <a:solidFill>
                <a:schemeClr val="hlink"/>
              </a:solidFill>
            </a:endParaRPr>
          </a:p>
        </p:txBody>
      </p:sp>
      <p:sp>
        <p:nvSpPr>
          <p:cNvPr id="141" name="Rectangle 26">
            <a:extLst>
              <a:ext uri="{FF2B5EF4-FFF2-40B4-BE49-F238E27FC236}">
                <a16:creationId xmlns:a16="http://schemas.microsoft.com/office/drawing/2014/main" id="{FAB6ED1B-2BBA-4CD8-AB49-EF09F1F82491}"/>
              </a:ext>
            </a:extLst>
          </p:cNvPr>
          <p:cNvSpPr>
            <a:spLocks noChangeArrowheads="1"/>
          </p:cNvSpPr>
          <p:nvPr/>
        </p:nvSpPr>
        <p:spPr bwMode="auto">
          <a:xfrm>
            <a:off x="-117681" y="21799774"/>
            <a:ext cx="44008880" cy="163603"/>
          </a:xfrm>
          <a:prstGeom prst="rect">
            <a:avLst/>
          </a:prstGeom>
          <a:solidFill>
            <a:srgbClr val="DDC69A"/>
          </a:solidFill>
          <a:ln>
            <a:noFill/>
          </a:ln>
          <a:effectLst/>
        </p:spPr>
        <p:txBody>
          <a:bodyPr wrap="none" lIns="50674" tIns="25337" rIns="50674" bIns="25337" anchor="ctr"/>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ctr"/>
            <a:endParaRPr lang="en-US" altLang="en-US" sz="1314">
              <a:solidFill>
                <a:schemeClr val="hlink"/>
              </a:solidFill>
            </a:endParaRPr>
          </a:p>
        </p:txBody>
      </p:sp>
      <p:cxnSp>
        <p:nvCxnSpPr>
          <p:cNvPr id="144" name="Straight Connector 143">
            <a:extLst>
              <a:ext uri="{FF2B5EF4-FFF2-40B4-BE49-F238E27FC236}">
                <a16:creationId xmlns:a16="http://schemas.microsoft.com/office/drawing/2014/main" id="{22105DCC-8B80-4932-A11F-566A4E5862CD}"/>
              </a:ext>
            </a:extLst>
          </p:cNvPr>
          <p:cNvCxnSpPr/>
          <p:nvPr/>
        </p:nvCxnSpPr>
        <p:spPr bwMode="auto">
          <a:xfrm>
            <a:off x="21886760" y="4370124"/>
            <a:ext cx="0" cy="17032042"/>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 name="Rectangle 214">
            <a:extLst>
              <a:ext uri="{FF2B5EF4-FFF2-40B4-BE49-F238E27FC236}">
                <a16:creationId xmlns:a16="http://schemas.microsoft.com/office/drawing/2014/main" id="{E07925BF-CCB2-443C-9FE8-FE558EC7F144}"/>
              </a:ext>
            </a:extLst>
          </p:cNvPr>
          <p:cNvSpPr/>
          <p:nvPr/>
        </p:nvSpPr>
        <p:spPr>
          <a:xfrm>
            <a:off x="33712777" y="16266404"/>
            <a:ext cx="4321451" cy="523220"/>
          </a:xfrm>
          <a:prstGeom prst="rect">
            <a:avLst/>
          </a:prstGeom>
        </p:spPr>
        <p:txBody>
          <a:bodyPr wrap="square">
            <a:spAutoFit/>
          </a:bodyPr>
          <a:lstStyle/>
          <a:p>
            <a:r>
              <a:rPr lang="en-US" sz="2800" b="1">
                <a:latin typeface="Arial" panose="020B0604020202020204" pitchFamily="34" charset="0"/>
                <a:cs typeface="Arial" panose="020B0604020202020204" pitchFamily="34" charset="0"/>
              </a:rPr>
              <a:t>ACKNOWLEDGEMENTS</a:t>
            </a:r>
          </a:p>
        </p:txBody>
      </p:sp>
      <p:sp>
        <p:nvSpPr>
          <p:cNvPr id="216" name="Rectangle 215">
            <a:extLst>
              <a:ext uri="{FF2B5EF4-FFF2-40B4-BE49-F238E27FC236}">
                <a16:creationId xmlns:a16="http://schemas.microsoft.com/office/drawing/2014/main" id="{DCDFF37B-E28D-42AA-A095-47DDCB4A04D4}"/>
              </a:ext>
            </a:extLst>
          </p:cNvPr>
          <p:cNvSpPr/>
          <p:nvPr/>
        </p:nvSpPr>
        <p:spPr bwMode="auto">
          <a:xfrm>
            <a:off x="33205337" y="4158033"/>
            <a:ext cx="365760" cy="365760"/>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a:p>
        </p:txBody>
      </p:sp>
      <p:sp>
        <p:nvSpPr>
          <p:cNvPr id="220" name="Rectangle 219">
            <a:extLst>
              <a:ext uri="{FF2B5EF4-FFF2-40B4-BE49-F238E27FC236}">
                <a16:creationId xmlns:a16="http://schemas.microsoft.com/office/drawing/2014/main" id="{E24C946C-91E9-4486-8B6C-6C3CC59FA60A}"/>
              </a:ext>
            </a:extLst>
          </p:cNvPr>
          <p:cNvSpPr/>
          <p:nvPr/>
        </p:nvSpPr>
        <p:spPr bwMode="auto">
          <a:xfrm>
            <a:off x="33193516" y="16345134"/>
            <a:ext cx="365760" cy="365760"/>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a:latin typeface="Arial" panose="020B0604020202020204" pitchFamily="34" charset="0"/>
              <a:cs typeface="Arial" panose="020B0604020202020204" pitchFamily="34" charset="0"/>
            </a:endParaRPr>
          </a:p>
        </p:txBody>
      </p:sp>
      <p:sp>
        <p:nvSpPr>
          <p:cNvPr id="237" name="Rectangle 236">
            <a:extLst>
              <a:ext uri="{FF2B5EF4-FFF2-40B4-BE49-F238E27FC236}">
                <a16:creationId xmlns:a16="http://schemas.microsoft.com/office/drawing/2014/main" id="{5CEECB10-ECB5-48C6-89BD-6A90C19B3151}"/>
              </a:ext>
            </a:extLst>
          </p:cNvPr>
          <p:cNvSpPr/>
          <p:nvPr/>
        </p:nvSpPr>
        <p:spPr bwMode="auto">
          <a:xfrm>
            <a:off x="-102558" y="-19426"/>
            <a:ext cx="4874282" cy="3805865"/>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a:latin typeface="Arial" panose="020B0604020202020204" pitchFamily="34" charset="0"/>
              <a:cs typeface="Arial" panose="020B0604020202020204" pitchFamily="34" charset="0"/>
            </a:endParaRPr>
          </a:p>
        </p:txBody>
      </p:sp>
      <p:sp>
        <p:nvSpPr>
          <p:cNvPr id="238" name="Rectangle 237">
            <a:extLst>
              <a:ext uri="{FF2B5EF4-FFF2-40B4-BE49-F238E27FC236}">
                <a16:creationId xmlns:a16="http://schemas.microsoft.com/office/drawing/2014/main" id="{EB429614-D536-4934-919E-2C27E6A3B7F9}"/>
              </a:ext>
            </a:extLst>
          </p:cNvPr>
          <p:cNvSpPr/>
          <p:nvPr/>
        </p:nvSpPr>
        <p:spPr bwMode="auto">
          <a:xfrm>
            <a:off x="39065662" y="-33694"/>
            <a:ext cx="4874282" cy="3805865"/>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a:latin typeface="Arial" panose="020B0604020202020204" pitchFamily="34" charset="0"/>
              <a:cs typeface="Arial" panose="020B0604020202020204" pitchFamily="34" charset="0"/>
            </a:endParaRPr>
          </a:p>
        </p:txBody>
      </p:sp>
      <p:pic>
        <p:nvPicPr>
          <p:cNvPr id="234" name="Picture 233">
            <a:extLst>
              <a:ext uri="{FF2B5EF4-FFF2-40B4-BE49-F238E27FC236}">
                <a16:creationId xmlns:a16="http://schemas.microsoft.com/office/drawing/2014/main" id="{D9827ED4-41D3-432F-BB30-20B0611EC1EA}"/>
              </a:ext>
            </a:extLst>
          </p:cNvPr>
          <p:cNvPicPr>
            <a:picLocks noChangeAspect="1"/>
          </p:cNvPicPr>
          <p:nvPr/>
        </p:nvPicPr>
        <p:blipFill>
          <a:blip r:embed="rId9"/>
          <a:stretch>
            <a:fillRect/>
          </a:stretch>
        </p:blipFill>
        <p:spPr>
          <a:xfrm>
            <a:off x="39869516" y="397722"/>
            <a:ext cx="3266574" cy="3146479"/>
          </a:xfrm>
          <a:prstGeom prst="rect">
            <a:avLst/>
          </a:prstGeom>
        </p:spPr>
      </p:pic>
      <p:sp>
        <p:nvSpPr>
          <p:cNvPr id="11" name="Rectangle 10">
            <a:extLst>
              <a:ext uri="{FF2B5EF4-FFF2-40B4-BE49-F238E27FC236}">
                <a16:creationId xmlns:a16="http://schemas.microsoft.com/office/drawing/2014/main" id="{CA201F9C-3491-41B3-54EC-91BAFE47F170}"/>
              </a:ext>
            </a:extLst>
          </p:cNvPr>
          <p:cNvSpPr/>
          <p:nvPr/>
        </p:nvSpPr>
        <p:spPr bwMode="auto">
          <a:xfrm>
            <a:off x="40505082" y="1615517"/>
            <a:ext cx="2021957" cy="92933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chemeClr val="bg1"/>
                </a:solidFill>
                <a:effectLst/>
                <a:latin typeface="Times" charset="0"/>
              </a:rPr>
              <a:t>TBU</a:t>
            </a:r>
          </a:p>
        </p:txBody>
      </p:sp>
      <p:cxnSp>
        <p:nvCxnSpPr>
          <p:cNvPr id="19" name="Straight Connector 18">
            <a:extLst>
              <a:ext uri="{FF2B5EF4-FFF2-40B4-BE49-F238E27FC236}">
                <a16:creationId xmlns:a16="http://schemas.microsoft.com/office/drawing/2014/main" id="{0558DB29-FEF0-1C2E-38D2-2D39DA273D8C}"/>
              </a:ext>
            </a:extLst>
          </p:cNvPr>
          <p:cNvCxnSpPr/>
          <p:nvPr/>
        </p:nvCxnSpPr>
        <p:spPr bwMode="auto">
          <a:xfrm>
            <a:off x="26295581" y="4454139"/>
            <a:ext cx="6104659" cy="0"/>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a:extLst>
              <a:ext uri="{FF2B5EF4-FFF2-40B4-BE49-F238E27FC236}">
                <a16:creationId xmlns:a16="http://schemas.microsoft.com/office/drawing/2014/main" id="{A3771B12-B334-FCC8-9170-5E519829925F}"/>
              </a:ext>
            </a:extLst>
          </p:cNvPr>
          <p:cNvSpPr/>
          <p:nvPr/>
        </p:nvSpPr>
        <p:spPr>
          <a:xfrm>
            <a:off x="22796561" y="4203383"/>
            <a:ext cx="6015472" cy="523220"/>
          </a:xfrm>
          <a:prstGeom prst="rect">
            <a:avLst/>
          </a:prstGeom>
        </p:spPr>
        <p:txBody>
          <a:bodyPr wrap="square">
            <a:spAutoFit/>
          </a:bodyPr>
          <a:lstStyle/>
          <a:p>
            <a:r>
              <a:rPr lang="en-US" sz="2800" b="1">
                <a:latin typeface="Arial" panose="020B0604020202020204" pitchFamily="34" charset="0"/>
                <a:cs typeface="Arial" panose="020B0604020202020204" pitchFamily="34" charset="0"/>
              </a:rPr>
              <a:t>METHODOLOGY</a:t>
            </a:r>
          </a:p>
        </p:txBody>
      </p:sp>
      <p:sp>
        <p:nvSpPr>
          <p:cNvPr id="24" name="Rectangle 23">
            <a:extLst>
              <a:ext uri="{FF2B5EF4-FFF2-40B4-BE49-F238E27FC236}">
                <a16:creationId xmlns:a16="http://schemas.microsoft.com/office/drawing/2014/main" id="{24F2A0CD-FEF3-CD92-9A3F-77A5643AD334}"/>
              </a:ext>
            </a:extLst>
          </p:cNvPr>
          <p:cNvSpPr/>
          <p:nvPr/>
        </p:nvSpPr>
        <p:spPr bwMode="auto">
          <a:xfrm>
            <a:off x="22199836" y="4222044"/>
            <a:ext cx="365760" cy="365760"/>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a:latin typeface="Arial" panose="020B0604020202020204" pitchFamily="34" charset="0"/>
              <a:cs typeface="Arial" panose="020B0604020202020204" pitchFamily="34" charset="0"/>
            </a:endParaRPr>
          </a:p>
        </p:txBody>
      </p:sp>
      <p:cxnSp>
        <p:nvCxnSpPr>
          <p:cNvPr id="40" name="Straight Connector 39">
            <a:extLst>
              <a:ext uri="{FF2B5EF4-FFF2-40B4-BE49-F238E27FC236}">
                <a16:creationId xmlns:a16="http://schemas.microsoft.com/office/drawing/2014/main" id="{BCB7B125-C3BE-AEDE-4733-ED8888827ACF}"/>
              </a:ext>
            </a:extLst>
          </p:cNvPr>
          <p:cNvCxnSpPr/>
          <p:nvPr/>
        </p:nvCxnSpPr>
        <p:spPr bwMode="auto">
          <a:xfrm>
            <a:off x="26295581" y="13195938"/>
            <a:ext cx="6104659" cy="0"/>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Rectangle 40">
            <a:extLst>
              <a:ext uri="{FF2B5EF4-FFF2-40B4-BE49-F238E27FC236}">
                <a16:creationId xmlns:a16="http://schemas.microsoft.com/office/drawing/2014/main" id="{38585B7D-6F1E-815C-024F-544CF1785E01}"/>
              </a:ext>
            </a:extLst>
          </p:cNvPr>
          <p:cNvSpPr/>
          <p:nvPr/>
        </p:nvSpPr>
        <p:spPr>
          <a:xfrm>
            <a:off x="22796561" y="12945182"/>
            <a:ext cx="6015472" cy="523220"/>
          </a:xfrm>
          <a:prstGeom prst="rect">
            <a:avLst/>
          </a:prstGeom>
        </p:spPr>
        <p:txBody>
          <a:bodyPr wrap="square">
            <a:spAutoFit/>
          </a:bodyPr>
          <a:lstStyle/>
          <a:p>
            <a:r>
              <a:rPr lang="en-US" sz="2800" b="1">
                <a:latin typeface="Arial" panose="020B0604020202020204" pitchFamily="34" charset="0"/>
                <a:cs typeface="Arial" panose="020B0604020202020204" pitchFamily="34" charset="0"/>
              </a:rPr>
              <a:t>MODEL BUILDING</a:t>
            </a:r>
          </a:p>
        </p:txBody>
      </p:sp>
      <p:sp>
        <p:nvSpPr>
          <p:cNvPr id="43" name="Rectangle 42">
            <a:extLst>
              <a:ext uri="{FF2B5EF4-FFF2-40B4-BE49-F238E27FC236}">
                <a16:creationId xmlns:a16="http://schemas.microsoft.com/office/drawing/2014/main" id="{CAFB8984-3988-9577-6F77-5A7B0B04C7C3}"/>
              </a:ext>
            </a:extLst>
          </p:cNvPr>
          <p:cNvSpPr/>
          <p:nvPr/>
        </p:nvSpPr>
        <p:spPr bwMode="auto">
          <a:xfrm>
            <a:off x="22199836" y="12963843"/>
            <a:ext cx="365760" cy="365760"/>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a:latin typeface="Arial" panose="020B0604020202020204" pitchFamily="34" charset="0"/>
              <a:cs typeface="Arial" panose="020B0604020202020204" pitchFamily="34" charset="0"/>
            </a:endParaRPr>
          </a:p>
        </p:txBody>
      </p:sp>
      <p:pic>
        <p:nvPicPr>
          <p:cNvPr id="48" name="Picture 47">
            <a:extLst>
              <a:ext uri="{FF2B5EF4-FFF2-40B4-BE49-F238E27FC236}">
                <a16:creationId xmlns:a16="http://schemas.microsoft.com/office/drawing/2014/main" id="{017C3AB8-2236-1E3D-6F8E-3965068066E0}"/>
              </a:ext>
            </a:extLst>
          </p:cNvPr>
          <p:cNvPicPr>
            <a:picLocks noChangeAspect="1"/>
          </p:cNvPicPr>
          <p:nvPr/>
        </p:nvPicPr>
        <p:blipFill>
          <a:blip r:embed="rId9"/>
          <a:stretch>
            <a:fillRect/>
          </a:stretch>
        </p:blipFill>
        <p:spPr>
          <a:xfrm>
            <a:off x="39129501" y="17784469"/>
            <a:ext cx="2699648" cy="2600395"/>
          </a:xfrm>
          <a:prstGeom prst="rect">
            <a:avLst/>
          </a:prstGeom>
        </p:spPr>
      </p:pic>
      <p:sp>
        <p:nvSpPr>
          <p:cNvPr id="49" name="TextBox 48">
            <a:extLst>
              <a:ext uri="{FF2B5EF4-FFF2-40B4-BE49-F238E27FC236}">
                <a16:creationId xmlns:a16="http://schemas.microsoft.com/office/drawing/2014/main" id="{06BE254E-63D3-FB29-DDDF-F7D3103C3CFC}"/>
              </a:ext>
            </a:extLst>
          </p:cNvPr>
          <p:cNvSpPr txBox="1"/>
          <p:nvPr/>
        </p:nvSpPr>
        <p:spPr>
          <a:xfrm>
            <a:off x="33193517" y="16894154"/>
            <a:ext cx="10360580" cy="707886"/>
          </a:xfrm>
          <a:prstGeom prst="rect">
            <a:avLst/>
          </a:prstGeom>
          <a:noFill/>
        </p:spPr>
        <p:txBody>
          <a:bodyPr wrap="square">
            <a:spAutoFit/>
          </a:bodyPr>
          <a:lstStyle/>
          <a:p>
            <a:pPr algn="just"/>
            <a:r>
              <a:rPr lang="en-IN" sz="2000" spc="10" dirty="0">
                <a:latin typeface="Arial"/>
                <a:cs typeface="Arial"/>
              </a:rPr>
              <a:t>We would like to thank our industry partner (SIL) for their guidance and support on this project as well as the Purdue MS BAIM program for partially funding this work.</a:t>
            </a:r>
          </a:p>
        </p:txBody>
      </p:sp>
      <p:pic>
        <p:nvPicPr>
          <p:cNvPr id="50" name="Picture 11" descr="2023 INFORMS Business Analytics Conference logo">
            <a:extLst>
              <a:ext uri="{FF2B5EF4-FFF2-40B4-BE49-F238E27FC236}">
                <a16:creationId xmlns:a16="http://schemas.microsoft.com/office/drawing/2014/main" id="{691F796F-FF49-8B83-EE15-38ACA0722D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01208" y="17793976"/>
            <a:ext cx="2600395" cy="2600395"/>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581F30B8-9BC7-DA17-F847-B8E772D80BB8}"/>
              </a:ext>
            </a:extLst>
          </p:cNvPr>
          <p:cNvSpPr/>
          <p:nvPr/>
        </p:nvSpPr>
        <p:spPr bwMode="auto">
          <a:xfrm>
            <a:off x="39468346" y="18580226"/>
            <a:ext cx="2021957" cy="92933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a:ln>
                  <a:noFill/>
                </a:ln>
                <a:solidFill>
                  <a:schemeClr val="bg1"/>
                </a:solidFill>
                <a:effectLst/>
                <a:latin typeface="Times" charset="0"/>
              </a:rPr>
              <a:t>TBU</a:t>
            </a:r>
          </a:p>
        </p:txBody>
      </p:sp>
      <p:sp>
        <p:nvSpPr>
          <p:cNvPr id="20" name="TextBox 19">
            <a:extLst>
              <a:ext uri="{FF2B5EF4-FFF2-40B4-BE49-F238E27FC236}">
                <a16:creationId xmlns:a16="http://schemas.microsoft.com/office/drawing/2014/main" id="{0000F664-DA0C-E1D5-D0CD-361F32EE55B3}"/>
              </a:ext>
            </a:extLst>
          </p:cNvPr>
          <p:cNvSpPr txBox="1"/>
          <p:nvPr/>
        </p:nvSpPr>
        <p:spPr>
          <a:xfrm>
            <a:off x="22052413" y="19518221"/>
            <a:ext cx="10687892"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Arial" panose="020B0604020202020204" pitchFamily="34" charset="0"/>
                <a:cs typeface="Arial" panose="020B0604020202020204" pitchFamily="34" charset="0"/>
              </a:rPr>
              <a:t>Areas For Improvement</a:t>
            </a:r>
            <a:r>
              <a:rPr lang="en-US" sz="3200" b="1">
                <a:latin typeface="Arial" panose="020B0604020202020204" pitchFamily="34" charset="0"/>
                <a:cs typeface="Arial" panose="020B0604020202020204" pitchFamily="34" charset="0"/>
              </a:rPr>
              <a:t>:</a:t>
            </a:r>
          </a:p>
          <a:p>
            <a:pPr marL="571500" indent="-571500">
              <a:buFont typeface="Arial"/>
              <a:buChar char="•"/>
            </a:pPr>
            <a:r>
              <a:rPr lang="en-US" sz="2200">
                <a:latin typeface="Arial" panose="020B0604020202020204" pitchFamily="34" charset="0"/>
                <a:cs typeface="Arial" panose="020B0604020202020204" pitchFamily="34" charset="0"/>
              </a:rPr>
              <a:t>Generalizing model to work with multiple speakers</a:t>
            </a:r>
          </a:p>
          <a:p>
            <a:pPr marL="571500" indent="-571500">
              <a:buFont typeface="Arial"/>
              <a:buChar char="•"/>
            </a:pPr>
            <a:r>
              <a:rPr lang="en-US" sz="2200">
                <a:latin typeface="Arial" panose="020B0604020202020204" pitchFamily="34" charset="0"/>
                <a:cs typeface="Arial" panose="020B0604020202020204" pitchFamily="34" charset="0"/>
              </a:rPr>
              <a:t>Making the model more robust to different accents</a:t>
            </a:r>
          </a:p>
          <a:p>
            <a:pPr marL="571500" indent="-571500">
              <a:buFont typeface="Arial"/>
              <a:buChar char="•"/>
            </a:pPr>
            <a:r>
              <a:rPr lang="en-US" sz="2200">
                <a:latin typeface="Arial" panose="020B0604020202020204" pitchFamily="34" charset="0"/>
                <a:cs typeface="Arial" panose="020B0604020202020204" pitchFamily="34" charset="0"/>
              </a:rPr>
              <a:t>Reducing the latency for language identification in the inference pipeline</a:t>
            </a:r>
          </a:p>
        </p:txBody>
      </p:sp>
      <p:pic>
        <p:nvPicPr>
          <p:cNvPr id="21" name="Picture 21" descr="Diagram&#10;&#10;Description automatically generated">
            <a:extLst>
              <a:ext uri="{FF2B5EF4-FFF2-40B4-BE49-F238E27FC236}">
                <a16:creationId xmlns:a16="http://schemas.microsoft.com/office/drawing/2014/main" id="{3AF5E722-94C9-5E78-58CA-10DEF9F16BC7}"/>
              </a:ext>
            </a:extLst>
          </p:cNvPr>
          <p:cNvPicPr>
            <a:picLocks noChangeAspect="1"/>
          </p:cNvPicPr>
          <p:nvPr/>
        </p:nvPicPr>
        <p:blipFill>
          <a:blip r:embed="rId11"/>
          <a:stretch>
            <a:fillRect/>
          </a:stretch>
        </p:blipFill>
        <p:spPr>
          <a:xfrm>
            <a:off x="22860314" y="17604684"/>
            <a:ext cx="9521269" cy="1951083"/>
          </a:xfrm>
          <a:prstGeom prst="rect">
            <a:avLst/>
          </a:prstGeom>
        </p:spPr>
      </p:pic>
      <p:sp>
        <p:nvSpPr>
          <p:cNvPr id="2" name="TextBox 1">
            <a:extLst>
              <a:ext uri="{FF2B5EF4-FFF2-40B4-BE49-F238E27FC236}">
                <a16:creationId xmlns:a16="http://schemas.microsoft.com/office/drawing/2014/main" id="{31CAA98F-91AC-CAA3-F094-1DCB77A770B3}"/>
              </a:ext>
            </a:extLst>
          </p:cNvPr>
          <p:cNvSpPr txBox="1"/>
          <p:nvPr/>
        </p:nvSpPr>
        <p:spPr>
          <a:xfrm>
            <a:off x="35001932" y="5497577"/>
            <a:ext cx="8258252" cy="1107996"/>
          </a:xfrm>
          <a:prstGeom prst="rect">
            <a:avLst/>
          </a:prstGeom>
          <a:noFill/>
        </p:spPr>
        <p:txBody>
          <a:bodyPr wrap="square">
            <a:spAutoFit/>
          </a:bodyPr>
          <a:lstStyle/>
          <a:p>
            <a:pPr algn="just"/>
            <a:r>
              <a:rPr lang="en-IN" sz="2200" spc="10">
                <a:latin typeface="Arial"/>
                <a:cs typeface="Arial"/>
              </a:rPr>
              <a:t>Spoken Language Identification Model will help identify long-lost languages which are not tagged correctly and preserve them for the future generation</a:t>
            </a:r>
          </a:p>
        </p:txBody>
      </p:sp>
      <p:sp>
        <p:nvSpPr>
          <p:cNvPr id="3" name="TextBox 2">
            <a:extLst>
              <a:ext uri="{FF2B5EF4-FFF2-40B4-BE49-F238E27FC236}">
                <a16:creationId xmlns:a16="http://schemas.microsoft.com/office/drawing/2014/main" id="{914E1EA6-D865-8C70-42A6-64DF007CC95C}"/>
              </a:ext>
            </a:extLst>
          </p:cNvPr>
          <p:cNvSpPr txBox="1"/>
          <p:nvPr/>
        </p:nvSpPr>
        <p:spPr>
          <a:xfrm>
            <a:off x="35001932" y="7382303"/>
            <a:ext cx="8258252" cy="769441"/>
          </a:xfrm>
          <a:prstGeom prst="rect">
            <a:avLst/>
          </a:prstGeom>
          <a:noFill/>
        </p:spPr>
        <p:txBody>
          <a:bodyPr wrap="square">
            <a:spAutoFit/>
          </a:bodyPr>
          <a:lstStyle/>
          <a:p>
            <a:pPr algn="just"/>
            <a:r>
              <a:rPr lang="en-IN" sz="2200" spc="10">
                <a:latin typeface="Arial"/>
                <a:cs typeface="Arial"/>
              </a:rPr>
              <a:t>On average, </a:t>
            </a:r>
            <a:r>
              <a:rPr lang="en-IN" sz="2200" b="1" spc="10">
                <a:latin typeface="Arial"/>
                <a:cs typeface="Arial"/>
              </a:rPr>
              <a:t>9 languages</a:t>
            </a:r>
            <a:r>
              <a:rPr lang="en-IN" sz="2200" spc="10">
                <a:latin typeface="Arial"/>
                <a:cs typeface="Arial"/>
              </a:rPr>
              <a:t> are dying YoY and could be saved if the model is deployed all across the world</a:t>
            </a:r>
          </a:p>
        </p:txBody>
      </p:sp>
      <p:pic>
        <p:nvPicPr>
          <p:cNvPr id="4" name="Picture 3" descr="Logo, icon&#10;&#10;Description automatically generated">
            <a:extLst>
              <a:ext uri="{FF2B5EF4-FFF2-40B4-BE49-F238E27FC236}">
                <a16:creationId xmlns:a16="http://schemas.microsoft.com/office/drawing/2014/main" id="{5211E923-A341-C66B-2B1C-6833C898D4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222357" y="5417858"/>
            <a:ext cx="1404129" cy="1404129"/>
          </a:xfrm>
          <a:prstGeom prst="rect">
            <a:avLst/>
          </a:prstGeom>
        </p:spPr>
      </p:pic>
      <p:pic>
        <p:nvPicPr>
          <p:cNvPr id="7" name="Picture 6" descr="Icon&#10;&#10;Description automatically generated">
            <a:extLst>
              <a:ext uri="{FF2B5EF4-FFF2-40B4-BE49-F238E27FC236}">
                <a16:creationId xmlns:a16="http://schemas.microsoft.com/office/drawing/2014/main" id="{A52E47D1-4AF6-8A8D-CE86-153D5D58FAA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3307664" y="7106720"/>
            <a:ext cx="1408176" cy="1408176"/>
          </a:xfrm>
          <a:prstGeom prst="rect">
            <a:avLst/>
          </a:prstGeom>
        </p:spPr>
      </p:pic>
      <p:sp>
        <p:nvSpPr>
          <p:cNvPr id="8" name="TextBox 7">
            <a:extLst>
              <a:ext uri="{FF2B5EF4-FFF2-40B4-BE49-F238E27FC236}">
                <a16:creationId xmlns:a16="http://schemas.microsoft.com/office/drawing/2014/main" id="{980B43E1-3F02-40B4-04A2-66C0E78766F5}"/>
              </a:ext>
            </a:extLst>
          </p:cNvPr>
          <p:cNvSpPr txBox="1"/>
          <p:nvPr/>
        </p:nvSpPr>
        <p:spPr>
          <a:xfrm>
            <a:off x="35001931" y="13144749"/>
            <a:ext cx="8258253" cy="1107996"/>
          </a:xfrm>
          <a:prstGeom prst="rect">
            <a:avLst/>
          </a:prstGeom>
          <a:noFill/>
        </p:spPr>
        <p:txBody>
          <a:bodyPr wrap="square">
            <a:spAutoFit/>
          </a:bodyPr>
          <a:lstStyle/>
          <a:p>
            <a:pPr algn="just"/>
            <a:r>
              <a:rPr lang="en-IN" sz="2200" spc="10">
                <a:latin typeface="Arial"/>
                <a:cs typeface="Arial"/>
              </a:rPr>
              <a:t>Recognizing dialect is an important aspect when identifying spoken language and could further improve our Spoken Language Identification model</a:t>
            </a:r>
          </a:p>
        </p:txBody>
      </p:sp>
      <p:sp>
        <p:nvSpPr>
          <p:cNvPr id="10" name="Rectangle 9">
            <a:extLst>
              <a:ext uri="{FF2B5EF4-FFF2-40B4-BE49-F238E27FC236}">
                <a16:creationId xmlns:a16="http://schemas.microsoft.com/office/drawing/2014/main" id="{E98F28FA-6A12-700A-250F-CC4F27EDFECF}"/>
              </a:ext>
            </a:extLst>
          </p:cNvPr>
          <p:cNvSpPr/>
          <p:nvPr/>
        </p:nvSpPr>
        <p:spPr>
          <a:xfrm>
            <a:off x="34610959" y="12052035"/>
            <a:ext cx="7853269" cy="369332"/>
          </a:xfrm>
          <a:prstGeom prst="rect">
            <a:avLst/>
          </a:prstGeom>
        </p:spPr>
        <p:txBody>
          <a:bodyPr wrap="square">
            <a:spAutoFit/>
          </a:bodyPr>
          <a:lstStyle/>
          <a:p>
            <a:pPr algn="ctr"/>
            <a:r>
              <a:rPr lang="en-US" sz="1800">
                <a:latin typeface="Arial" panose="020B0604020202020204" pitchFamily="34" charset="0"/>
                <a:ea typeface="Arial" charset="0"/>
                <a:cs typeface="Arial" panose="020B0604020202020204" pitchFamily="34" charset="0"/>
              </a:rPr>
              <a:t>Fig 5. Estimated Impact due to Spoken Language Identification Model</a:t>
            </a:r>
            <a:endParaRPr lang="en-US" sz="180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AFEF47A-CC3A-5E73-BD04-91FFD4EAD5A5}"/>
              </a:ext>
            </a:extLst>
          </p:cNvPr>
          <p:cNvSpPr txBox="1"/>
          <p:nvPr/>
        </p:nvSpPr>
        <p:spPr>
          <a:xfrm>
            <a:off x="33265363" y="12495049"/>
            <a:ext cx="2995932" cy="492443"/>
          </a:xfrm>
          <a:prstGeom prst="rect">
            <a:avLst/>
          </a:prstGeom>
          <a:noFill/>
        </p:spPr>
        <p:txBody>
          <a:bodyPr wrap="square" rtlCol="0">
            <a:spAutoFit/>
          </a:bodyPr>
          <a:lstStyle/>
          <a:p>
            <a:r>
              <a:rPr lang="en-US" sz="2600" b="1">
                <a:latin typeface="Arial" panose="020B0604020202020204" pitchFamily="34" charset="0"/>
                <a:cs typeface="Arial" panose="020B0604020202020204" pitchFamily="34" charset="0"/>
              </a:rPr>
              <a:t>Future Scope</a:t>
            </a:r>
          </a:p>
        </p:txBody>
      </p:sp>
      <p:sp>
        <p:nvSpPr>
          <p:cNvPr id="15" name="TextBox 14">
            <a:extLst>
              <a:ext uri="{FF2B5EF4-FFF2-40B4-BE49-F238E27FC236}">
                <a16:creationId xmlns:a16="http://schemas.microsoft.com/office/drawing/2014/main" id="{A6628456-D838-C30D-A67B-D05FCE45FF62}"/>
              </a:ext>
            </a:extLst>
          </p:cNvPr>
          <p:cNvSpPr txBox="1"/>
          <p:nvPr/>
        </p:nvSpPr>
        <p:spPr>
          <a:xfrm>
            <a:off x="33265363" y="4722115"/>
            <a:ext cx="5702380" cy="492443"/>
          </a:xfrm>
          <a:prstGeom prst="rect">
            <a:avLst/>
          </a:prstGeom>
          <a:noFill/>
        </p:spPr>
        <p:txBody>
          <a:bodyPr wrap="square" rtlCol="0">
            <a:spAutoFit/>
          </a:bodyPr>
          <a:lstStyle/>
          <a:p>
            <a:r>
              <a:rPr lang="en-US" sz="2600" b="1">
                <a:latin typeface="Arial" panose="020B0604020202020204" pitchFamily="34" charset="0"/>
                <a:cs typeface="Arial" panose="020B0604020202020204" pitchFamily="34" charset="0"/>
              </a:rPr>
              <a:t>Business Validation and Impact</a:t>
            </a:r>
          </a:p>
        </p:txBody>
      </p:sp>
      <p:pic>
        <p:nvPicPr>
          <p:cNvPr id="17" name="Picture 16" descr="Icon&#10;&#10;Description automatically generated">
            <a:extLst>
              <a:ext uri="{FF2B5EF4-FFF2-40B4-BE49-F238E27FC236}">
                <a16:creationId xmlns:a16="http://schemas.microsoft.com/office/drawing/2014/main" id="{23460F0B-D4AA-4127-79E9-30D4ED65766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3307664" y="12994659"/>
            <a:ext cx="1408176" cy="1408176"/>
          </a:xfrm>
          <a:prstGeom prst="rect">
            <a:avLst/>
          </a:prstGeom>
        </p:spPr>
      </p:pic>
      <p:sp>
        <p:nvSpPr>
          <p:cNvPr id="22" name="TextBox 21">
            <a:extLst>
              <a:ext uri="{FF2B5EF4-FFF2-40B4-BE49-F238E27FC236}">
                <a16:creationId xmlns:a16="http://schemas.microsoft.com/office/drawing/2014/main" id="{0DD5DE83-7389-877E-85CC-C0C572474EF1}"/>
              </a:ext>
            </a:extLst>
          </p:cNvPr>
          <p:cNvSpPr txBox="1"/>
          <p:nvPr/>
        </p:nvSpPr>
        <p:spPr>
          <a:xfrm>
            <a:off x="33265362" y="14598842"/>
            <a:ext cx="3507639" cy="492443"/>
          </a:xfrm>
          <a:prstGeom prst="rect">
            <a:avLst/>
          </a:prstGeom>
          <a:noFill/>
        </p:spPr>
        <p:txBody>
          <a:bodyPr wrap="square" rtlCol="0">
            <a:spAutoFit/>
          </a:bodyPr>
          <a:lstStyle/>
          <a:p>
            <a:r>
              <a:rPr lang="en-US" sz="2600" b="1">
                <a:latin typeface="Arial" panose="020B0604020202020204" pitchFamily="34" charset="0"/>
                <a:cs typeface="Arial" panose="020B0604020202020204" pitchFamily="34" charset="0"/>
              </a:rPr>
              <a:t>Client Testimonial</a:t>
            </a:r>
          </a:p>
        </p:txBody>
      </p:sp>
      <p:sp>
        <p:nvSpPr>
          <p:cNvPr id="25" name="TextBox 24">
            <a:extLst>
              <a:ext uri="{FF2B5EF4-FFF2-40B4-BE49-F238E27FC236}">
                <a16:creationId xmlns:a16="http://schemas.microsoft.com/office/drawing/2014/main" id="{00927A54-7B22-C4A1-1D41-E95C362A3B3B}"/>
              </a:ext>
            </a:extLst>
          </p:cNvPr>
          <p:cNvSpPr txBox="1"/>
          <p:nvPr/>
        </p:nvSpPr>
        <p:spPr>
          <a:xfrm>
            <a:off x="33307665" y="15097202"/>
            <a:ext cx="9952520" cy="769441"/>
          </a:xfrm>
          <a:prstGeom prst="rect">
            <a:avLst/>
          </a:prstGeom>
          <a:noFill/>
        </p:spPr>
        <p:txBody>
          <a:bodyPr wrap="square">
            <a:spAutoFit/>
          </a:bodyPr>
          <a:lstStyle/>
          <a:p>
            <a:pPr algn="just"/>
            <a:r>
              <a:rPr lang="en-US" sz="2200" i="1" spc="10">
                <a:latin typeface="Arial"/>
                <a:cs typeface="Arial"/>
              </a:rPr>
              <a:t>"Training these new LID models will help better represent the world's languages and potentially could help preserve them."</a:t>
            </a:r>
            <a:endParaRPr lang="en-IN" sz="2200" i="1" spc="10">
              <a:latin typeface="Arial"/>
              <a:cs typeface="Arial"/>
            </a:endParaRPr>
          </a:p>
        </p:txBody>
      </p:sp>
      <p:pic>
        <p:nvPicPr>
          <p:cNvPr id="26" name="Picture 8" descr="Language deaths per year The solid trend line plots the actually observed rate of language death over the past two centuries. At present the rate is about 9 languages per year, or one language dying every 40 days. The dashed line plots the anticipated rate of language death as the languages currently at EGIDS levels 8b, 8a, and 7 reach the point at which the last speakers will have died. This indicates a rate of 16 language deaths per year by 2080. The much-publicized outcome of &quot;one language dies every 14 days&quot; would amount to a rate of 26 language deaths per year. It does not appear that this will be true even by the end of this century, but if the trend line shown in Figure 4 is extrapolated into the future, it reaches 26 languages per year by the middle of the next century. 4.4. TRENDS BY WORLD REGIONS. The early frames of the map series in Figure 3 corroborate the observation by Mufwene (2002) that settlement colonization led to language loss whereas exploitation colonization did not. The first countries to reach 20% language doom by the early 20 th century were places where settlement was the strategy: the United States, Australia, South Africa, and Argentina. Another study based on Ethnologue data goes more deeply into language endangerment in relation to settlement colonization versus exploitation colonization (Simons and Lewis 2013). Whereas the Americas and Australia stand out in the map series as having led the global trend toward language loss, sub-Saharan Africa stands out as the only major region where the rate of loss is still under 10% on average. In the rest of the world, the amount of language loss is significantly higher than sub-Saharan Africa, but significantly lower than the Americas and Australia. Figure 5 plots the trends for these three parts of the world. The points in the graph represent the number of languages that became doomed in the given region during each of the 25-year">
            <a:extLst>
              <a:ext uri="{FF2B5EF4-FFF2-40B4-BE49-F238E27FC236}">
                <a16:creationId xmlns:a16="http://schemas.microsoft.com/office/drawing/2014/main" id="{91D03949-9705-F770-125B-CE80954689D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42445" y="8325016"/>
            <a:ext cx="6082832" cy="3649699"/>
          </a:xfrm>
          <a:prstGeom prst="rect">
            <a:avLst/>
          </a:prstGeom>
          <a:noFill/>
          <a:extLst>
            <a:ext uri="{909E8E84-426E-40DD-AFC4-6F175D3DCCD1}">
              <a14:hiddenFill xmlns:a14="http://schemas.microsoft.com/office/drawing/2010/main">
                <a:solidFill>
                  <a:srgbClr val="FFFFFF"/>
                </a:solidFill>
              </a14:hiddenFill>
            </a:ext>
          </a:extLst>
        </p:spPr>
      </p:pic>
      <p:sp>
        <p:nvSpPr>
          <p:cNvPr id="27" name="Speech Bubble: Rectangle with Corners Rounded 26">
            <a:extLst>
              <a:ext uri="{FF2B5EF4-FFF2-40B4-BE49-F238E27FC236}">
                <a16:creationId xmlns:a16="http://schemas.microsoft.com/office/drawing/2014/main" id="{C9617108-B914-04E1-171E-CF14A01B95C6}"/>
              </a:ext>
            </a:extLst>
          </p:cNvPr>
          <p:cNvSpPr/>
          <p:nvPr/>
        </p:nvSpPr>
        <p:spPr bwMode="auto">
          <a:xfrm>
            <a:off x="40614940" y="7793701"/>
            <a:ext cx="2796646" cy="1507660"/>
          </a:xfrm>
          <a:prstGeom prst="wedgeRoundRectCallout">
            <a:avLst>
              <a:gd name="adj1" fmla="val -74237"/>
              <a:gd name="adj2" fmla="val 51381"/>
              <a:gd name="adj3" fmla="val 16667"/>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Arial" panose="020B0604020202020204" pitchFamily="34" charset="0"/>
                <a:cs typeface="Arial" panose="020B0604020202020204" pitchFamily="34" charset="0"/>
              </a:rPr>
              <a:t>Language deaths can be decreased by significant margin in future</a:t>
            </a:r>
          </a:p>
        </p:txBody>
      </p:sp>
      <p:sp>
        <p:nvSpPr>
          <p:cNvPr id="28" name="Right Brace 27">
            <a:extLst>
              <a:ext uri="{FF2B5EF4-FFF2-40B4-BE49-F238E27FC236}">
                <a16:creationId xmlns:a16="http://schemas.microsoft.com/office/drawing/2014/main" id="{8D5252A5-014A-AC71-8581-F74B6DAE6543}"/>
              </a:ext>
            </a:extLst>
          </p:cNvPr>
          <p:cNvSpPr/>
          <p:nvPr/>
        </p:nvSpPr>
        <p:spPr bwMode="auto">
          <a:xfrm>
            <a:off x="39830717" y="9130503"/>
            <a:ext cx="213947" cy="1040093"/>
          </a:xfrm>
          <a:prstGeom prst="rightBrace">
            <a:avLst/>
          </a:prstGeom>
          <a:noFill/>
          <a:ln w="9525" cap="flat" cmpd="sng" algn="ctr">
            <a:solidFill>
              <a:srgbClr val="B181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9" name="TextBox 1">
            <a:extLst>
              <a:ext uri="{FF2B5EF4-FFF2-40B4-BE49-F238E27FC236}">
                <a16:creationId xmlns:a16="http://schemas.microsoft.com/office/drawing/2014/main" id="{737EDB59-C29D-55E9-599C-9D7228C1D9E4}"/>
              </a:ext>
            </a:extLst>
          </p:cNvPr>
          <p:cNvSpPr txBox="1"/>
          <p:nvPr/>
        </p:nvSpPr>
        <p:spPr>
          <a:xfrm>
            <a:off x="26966775" y="17167347"/>
            <a:ext cx="2481887"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AU"/>
            </a:defPPr>
            <a:lvl1pPr algn="l" rtl="0" eaLnBrk="0" fontAlgn="base" hangingPunct="0">
              <a:spcBef>
                <a:spcPct val="0"/>
              </a:spcBef>
              <a:spcAft>
                <a:spcPct val="0"/>
              </a:spcAft>
              <a:defRPr sz="1600" kern="1200">
                <a:solidFill>
                  <a:schemeClr val="tx1"/>
                </a:solidFill>
                <a:latin typeface="Times" charset="0"/>
                <a:ea typeface="+mn-ea"/>
                <a:cs typeface="+mn-cs"/>
              </a:defRPr>
            </a:lvl1pPr>
            <a:lvl2pPr marL="304770" algn="l" rtl="0" eaLnBrk="0" fontAlgn="base" hangingPunct="0">
              <a:spcBef>
                <a:spcPct val="0"/>
              </a:spcBef>
              <a:spcAft>
                <a:spcPct val="0"/>
              </a:spcAft>
              <a:defRPr sz="1600" kern="1200">
                <a:solidFill>
                  <a:schemeClr val="tx1"/>
                </a:solidFill>
                <a:latin typeface="Times" charset="0"/>
                <a:ea typeface="+mn-ea"/>
                <a:cs typeface="+mn-cs"/>
              </a:defRPr>
            </a:lvl2pPr>
            <a:lvl3pPr marL="609539" algn="l" rtl="0" eaLnBrk="0" fontAlgn="base" hangingPunct="0">
              <a:spcBef>
                <a:spcPct val="0"/>
              </a:spcBef>
              <a:spcAft>
                <a:spcPct val="0"/>
              </a:spcAft>
              <a:defRPr sz="1600" kern="1200">
                <a:solidFill>
                  <a:schemeClr val="tx1"/>
                </a:solidFill>
                <a:latin typeface="Times" charset="0"/>
                <a:ea typeface="+mn-ea"/>
                <a:cs typeface="+mn-cs"/>
              </a:defRPr>
            </a:lvl3pPr>
            <a:lvl4pPr marL="914309" algn="l" rtl="0" eaLnBrk="0" fontAlgn="base" hangingPunct="0">
              <a:spcBef>
                <a:spcPct val="0"/>
              </a:spcBef>
              <a:spcAft>
                <a:spcPct val="0"/>
              </a:spcAft>
              <a:defRPr sz="1600" kern="1200">
                <a:solidFill>
                  <a:schemeClr val="tx1"/>
                </a:solidFill>
                <a:latin typeface="Times" charset="0"/>
                <a:ea typeface="+mn-ea"/>
                <a:cs typeface="+mn-cs"/>
              </a:defRPr>
            </a:lvl4pPr>
            <a:lvl5pPr marL="1219078" algn="l" rtl="0" eaLnBrk="0" fontAlgn="base" hangingPunct="0">
              <a:spcBef>
                <a:spcPct val="0"/>
              </a:spcBef>
              <a:spcAft>
                <a:spcPct val="0"/>
              </a:spcAft>
              <a:defRPr sz="1600" kern="1200">
                <a:solidFill>
                  <a:schemeClr val="tx1"/>
                </a:solidFill>
                <a:latin typeface="Times" charset="0"/>
                <a:ea typeface="+mn-ea"/>
                <a:cs typeface="+mn-cs"/>
              </a:defRPr>
            </a:lvl5pPr>
            <a:lvl6pPr marL="1523848" algn="l" defTabSz="609539" rtl="0" eaLnBrk="1" latinLnBrk="0" hangingPunct="1">
              <a:defRPr sz="1600" kern="1200">
                <a:solidFill>
                  <a:schemeClr val="tx1"/>
                </a:solidFill>
                <a:latin typeface="Times" charset="0"/>
                <a:ea typeface="+mn-ea"/>
                <a:cs typeface="+mn-cs"/>
              </a:defRPr>
            </a:lvl6pPr>
            <a:lvl7pPr marL="1828617" algn="l" defTabSz="609539" rtl="0" eaLnBrk="1" latinLnBrk="0" hangingPunct="1">
              <a:defRPr sz="1600" kern="1200">
                <a:solidFill>
                  <a:schemeClr val="tx1"/>
                </a:solidFill>
                <a:latin typeface="Times" charset="0"/>
                <a:ea typeface="+mn-ea"/>
                <a:cs typeface="+mn-cs"/>
              </a:defRPr>
            </a:lvl7pPr>
            <a:lvl8pPr marL="2133387" algn="l" defTabSz="609539" rtl="0" eaLnBrk="1" latinLnBrk="0" hangingPunct="1">
              <a:defRPr sz="1600" kern="1200">
                <a:solidFill>
                  <a:schemeClr val="tx1"/>
                </a:solidFill>
                <a:latin typeface="Times" charset="0"/>
                <a:ea typeface="+mn-ea"/>
                <a:cs typeface="+mn-cs"/>
              </a:defRPr>
            </a:lvl8pPr>
            <a:lvl9pPr marL="2438156" algn="l" defTabSz="609539" rtl="0" eaLnBrk="1" latinLnBrk="0" hangingPunct="1">
              <a:defRPr sz="1600" kern="1200">
                <a:solidFill>
                  <a:schemeClr val="tx1"/>
                </a:solidFill>
                <a:latin typeface="Times" charset="0"/>
                <a:ea typeface="+mn-ea"/>
                <a:cs typeface="+mn-cs"/>
              </a:defRPr>
            </a:lvl9pPr>
          </a:lstStyle>
          <a:p>
            <a:r>
              <a:rPr lang="en-US" sz="2800" b="1" u="sng">
                <a:latin typeface="Arial" panose="020B0604020202020204" pitchFamily="34" charset="0"/>
                <a:cs typeface="Arial" panose="020B0604020202020204" pitchFamily="34" charset="0"/>
              </a:rPr>
              <a:t>Model Usage</a:t>
            </a:r>
            <a:endParaRPr lang="en-US" sz="2800" u="sng">
              <a:latin typeface="Arial" panose="020B0604020202020204" pitchFamily="34" charset="0"/>
              <a:cs typeface="Arial" panose="020B0604020202020204" pitchFamily="34" charset="0"/>
            </a:endParaRPr>
          </a:p>
        </p:txBody>
      </p:sp>
      <p:pic>
        <p:nvPicPr>
          <p:cNvPr id="30" name="Picture 29">
            <a:extLst>
              <a:ext uri="{FF2B5EF4-FFF2-40B4-BE49-F238E27FC236}">
                <a16:creationId xmlns:a16="http://schemas.microsoft.com/office/drawing/2014/main" id="{EB332230-34C4-EB14-834F-7A3C5B6BBFE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761863" y="20583700"/>
            <a:ext cx="9593215" cy="1017768"/>
          </a:xfrm>
          <a:prstGeom prst="rect">
            <a:avLst/>
          </a:prstGeom>
        </p:spPr>
      </p:pic>
      <p:cxnSp>
        <p:nvCxnSpPr>
          <p:cNvPr id="31" name="Straight Connector 30">
            <a:extLst>
              <a:ext uri="{FF2B5EF4-FFF2-40B4-BE49-F238E27FC236}">
                <a16:creationId xmlns:a16="http://schemas.microsoft.com/office/drawing/2014/main" id="{8262762E-7416-FAA5-7D92-9701CA3822E8}"/>
              </a:ext>
            </a:extLst>
          </p:cNvPr>
          <p:cNvCxnSpPr/>
          <p:nvPr/>
        </p:nvCxnSpPr>
        <p:spPr bwMode="auto">
          <a:xfrm>
            <a:off x="21886760" y="4370124"/>
            <a:ext cx="0" cy="17032042"/>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Rectangle 31">
            <a:extLst>
              <a:ext uri="{FF2B5EF4-FFF2-40B4-BE49-F238E27FC236}">
                <a16:creationId xmlns:a16="http://schemas.microsoft.com/office/drawing/2014/main" id="{BCBF1AE6-5B44-3456-8801-4AA70736BEE7}"/>
              </a:ext>
            </a:extLst>
          </p:cNvPr>
          <p:cNvSpPr/>
          <p:nvPr/>
        </p:nvSpPr>
        <p:spPr>
          <a:xfrm>
            <a:off x="26226670" y="9275519"/>
            <a:ext cx="265367" cy="215370"/>
          </a:xfrm>
          <a:prstGeom prst="rect">
            <a:avLst/>
          </a:prstGeom>
        </p:spPr>
        <p:txBody>
          <a:bodyPr wrap="none">
            <a:spAutoFit/>
          </a:bodyPr>
          <a:lstStyle/>
          <a:p>
            <a:r>
              <a:rPr lang="en-US" sz="450">
                <a:solidFill>
                  <a:srgbClr val="000000"/>
                </a:solidFill>
                <a:latin typeface="Times New Roman" panose="02020603050405020304" pitchFamily="18" charset="0"/>
              </a:rPr>
              <a:t> </a:t>
            </a:r>
            <a:endParaRPr lang="en-US" sz="450"/>
          </a:p>
        </p:txBody>
      </p:sp>
      <p:sp>
        <p:nvSpPr>
          <p:cNvPr id="33" name="Rectangle 32">
            <a:extLst>
              <a:ext uri="{FF2B5EF4-FFF2-40B4-BE49-F238E27FC236}">
                <a16:creationId xmlns:a16="http://schemas.microsoft.com/office/drawing/2014/main" id="{2E8E9FCC-B996-6EB0-4DE5-6F0614A41D41}"/>
              </a:ext>
            </a:extLst>
          </p:cNvPr>
          <p:cNvSpPr/>
          <p:nvPr/>
        </p:nvSpPr>
        <p:spPr>
          <a:xfrm>
            <a:off x="26226670" y="9275519"/>
            <a:ext cx="265367" cy="215370"/>
          </a:xfrm>
          <a:prstGeom prst="rect">
            <a:avLst/>
          </a:prstGeom>
        </p:spPr>
        <p:txBody>
          <a:bodyPr wrap="none">
            <a:spAutoFit/>
          </a:bodyPr>
          <a:lstStyle/>
          <a:p>
            <a:r>
              <a:rPr lang="en-US" sz="450">
                <a:solidFill>
                  <a:srgbClr val="000000"/>
                </a:solidFill>
                <a:latin typeface="Times New Roman" panose="02020603050405020304" pitchFamily="18" charset="0"/>
              </a:rPr>
              <a:t> </a:t>
            </a:r>
            <a:endParaRPr lang="en-US" sz="450"/>
          </a:p>
        </p:txBody>
      </p:sp>
      <p:pic>
        <p:nvPicPr>
          <p:cNvPr id="34" name="Picture 4" descr="Setting Up AWS S3 for Open edX - Blog">
            <a:extLst>
              <a:ext uri="{FF2B5EF4-FFF2-40B4-BE49-F238E27FC236}">
                <a16:creationId xmlns:a16="http://schemas.microsoft.com/office/drawing/2014/main" id="{FEF7A4F0-9B24-6A68-06AE-8901F518F3A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5633611" y="9577500"/>
            <a:ext cx="925866" cy="78491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738CFA05-F832-9B6C-EA91-146AC5068EA4}"/>
              </a:ext>
            </a:extLst>
          </p:cNvPr>
          <p:cNvSpPr txBox="1"/>
          <p:nvPr/>
        </p:nvSpPr>
        <p:spPr>
          <a:xfrm>
            <a:off x="25348134" y="10373714"/>
            <a:ext cx="1644064" cy="646331"/>
          </a:xfrm>
          <a:prstGeom prst="rect">
            <a:avLst/>
          </a:prstGeom>
          <a:noFill/>
        </p:spPr>
        <p:txBody>
          <a:bodyPr wrap="square" rtlCol="0">
            <a:spAutoFit/>
          </a:bodyPr>
          <a:lstStyle/>
          <a:p>
            <a:pPr algn="ctr"/>
            <a:r>
              <a:rPr lang="en-US" sz="1800" i="1">
                <a:latin typeface="Arial" panose="020B0604020202020204" pitchFamily="34" charset="0"/>
                <a:cs typeface="Arial" panose="020B0604020202020204" pitchFamily="34" charset="0"/>
              </a:rPr>
              <a:t>Data Stored on S3</a:t>
            </a:r>
          </a:p>
        </p:txBody>
      </p:sp>
      <p:pic>
        <p:nvPicPr>
          <p:cNvPr id="36" name="Picture 6">
            <a:extLst>
              <a:ext uri="{FF2B5EF4-FFF2-40B4-BE49-F238E27FC236}">
                <a16:creationId xmlns:a16="http://schemas.microsoft.com/office/drawing/2014/main" id="{1F8594D7-7381-3BB8-8926-0721ED2A7466}"/>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3600093" y="9661209"/>
            <a:ext cx="544644" cy="615637"/>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a:extLst>
              <a:ext uri="{FF2B5EF4-FFF2-40B4-BE49-F238E27FC236}">
                <a16:creationId xmlns:a16="http://schemas.microsoft.com/office/drawing/2014/main" id="{D71BE904-9EEC-A6A6-23F5-76F3471326A1}"/>
              </a:ext>
            </a:extLst>
          </p:cNvPr>
          <p:cNvCxnSpPr>
            <a:cxnSpLocks/>
            <a:endCxn id="34" idx="1"/>
          </p:cNvCxnSpPr>
          <p:nvPr/>
        </p:nvCxnSpPr>
        <p:spPr>
          <a:xfrm>
            <a:off x="24356291" y="9969956"/>
            <a:ext cx="12773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B98BC35-011B-DF8A-6357-F173F0555C89}"/>
              </a:ext>
            </a:extLst>
          </p:cNvPr>
          <p:cNvSpPr txBox="1"/>
          <p:nvPr/>
        </p:nvSpPr>
        <p:spPr>
          <a:xfrm>
            <a:off x="23363332" y="10373714"/>
            <a:ext cx="1645701" cy="646331"/>
          </a:xfrm>
          <a:prstGeom prst="rect">
            <a:avLst/>
          </a:prstGeom>
          <a:noFill/>
        </p:spPr>
        <p:txBody>
          <a:bodyPr wrap="square" rtlCol="0">
            <a:spAutoFit/>
          </a:bodyPr>
          <a:lstStyle/>
          <a:p>
            <a:pPr algn="ctr"/>
            <a:r>
              <a:rPr lang="en-US" sz="1800" i="1">
                <a:latin typeface="Arial" panose="020B0604020202020204" pitchFamily="34" charset="0"/>
                <a:cs typeface="Arial" panose="020B0604020202020204" pitchFamily="34" charset="0"/>
              </a:rPr>
              <a:t>Files pushed  to S3 bucket</a:t>
            </a:r>
          </a:p>
        </p:txBody>
      </p:sp>
      <p:cxnSp>
        <p:nvCxnSpPr>
          <p:cNvPr id="44" name="Straight Arrow Connector 43">
            <a:extLst>
              <a:ext uri="{FF2B5EF4-FFF2-40B4-BE49-F238E27FC236}">
                <a16:creationId xmlns:a16="http://schemas.microsoft.com/office/drawing/2014/main" id="{D4D45107-13D6-B049-5DB1-205D0A5717DE}"/>
              </a:ext>
            </a:extLst>
          </p:cNvPr>
          <p:cNvCxnSpPr>
            <a:cxnSpLocks/>
            <a:stCxn id="34" idx="3"/>
            <a:endCxn id="68" idx="1"/>
          </p:cNvCxnSpPr>
          <p:nvPr/>
        </p:nvCxnSpPr>
        <p:spPr>
          <a:xfrm flipV="1">
            <a:off x="26559477" y="9969956"/>
            <a:ext cx="9483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6787C14-F3AD-E5E8-2526-985371A829BD}"/>
              </a:ext>
            </a:extLst>
          </p:cNvPr>
          <p:cNvSpPr txBox="1"/>
          <p:nvPr/>
        </p:nvSpPr>
        <p:spPr>
          <a:xfrm>
            <a:off x="27328585" y="10373714"/>
            <a:ext cx="2448408" cy="646331"/>
          </a:xfrm>
          <a:prstGeom prst="rect">
            <a:avLst/>
          </a:prstGeom>
          <a:noFill/>
        </p:spPr>
        <p:txBody>
          <a:bodyPr wrap="square" rtlCol="0">
            <a:spAutoFit/>
          </a:bodyPr>
          <a:lstStyle/>
          <a:p>
            <a:pPr algn="ctr"/>
            <a:r>
              <a:rPr lang="en-US" sz="1800" i="1">
                <a:latin typeface="Arial" panose="020B0604020202020204" pitchFamily="34" charset="0"/>
                <a:cs typeface="Arial" panose="020B0604020202020204" pitchFamily="34" charset="0"/>
              </a:rPr>
              <a:t>Pipeline Triggered On </a:t>
            </a:r>
            <a:r>
              <a:rPr lang="en-US" sz="1800" i="1" err="1">
                <a:latin typeface="Arial" panose="020B0604020202020204" pitchFamily="34" charset="0"/>
                <a:cs typeface="Arial" panose="020B0604020202020204" pitchFamily="34" charset="0"/>
              </a:rPr>
              <a:t>Sagemaker</a:t>
            </a:r>
            <a:r>
              <a:rPr lang="en-US" sz="1800" i="1">
                <a:latin typeface="Arial" panose="020B0604020202020204" pitchFamily="34" charset="0"/>
                <a:cs typeface="Arial" panose="020B0604020202020204" pitchFamily="34" charset="0"/>
              </a:rPr>
              <a:t> Domain</a:t>
            </a:r>
          </a:p>
        </p:txBody>
      </p:sp>
      <p:cxnSp>
        <p:nvCxnSpPr>
          <p:cNvPr id="46" name="Straight Arrow Connector 45">
            <a:extLst>
              <a:ext uri="{FF2B5EF4-FFF2-40B4-BE49-F238E27FC236}">
                <a16:creationId xmlns:a16="http://schemas.microsoft.com/office/drawing/2014/main" id="{42762CB4-245C-6520-A9CF-3A68C00898BD}"/>
              </a:ext>
            </a:extLst>
          </p:cNvPr>
          <p:cNvCxnSpPr>
            <a:cxnSpLocks/>
            <a:stCxn id="68" idx="3"/>
          </p:cNvCxnSpPr>
          <p:nvPr/>
        </p:nvCxnSpPr>
        <p:spPr>
          <a:xfrm>
            <a:off x="29217015" y="9969956"/>
            <a:ext cx="14765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4947022A-E40D-AB9B-CA71-C3D3363AEB66}"/>
              </a:ext>
            </a:extLst>
          </p:cNvPr>
          <p:cNvCxnSpPr>
            <a:cxnSpLocks/>
            <a:stCxn id="53" idx="2"/>
            <a:endCxn id="56" idx="3"/>
          </p:cNvCxnSpPr>
          <p:nvPr/>
        </p:nvCxnSpPr>
        <p:spPr>
          <a:xfrm rot="5400000">
            <a:off x="29677097" y="10210189"/>
            <a:ext cx="663229" cy="22829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7B9EAE9-69EA-537E-0053-B2C43CBA1AC5}"/>
              </a:ext>
            </a:extLst>
          </p:cNvPr>
          <p:cNvSpPr txBox="1"/>
          <p:nvPr/>
        </p:nvSpPr>
        <p:spPr>
          <a:xfrm>
            <a:off x="30185934" y="10373714"/>
            <a:ext cx="1928494" cy="646331"/>
          </a:xfrm>
          <a:prstGeom prst="rect">
            <a:avLst/>
          </a:prstGeom>
          <a:noFill/>
        </p:spPr>
        <p:txBody>
          <a:bodyPr wrap="square" rtlCol="0">
            <a:spAutoFit/>
          </a:bodyPr>
          <a:lstStyle/>
          <a:p>
            <a:pPr algn="ctr"/>
            <a:r>
              <a:rPr lang="en-US" sz="1800" i="1">
                <a:latin typeface="Arial" panose="020B0604020202020204" pitchFamily="34" charset="0"/>
                <a:cs typeface="Arial" panose="020B0604020202020204" pitchFamily="34" charset="0"/>
              </a:rPr>
              <a:t>Trained Spoken LID Model</a:t>
            </a:r>
          </a:p>
        </p:txBody>
      </p:sp>
      <p:pic>
        <p:nvPicPr>
          <p:cNvPr id="54" name="Picture 12" descr="Python Pickling in the cloud (or how to get python to execute code it  hasn't seen yet) | David Vassallo's Blog">
            <a:extLst>
              <a:ext uri="{FF2B5EF4-FFF2-40B4-BE49-F238E27FC236}">
                <a16:creationId xmlns:a16="http://schemas.microsoft.com/office/drawing/2014/main" id="{50D67690-6BDD-8855-9203-A277810F9EC0}"/>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14799" r="67570"/>
          <a:stretch/>
        </p:blipFill>
        <p:spPr bwMode="auto">
          <a:xfrm>
            <a:off x="27535566" y="11230779"/>
            <a:ext cx="485515" cy="778213"/>
          </a:xfrm>
          <a:prstGeom prst="rect">
            <a:avLst/>
          </a:prstGeom>
          <a:noFill/>
          <a:extLst>
            <a:ext uri="{909E8E84-426E-40DD-AFC4-6F175D3DCCD1}">
              <a14:hiddenFill xmlns:a14="http://schemas.microsoft.com/office/drawing/2010/main">
                <a:solidFill>
                  <a:srgbClr val="FFFFFF"/>
                </a:solidFill>
              </a14:hiddenFill>
            </a:ext>
          </a:extLst>
        </p:spPr>
      </p:pic>
      <p:pic>
        <p:nvPicPr>
          <p:cNvPr id="56" name="Graphic 55" descr="Folder Search with solid fill">
            <a:extLst>
              <a:ext uri="{FF2B5EF4-FFF2-40B4-BE49-F238E27FC236}">
                <a16:creationId xmlns:a16="http://schemas.microsoft.com/office/drawing/2014/main" id="{C56863A6-A0C1-9D6E-850F-9BE6995B7CB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8089382" y="11243648"/>
            <a:ext cx="777859" cy="879251"/>
          </a:xfrm>
          <a:prstGeom prst="rect">
            <a:avLst/>
          </a:prstGeom>
        </p:spPr>
      </p:pic>
      <p:sp>
        <p:nvSpPr>
          <p:cNvPr id="61" name="TextBox 60">
            <a:extLst>
              <a:ext uri="{FF2B5EF4-FFF2-40B4-BE49-F238E27FC236}">
                <a16:creationId xmlns:a16="http://schemas.microsoft.com/office/drawing/2014/main" id="{759D2C17-E6C9-658C-C679-8EF56526FD4E}"/>
              </a:ext>
            </a:extLst>
          </p:cNvPr>
          <p:cNvSpPr txBox="1"/>
          <p:nvPr/>
        </p:nvSpPr>
        <p:spPr>
          <a:xfrm>
            <a:off x="27872346" y="11484545"/>
            <a:ext cx="447067" cy="328183"/>
          </a:xfrm>
          <a:prstGeom prst="rect">
            <a:avLst/>
          </a:prstGeom>
          <a:noFill/>
        </p:spPr>
        <p:txBody>
          <a:bodyPr wrap="square" rtlCol="0">
            <a:spAutoFit/>
          </a:bodyPr>
          <a:lstStyle/>
          <a:p>
            <a:pPr algn="ctr"/>
            <a:r>
              <a:rPr lang="en-US" sz="1000" i="1"/>
              <a:t>+</a:t>
            </a:r>
          </a:p>
        </p:txBody>
      </p:sp>
      <p:sp>
        <p:nvSpPr>
          <p:cNvPr id="62" name="TextBox 61">
            <a:extLst>
              <a:ext uri="{FF2B5EF4-FFF2-40B4-BE49-F238E27FC236}">
                <a16:creationId xmlns:a16="http://schemas.microsoft.com/office/drawing/2014/main" id="{12345B15-B2B3-BDD7-9838-6E8437102BA6}"/>
              </a:ext>
            </a:extLst>
          </p:cNvPr>
          <p:cNvSpPr txBox="1"/>
          <p:nvPr/>
        </p:nvSpPr>
        <p:spPr>
          <a:xfrm>
            <a:off x="25761461" y="12027200"/>
            <a:ext cx="4970095" cy="369332"/>
          </a:xfrm>
          <a:prstGeom prst="rect">
            <a:avLst/>
          </a:prstGeom>
          <a:noFill/>
        </p:spPr>
        <p:txBody>
          <a:bodyPr wrap="square" rtlCol="0">
            <a:spAutoFit/>
          </a:bodyPr>
          <a:lstStyle/>
          <a:p>
            <a:pPr algn="ctr"/>
            <a:r>
              <a:rPr lang="en-US" sz="1800" i="1">
                <a:latin typeface="Arial" panose="020B0604020202020204" pitchFamily="34" charset="0"/>
                <a:cs typeface="Arial" panose="020B0604020202020204" pitchFamily="34" charset="0"/>
              </a:rPr>
              <a:t>Saving Pickle File For Deployment</a:t>
            </a:r>
          </a:p>
        </p:txBody>
      </p:sp>
      <p:cxnSp>
        <p:nvCxnSpPr>
          <p:cNvPr id="63" name="Elbow Connector 62">
            <a:extLst>
              <a:ext uri="{FF2B5EF4-FFF2-40B4-BE49-F238E27FC236}">
                <a16:creationId xmlns:a16="http://schemas.microsoft.com/office/drawing/2014/main" id="{F8B0CDCE-1967-B3DB-2F96-1541C8115455}"/>
              </a:ext>
            </a:extLst>
          </p:cNvPr>
          <p:cNvCxnSpPr>
            <a:cxnSpLocks/>
            <a:stCxn id="54" idx="1"/>
            <a:endCxn id="35" idx="2"/>
          </p:cNvCxnSpPr>
          <p:nvPr/>
        </p:nvCxnSpPr>
        <p:spPr>
          <a:xfrm rot="10800000">
            <a:off x="26170166" y="11020046"/>
            <a:ext cx="1365400" cy="5998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D764397-D8F5-90DC-EC3F-226421AF6DCF}"/>
              </a:ext>
            </a:extLst>
          </p:cNvPr>
          <p:cNvSpPr txBox="1"/>
          <p:nvPr/>
        </p:nvSpPr>
        <p:spPr>
          <a:xfrm>
            <a:off x="23988065" y="11243648"/>
            <a:ext cx="2206463" cy="646331"/>
          </a:xfrm>
          <a:prstGeom prst="rect">
            <a:avLst/>
          </a:prstGeom>
          <a:noFill/>
        </p:spPr>
        <p:txBody>
          <a:bodyPr wrap="square" rtlCol="0">
            <a:spAutoFit/>
          </a:bodyPr>
          <a:lstStyle/>
          <a:p>
            <a:pPr algn="ctr"/>
            <a:r>
              <a:rPr lang="en-US" sz="1800" i="1">
                <a:latin typeface="Arial" panose="020B0604020202020204" pitchFamily="34" charset="0"/>
                <a:cs typeface="Arial" panose="020B0604020202020204" pitchFamily="34" charset="0"/>
              </a:rPr>
              <a:t>Pickle File &amp; Output Stored Back In S3</a:t>
            </a:r>
          </a:p>
        </p:txBody>
      </p:sp>
      <p:sp>
        <p:nvSpPr>
          <p:cNvPr id="65" name="Rectangle 64">
            <a:extLst>
              <a:ext uri="{FF2B5EF4-FFF2-40B4-BE49-F238E27FC236}">
                <a16:creationId xmlns:a16="http://schemas.microsoft.com/office/drawing/2014/main" id="{748EAC60-4771-2668-5D0F-E5CEABEAECA5}"/>
              </a:ext>
            </a:extLst>
          </p:cNvPr>
          <p:cNvSpPr/>
          <p:nvPr/>
        </p:nvSpPr>
        <p:spPr>
          <a:xfrm>
            <a:off x="23363331" y="9463240"/>
            <a:ext cx="8872189" cy="3064902"/>
          </a:xfrm>
          <a:prstGeom prst="rect">
            <a:avLst/>
          </a:prstGeom>
          <a:no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6" name="Triangle 65">
            <a:extLst>
              <a:ext uri="{FF2B5EF4-FFF2-40B4-BE49-F238E27FC236}">
                <a16:creationId xmlns:a16="http://schemas.microsoft.com/office/drawing/2014/main" id="{A1776F01-78DE-7119-04CC-C36A06786356}"/>
              </a:ext>
            </a:extLst>
          </p:cNvPr>
          <p:cNvSpPr/>
          <p:nvPr/>
        </p:nvSpPr>
        <p:spPr>
          <a:xfrm rot="16200000">
            <a:off x="21135750" y="10289068"/>
            <a:ext cx="3052210" cy="1402954"/>
          </a:xfrm>
          <a:prstGeom prst="triangle">
            <a:avLst>
              <a:gd name="adj" fmla="val 50426"/>
            </a:avLst>
          </a:prstGeom>
          <a:solidFill>
            <a:srgbClr val="DDC69A"/>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67" name="Picture 6" descr="AWS Keeps Trucking As Amazon Crushes Expectations">
            <a:extLst>
              <a:ext uri="{FF2B5EF4-FFF2-40B4-BE49-F238E27FC236}">
                <a16:creationId xmlns:a16="http://schemas.microsoft.com/office/drawing/2014/main" id="{A449269D-9A08-ADA2-F751-AA83BCEBFC49}"/>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2170714" y="10664782"/>
            <a:ext cx="1210763" cy="681054"/>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8" descr="Sitecore CDP Integration for Amazon Sagemaker | Sitecore Marketplace">
            <a:extLst>
              <a:ext uri="{FF2B5EF4-FFF2-40B4-BE49-F238E27FC236}">
                <a16:creationId xmlns:a16="http://schemas.microsoft.com/office/drawing/2014/main" id="{1E5FC6CB-6E13-DA22-2979-28D86DB059DC}"/>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7507797" y="9605893"/>
            <a:ext cx="1709218" cy="72812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descr="Microsoft AI Achieves Milestone in Machine Translation | Synced">
            <a:extLst>
              <a:ext uri="{FF2B5EF4-FFF2-40B4-BE49-F238E27FC236}">
                <a16:creationId xmlns:a16="http://schemas.microsoft.com/office/drawing/2014/main" id="{61822908-81AC-AD6C-88DB-CC68F750B3FD}"/>
              </a:ext>
            </a:extLst>
          </p:cNvPr>
          <p:cNvPicPr>
            <a:picLocks noChangeAspect="1" noChangeArrowheads="1"/>
          </p:cNvPicPr>
          <p:nvPr/>
        </p:nvPicPr>
        <p:blipFill rotWithShape="1">
          <a:blip r:embed="rId24" cstate="print">
            <a:duotone>
              <a:schemeClr val="accent6">
                <a:shade val="45000"/>
                <a:satMod val="135000"/>
              </a:schemeClr>
              <a:prstClr val="white"/>
            </a:duotone>
            <a:extLst>
              <a:ext uri="{28A0092B-C50C-407E-A947-70E740481C1C}">
                <a14:useLocalDpi xmlns:a14="http://schemas.microsoft.com/office/drawing/2010/main" val="0"/>
              </a:ext>
            </a:extLst>
          </a:blip>
          <a:srcRect t="8488" b="11532"/>
          <a:stretch/>
        </p:blipFill>
        <p:spPr bwMode="auto">
          <a:xfrm>
            <a:off x="30833168" y="9685911"/>
            <a:ext cx="931183" cy="647908"/>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742F3AE8-0513-6699-306F-3206B2EC4882}"/>
              </a:ext>
            </a:extLst>
          </p:cNvPr>
          <p:cNvSpPr/>
          <p:nvPr/>
        </p:nvSpPr>
        <p:spPr>
          <a:xfrm>
            <a:off x="22981905" y="12589802"/>
            <a:ext cx="7829787" cy="369332"/>
          </a:xfrm>
          <a:prstGeom prst="rect">
            <a:avLst/>
          </a:prstGeom>
        </p:spPr>
        <p:txBody>
          <a:bodyPr wrap="square">
            <a:spAutoFit/>
          </a:bodyPr>
          <a:lstStyle/>
          <a:p>
            <a:pPr algn="ctr"/>
            <a:r>
              <a:rPr lang="en-US" sz="1800">
                <a:latin typeface="Arial" panose="020B0604020202020204" pitchFamily="34" charset="0"/>
                <a:ea typeface="Arial" charset="0"/>
                <a:cs typeface="Arial" panose="020B0604020202020204" pitchFamily="34" charset="0"/>
              </a:rPr>
              <a:t>Fig 4. AWS Architecture for Deployment</a:t>
            </a:r>
          </a:p>
        </p:txBody>
      </p:sp>
      <p:grpSp>
        <p:nvGrpSpPr>
          <p:cNvPr id="71" name="Group 70">
            <a:extLst>
              <a:ext uri="{FF2B5EF4-FFF2-40B4-BE49-F238E27FC236}">
                <a16:creationId xmlns:a16="http://schemas.microsoft.com/office/drawing/2014/main" id="{01594E60-9E5E-EF0D-097D-7866ACF33C65}"/>
              </a:ext>
            </a:extLst>
          </p:cNvPr>
          <p:cNvGrpSpPr/>
          <p:nvPr/>
        </p:nvGrpSpPr>
        <p:grpSpPr>
          <a:xfrm>
            <a:off x="22028388" y="4872366"/>
            <a:ext cx="10552458" cy="4074306"/>
            <a:chOff x="22028388" y="4615191"/>
            <a:chExt cx="10552458" cy="4074306"/>
          </a:xfrm>
        </p:grpSpPr>
        <p:cxnSp>
          <p:nvCxnSpPr>
            <p:cNvPr id="72" name="Google Shape;316;p22">
              <a:extLst>
                <a:ext uri="{FF2B5EF4-FFF2-40B4-BE49-F238E27FC236}">
                  <a16:creationId xmlns:a16="http://schemas.microsoft.com/office/drawing/2014/main" id="{812707EB-F1BE-D1FE-3BF9-B22CF42DA7F6}"/>
                </a:ext>
              </a:extLst>
            </p:cNvPr>
            <p:cNvCxnSpPr>
              <a:cxnSpLocks/>
            </p:cNvCxnSpPr>
            <p:nvPr/>
          </p:nvCxnSpPr>
          <p:spPr>
            <a:xfrm flipH="1">
              <a:off x="26856373" y="5170145"/>
              <a:ext cx="1463040" cy="0"/>
            </a:xfrm>
            <a:prstGeom prst="straightConnector1">
              <a:avLst/>
            </a:prstGeom>
            <a:noFill/>
            <a:ln w="19050" cap="flat" cmpd="sng">
              <a:solidFill>
                <a:srgbClr val="FFDA65"/>
              </a:solidFill>
              <a:prstDash val="solid"/>
              <a:round/>
              <a:headEnd type="none" w="med" len="med"/>
              <a:tailEnd type="none" w="med" len="med"/>
            </a:ln>
          </p:spPr>
        </p:cxnSp>
        <p:cxnSp>
          <p:nvCxnSpPr>
            <p:cNvPr id="73" name="Google Shape;317;p22">
              <a:extLst>
                <a:ext uri="{FF2B5EF4-FFF2-40B4-BE49-F238E27FC236}">
                  <a16:creationId xmlns:a16="http://schemas.microsoft.com/office/drawing/2014/main" id="{3DEFE3DF-64C0-3385-09C0-45298CFEB4DF}"/>
                </a:ext>
              </a:extLst>
            </p:cNvPr>
            <p:cNvCxnSpPr>
              <a:cxnSpLocks/>
            </p:cNvCxnSpPr>
            <p:nvPr/>
          </p:nvCxnSpPr>
          <p:spPr>
            <a:xfrm flipH="1">
              <a:off x="26864572" y="6156465"/>
              <a:ext cx="1463040" cy="0"/>
            </a:xfrm>
            <a:prstGeom prst="straightConnector1">
              <a:avLst/>
            </a:prstGeom>
            <a:noFill/>
            <a:ln w="19050" cap="flat" cmpd="sng">
              <a:solidFill>
                <a:srgbClr val="B2810A"/>
              </a:solidFill>
              <a:prstDash val="solid"/>
              <a:round/>
              <a:headEnd type="none" w="med" len="med"/>
              <a:tailEnd type="none" w="med" len="med"/>
            </a:ln>
          </p:spPr>
        </p:cxnSp>
        <p:cxnSp>
          <p:nvCxnSpPr>
            <p:cNvPr id="75" name="Google Shape;318;p22">
              <a:extLst>
                <a:ext uri="{FF2B5EF4-FFF2-40B4-BE49-F238E27FC236}">
                  <a16:creationId xmlns:a16="http://schemas.microsoft.com/office/drawing/2014/main" id="{96456A82-7862-F27D-BDB0-2AA198C21B75}"/>
                </a:ext>
              </a:extLst>
            </p:cNvPr>
            <p:cNvCxnSpPr>
              <a:cxnSpLocks/>
            </p:cNvCxnSpPr>
            <p:nvPr/>
          </p:nvCxnSpPr>
          <p:spPr>
            <a:xfrm flipH="1">
              <a:off x="26856373" y="7142785"/>
              <a:ext cx="1463040" cy="0"/>
            </a:xfrm>
            <a:prstGeom prst="straightConnector1">
              <a:avLst/>
            </a:prstGeom>
            <a:noFill/>
            <a:ln w="19050" cap="flat" cmpd="sng">
              <a:solidFill>
                <a:srgbClr val="B18109"/>
              </a:solidFill>
              <a:prstDash val="solid"/>
              <a:round/>
              <a:headEnd type="none" w="med" len="med"/>
              <a:tailEnd type="none" w="med" len="med"/>
            </a:ln>
          </p:spPr>
        </p:cxnSp>
        <p:cxnSp>
          <p:nvCxnSpPr>
            <p:cNvPr id="76" name="Google Shape;319;p22">
              <a:extLst>
                <a:ext uri="{FF2B5EF4-FFF2-40B4-BE49-F238E27FC236}">
                  <a16:creationId xmlns:a16="http://schemas.microsoft.com/office/drawing/2014/main" id="{D018BB6B-3FD8-9BB7-9356-C87DE61DE728}"/>
                </a:ext>
              </a:extLst>
            </p:cNvPr>
            <p:cNvCxnSpPr>
              <a:cxnSpLocks/>
            </p:cNvCxnSpPr>
            <p:nvPr/>
          </p:nvCxnSpPr>
          <p:spPr>
            <a:xfrm flipH="1">
              <a:off x="26864572" y="8129105"/>
              <a:ext cx="1463040" cy="0"/>
            </a:xfrm>
            <a:prstGeom prst="straightConnector1">
              <a:avLst/>
            </a:prstGeom>
            <a:noFill/>
            <a:ln w="19050" cap="flat" cmpd="sng">
              <a:solidFill>
                <a:srgbClr val="4A4529"/>
              </a:solidFill>
              <a:prstDash val="solid"/>
              <a:round/>
              <a:headEnd type="none" w="med" len="med"/>
              <a:tailEnd type="none" w="med" len="med"/>
            </a:ln>
          </p:spPr>
        </p:cxnSp>
        <p:sp>
          <p:nvSpPr>
            <p:cNvPr id="77" name="Google Shape;327;p22">
              <a:extLst>
                <a:ext uri="{FF2B5EF4-FFF2-40B4-BE49-F238E27FC236}">
                  <a16:creationId xmlns:a16="http://schemas.microsoft.com/office/drawing/2014/main" id="{5E5C7605-E838-EC51-FA37-B85B7EA1F18E}"/>
                </a:ext>
              </a:extLst>
            </p:cNvPr>
            <p:cNvSpPr/>
            <p:nvPr/>
          </p:nvSpPr>
          <p:spPr>
            <a:xfrm>
              <a:off x="23824399" y="7898262"/>
              <a:ext cx="2311710" cy="475846"/>
            </a:xfrm>
            <a:custGeom>
              <a:avLst/>
              <a:gdLst/>
              <a:ahLst/>
              <a:cxnLst/>
              <a:rect l="l" t="t" r="r" b="b"/>
              <a:pathLst>
                <a:path w="98287" h="22492" extrusionOk="0">
                  <a:moveTo>
                    <a:pt x="1" y="1"/>
                  </a:moveTo>
                  <a:lnTo>
                    <a:pt x="1" y="22492"/>
                  </a:lnTo>
                  <a:lnTo>
                    <a:pt x="98287" y="22492"/>
                  </a:lnTo>
                  <a:lnTo>
                    <a:pt x="98287" y="1"/>
                  </a:lnTo>
                  <a:close/>
                </a:path>
              </a:pathLst>
            </a:custGeom>
            <a:solidFill>
              <a:srgbClr val="B1810B"/>
            </a:solidFill>
            <a:ln>
              <a:solidFill>
                <a:srgbClr val="4A4529"/>
              </a:solidFill>
            </a:ln>
          </p:spPr>
          <p:txBody>
            <a:bodyPr spcFirstLastPara="1" wrap="square" lIns="146280" tIns="146280" rIns="146280" bIns="146280" anchor="ctr" anchorCtr="0">
              <a:noAutofit/>
            </a:bodyPr>
            <a:lstStyle/>
            <a:p>
              <a:pPr>
                <a:buClr>
                  <a:schemeClr val="dk1"/>
                </a:buClr>
                <a:buSzPts val="1100"/>
              </a:pPr>
              <a:r>
                <a:rPr lang="en" sz="2000" b="1">
                  <a:solidFill>
                    <a:schemeClr val="tx1"/>
                  </a:solidFill>
                  <a:latin typeface="Arial" panose="020B0604020202020204" pitchFamily="34" charset="0"/>
                  <a:ea typeface="Fira Sans Extra Condensed Medium"/>
                  <a:cs typeface="Arial" panose="020B0604020202020204" pitchFamily="34" charset="0"/>
                  <a:sym typeface="Fira Sans Extra Condensed Medium"/>
                </a:rPr>
                <a:t>Deployment</a:t>
              </a:r>
              <a:endParaRPr sz="4400" b="1">
                <a:solidFill>
                  <a:schemeClr val="tx1"/>
                </a:solidFill>
                <a:latin typeface="Arial" panose="020B0604020202020204" pitchFamily="34" charset="0"/>
                <a:cs typeface="Arial" panose="020B0604020202020204" pitchFamily="34" charset="0"/>
              </a:endParaRPr>
            </a:p>
          </p:txBody>
        </p:sp>
        <p:grpSp>
          <p:nvGrpSpPr>
            <p:cNvPr id="78" name="Google Shape;328;p22">
              <a:extLst>
                <a:ext uri="{FF2B5EF4-FFF2-40B4-BE49-F238E27FC236}">
                  <a16:creationId xmlns:a16="http://schemas.microsoft.com/office/drawing/2014/main" id="{834103CD-D56F-4BB6-4FD1-B126EE13BD5F}"/>
                </a:ext>
              </a:extLst>
            </p:cNvPr>
            <p:cNvGrpSpPr/>
            <p:nvPr/>
          </p:nvGrpSpPr>
          <p:grpSpPr>
            <a:xfrm>
              <a:off x="25991184" y="7545436"/>
              <a:ext cx="1954340" cy="1144061"/>
              <a:chOff x="2525714" y="2845233"/>
              <a:chExt cx="1786552" cy="1045839"/>
            </a:xfrm>
            <a:solidFill>
              <a:srgbClr val="948A54"/>
            </a:solidFill>
          </p:grpSpPr>
          <p:sp>
            <p:nvSpPr>
              <p:cNvPr id="106" name="Google Shape;329;p22">
                <a:extLst>
                  <a:ext uri="{FF2B5EF4-FFF2-40B4-BE49-F238E27FC236}">
                    <a16:creationId xmlns:a16="http://schemas.microsoft.com/office/drawing/2014/main" id="{BCC4770B-FB68-D301-B269-E3DDBEAB32F6}"/>
                  </a:ext>
                </a:extLst>
              </p:cNvPr>
              <p:cNvSpPr/>
              <p:nvPr/>
            </p:nvSpPr>
            <p:spPr>
              <a:xfrm>
                <a:off x="2525714" y="3158431"/>
                <a:ext cx="892156" cy="732641"/>
              </a:xfrm>
              <a:custGeom>
                <a:avLst/>
                <a:gdLst/>
                <a:ahLst/>
                <a:cxnLst/>
                <a:rect l="l" t="t" r="r" b="b"/>
                <a:pathLst>
                  <a:path w="47411" h="38934" extrusionOk="0">
                    <a:moveTo>
                      <a:pt x="0" y="0"/>
                    </a:moveTo>
                    <a:lnTo>
                      <a:pt x="0" y="22420"/>
                    </a:lnTo>
                    <a:lnTo>
                      <a:pt x="47411" y="38934"/>
                    </a:lnTo>
                    <a:lnTo>
                      <a:pt x="47411" y="16514"/>
                    </a:lnTo>
                    <a:lnTo>
                      <a:pt x="0" y="0"/>
                    </a:lnTo>
                    <a:close/>
                  </a:path>
                </a:pathLst>
              </a:custGeom>
              <a:solidFill>
                <a:srgbClr val="B1810B"/>
              </a:solidFill>
              <a:ln>
                <a:solidFill>
                  <a:srgbClr val="4A4529"/>
                </a:solidFill>
              </a:ln>
            </p:spPr>
            <p:txBody>
              <a:bodyPr spcFirstLastPara="1" wrap="square" lIns="146280" tIns="146280" rIns="146280" bIns="146280" anchor="ctr" anchorCtr="0">
                <a:noAutofit/>
              </a:bodyPr>
              <a:lstStyle/>
              <a:p>
                <a:endParaRPr sz="5162"/>
              </a:p>
            </p:txBody>
          </p:sp>
          <p:sp>
            <p:nvSpPr>
              <p:cNvPr id="107" name="Google Shape;330;p22">
                <a:extLst>
                  <a:ext uri="{FF2B5EF4-FFF2-40B4-BE49-F238E27FC236}">
                    <a16:creationId xmlns:a16="http://schemas.microsoft.com/office/drawing/2014/main" id="{00BF99B6-A1B2-28C3-CA52-F641719A6EFC}"/>
                  </a:ext>
                </a:extLst>
              </p:cNvPr>
              <p:cNvSpPr/>
              <p:nvPr/>
            </p:nvSpPr>
            <p:spPr>
              <a:xfrm>
                <a:off x="3417796" y="3155740"/>
                <a:ext cx="894415" cy="735331"/>
              </a:xfrm>
              <a:custGeom>
                <a:avLst/>
                <a:gdLst/>
                <a:ahLst/>
                <a:cxnLst/>
                <a:rect l="l" t="t" r="r" b="b"/>
                <a:pathLst>
                  <a:path w="47531" h="39077" extrusionOk="0">
                    <a:moveTo>
                      <a:pt x="47531" y="0"/>
                    </a:moveTo>
                    <a:lnTo>
                      <a:pt x="1" y="16657"/>
                    </a:lnTo>
                    <a:lnTo>
                      <a:pt x="1" y="39077"/>
                    </a:lnTo>
                    <a:lnTo>
                      <a:pt x="47531" y="22420"/>
                    </a:lnTo>
                    <a:lnTo>
                      <a:pt x="47531" y="0"/>
                    </a:lnTo>
                    <a:close/>
                  </a:path>
                </a:pathLst>
              </a:custGeom>
              <a:solidFill>
                <a:srgbClr val="B1810B"/>
              </a:solidFill>
              <a:ln w="9525" cap="flat" cmpd="sng">
                <a:solidFill>
                  <a:srgbClr val="4A4529"/>
                </a:solidFill>
                <a:prstDash val="solid"/>
                <a:round/>
                <a:headEnd type="none" w="sm" len="sm"/>
                <a:tailEnd type="none" w="sm" len="sm"/>
              </a:ln>
            </p:spPr>
            <p:txBody>
              <a:bodyPr spcFirstLastPara="1" wrap="square" lIns="146280" tIns="146280" rIns="146280" bIns="146280" anchor="ctr" anchorCtr="0">
                <a:noAutofit/>
              </a:bodyPr>
              <a:lstStyle/>
              <a:p>
                <a:endParaRPr sz="5162"/>
              </a:p>
            </p:txBody>
          </p:sp>
          <p:sp>
            <p:nvSpPr>
              <p:cNvPr id="108" name="Google Shape;331;p22">
                <a:extLst>
                  <a:ext uri="{FF2B5EF4-FFF2-40B4-BE49-F238E27FC236}">
                    <a16:creationId xmlns:a16="http://schemas.microsoft.com/office/drawing/2014/main" id="{170E7025-543E-AA99-40D0-58DD0275A7E9}"/>
                  </a:ext>
                </a:extLst>
              </p:cNvPr>
              <p:cNvSpPr/>
              <p:nvPr/>
            </p:nvSpPr>
            <p:spPr>
              <a:xfrm>
                <a:off x="2525714" y="2845233"/>
                <a:ext cx="1786552" cy="623988"/>
              </a:xfrm>
              <a:custGeom>
                <a:avLst/>
                <a:gdLst/>
                <a:ahLst/>
                <a:cxnLst/>
                <a:rect l="l" t="t" r="r" b="b"/>
                <a:pathLst>
                  <a:path w="94941" h="33160" extrusionOk="0">
                    <a:moveTo>
                      <a:pt x="47530" y="0"/>
                    </a:moveTo>
                    <a:lnTo>
                      <a:pt x="0" y="16645"/>
                    </a:lnTo>
                    <a:lnTo>
                      <a:pt x="47411" y="33159"/>
                    </a:lnTo>
                    <a:lnTo>
                      <a:pt x="94941" y="16502"/>
                    </a:lnTo>
                    <a:lnTo>
                      <a:pt x="47530" y="0"/>
                    </a:lnTo>
                    <a:close/>
                  </a:path>
                </a:pathLst>
              </a:custGeom>
              <a:solidFill>
                <a:srgbClr val="B1810B"/>
              </a:solidFill>
              <a:ln w="9525" cap="flat" cmpd="sng">
                <a:solidFill>
                  <a:srgbClr val="4A4529"/>
                </a:solidFill>
                <a:prstDash val="solid"/>
                <a:round/>
                <a:headEnd type="none" w="sm" len="sm"/>
                <a:tailEnd type="none" w="sm" len="sm"/>
              </a:ln>
            </p:spPr>
            <p:txBody>
              <a:bodyPr spcFirstLastPara="1" wrap="square" lIns="146280" tIns="146280" rIns="146280" bIns="146280" anchor="ctr" anchorCtr="0">
                <a:noAutofit/>
              </a:bodyPr>
              <a:lstStyle/>
              <a:p>
                <a:endParaRPr sz="5162"/>
              </a:p>
            </p:txBody>
          </p:sp>
        </p:grpSp>
        <p:sp>
          <p:nvSpPr>
            <p:cNvPr id="79" name="Google Shape;332;p22">
              <a:extLst>
                <a:ext uri="{FF2B5EF4-FFF2-40B4-BE49-F238E27FC236}">
                  <a16:creationId xmlns:a16="http://schemas.microsoft.com/office/drawing/2014/main" id="{4A85CA6F-AEB4-05E3-1001-A609A74E71C7}"/>
                </a:ext>
              </a:extLst>
            </p:cNvPr>
            <p:cNvSpPr/>
            <p:nvPr/>
          </p:nvSpPr>
          <p:spPr>
            <a:xfrm>
              <a:off x="23824399" y="6863110"/>
              <a:ext cx="2311710" cy="475846"/>
            </a:xfrm>
            <a:custGeom>
              <a:avLst/>
              <a:gdLst/>
              <a:ahLst/>
              <a:cxnLst/>
              <a:rect l="l" t="t" r="r" b="b"/>
              <a:pathLst>
                <a:path w="98287" h="22492" extrusionOk="0">
                  <a:moveTo>
                    <a:pt x="1" y="1"/>
                  </a:moveTo>
                  <a:lnTo>
                    <a:pt x="1" y="22492"/>
                  </a:lnTo>
                  <a:lnTo>
                    <a:pt x="98287" y="22492"/>
                  </a:lnTo>
                  <a:lnTo>
                    <a:pt x="98287" y="1"/>
                  </a:lnTo>
                  <a:close/>
                </a:path>
              </a:pathLst>
            </a:custGeom>
            <a:solidFill>
              <a:srgbClr val="CB9510"/>
            </a:solidFill>
            <a:ln>
              <a:solidFill>
                <a:srgbClr val="83600E"/>
              </a:solidFill>
            </a:ln>
          </p:spPr>
          <p:txBody>
            <a:bodyPr spcFirstLastPara="1" wrap="square" lIns="146280" tIns="146280" rIns="146280" bIns="146280" anchor="ctr" anchorCtr="0">
              <a:noAutofit/>
            </a:bodyPr>
            <a:lstStyle/>
            <a:p>
              <a:pPr>
                <a:buClr>
                  <a:schemeClr val="dk1"/>
                </a:buClr>
                <a:buSzPts val="1100"/>
              </a:pPr>
              <a:r>
                <a:rPr lang="en" sz="2000" b="1">
                  <a:solidFill>
                    <a:schemeClr val="tx1"/>
                  </a:solidFill>
                  <a:latin typeface="Arial" panose="020B0604020202020204" pitchFamily="34" charset="0"/>
                  <a:ea typeface="Fira Sans Extra Condensed Medium"/>
                  <a:cs typeface="Arial" panose="020B0604020202020204" pitchFamily="34" charset="0"/>
                  <a:sym typeface="Fira Sans Extra Condensed Medium"/>
                </a:rPr>
                <a:t>AWS Setup</a:t>
              </a:r>
              <a:endParaRPr sz="4400" b="1">
                <a:solidFill>
                  <a:schemeClr val="tx1"/>
                </a:solidFill>
                <a:latin typeface="Arial" panose="020B0604020202020204" pitchFamily="34" charset="0"/>
                <a:cs typeface="Arial" panose="020B0604020202020204" pitchFamily="34" charset="0"/>
              </a:endParaRPr>
            </a:p>
          </p:txBody>
        </p:sp>
        <p:grpSp>
          <p:nvGrpSpPr>
            <p:cNvPr id="80" name="Google Shape;333;p22">
              <a:extLst>
                <a:ext uri="{FF2B5EF4-FFF2-40B4-BE49-F238E27FC236}">
                  <a16:creationId xmlns:a16="http://schemas.microsoft.com/office/drawing/2014/main" id="{9EAE397E-19A3-8FFA-80C6-86D967CD31B4}"/>
                </a:ext>
              </a:extLst>
            </p:cNvPr>
            <p:cNvGrpSpPr/>
            <p:nvPr/>
          </p:nvGrpSpPr>
          <p:grpSpPr>
            <a:xfrm>
              <a:off x="25972520" y="6523504"/>
              <a:ext cx="1954340" cy="1144082"/>
              <a:chOff x="2525714" y="2228097"/>
              <a:chExt cx="1786552" cy="1045858"/>
            </a:xfrm>
            <a:solidFill>
              <a:srgbClr val="DEC799"/>
            </a:solidFill>
          </p:grpSpPr>
          <p:sp>
            <p:nvSpPr>
              <p:cNvPr id="103" name="Google Shape;334;p22">
                <a:extLst>
                  <a:ext uri="{FF2B5EF4-FFF2-40B4-BE49-F238E27FC236}">
                    <a16:creationId xmlns:a16="http://schemas.microsoft.com/office/drawing/2014/main" id="{F50FF5E6-396F-966A-58E9-C0AEAAED37B3}"/>
                  </a:ext>
                </a:extLst>
              </p:cNvPr>
              <p:cNvSpPr/>
              <p:nvPr/>
            </p:nvSpPr>
            <p:spPr>
              <a:xfrm>
                <a:off x="2525714" y="2541521"/>
                <a:ext cx="892156" cy="732434"/>
              </a:xfrm>
              <a:custGeom>
                <a:avLst/>
                <a:gdLst/>
                <a:ahLst/>
                <a:cxnLst/>
                <a:rect l="l" t="t" r="r" b="b"/>
                <a:pathLst>
                  <a:path w="47411" h="38923" extrusionOk="0">
                    <a:moveTo>
                      <a:pt x="0" y="1"/>
                    </a:moveTo>
                    <a:lnTo>
                      <a:pt x="0" y="22420"/>
                    </a:lnTo>
                    <a:lnTo>
                      <a:pt x="47411" y="38922"/>
                    </a:lnTo>
                    <a:lnTo>
                      <a:pt x="47411" y="16503"/>
                    </a:lnTo>
                    <a:lnTo>
                      <a:pt x="0" y="1"/>
                    </a:lnTo>
                    <a:close/>
                  </a:path>
                </a:pathLst>
              </a:custGeom>
              <a:solidFill>
                <a:srgbClr val="CB9510"/>
              </a:solidFill>
              <a:ln>
                <a:solidFill>
                  <a:srgbClr val="83600E"/>
                </a:solidFill>
              </a:ln>
            </p:spPr>
            <p:txBody>
              <a:bodyPr spcFirstLastPara="1" wrap="square" lIns="146280" tIns="146280" rIns="146280" bIns="146280" anchor="ctr" anchorCtr="0">
                <a:noAutofit/>
              </a:bodyPr>
              <a:lstStyle/>
              <a:p>
                <a:endParaRPr sz="5162"/>
              </a:p>
            </p:txBody>
          </p:sp>
          <p:sp>
            <p:nvSpPr>
              <p:cNvPr id="104" name="Google Shape;335;p22">
                <a:extLst>
                  <a:ext uri="{FF2B5EF4-FFF2-40B4-BE49-F238E27FC236}">
                    <a16:creationId xmlns:a16="http://schemas.microsoft.com/office/drawing/2014/main" id="{BE6C22A5-97EB-3EF4-DABD-46AAD439DAC1}"/>
                  </a:ext>
                </a:extLst>
              </p:cNvPr>
              <p:cNvSpPr/>
              <p:nvPr/>
            </p:nvSpPr>
            <p:spPr>
              <a:xfrm>
                <a:off x="3417796" y="2538604"/>
                <a:ext cx="894415" cy="735350"/>
              </a:xfrm>
              <a:custGeom>
                <a:avLst/>
                <a:gdLst/>
                <a:ahLst/>
                <a:cxnLst/>
                <a:rect l="l" t="t" r="r" b="b"/>
                <a:pathLst>
                  <a:path w="47531" h="39078" extrusionOk="0">
                    <a:moveTo>
                      <a:pt x="47531" y="1"/>
                    </a:moveTo>
                    <a:lnTo>
                      <a:pt x="1" y="16658"/>
                    </a:lnTo>
                    <a:lnTo>
                      <a:pt x="1" y="39077"/>
                    </a:lnTo>
                    <a:lnTo>
                      <a:pt x="47531" y="22420"/>
                    </a:lnTo>
                    <a:lnTo>
                      <a:pt x="47531" y="1"/>
                    </a:lnTo>
                    <a:close/>
                  </a:path>
                </a:pathLst>
              </a:custGeom>
              <a:solidFill>
                <a:srgbClr val="CB9510"/>
              </a:solidFill>
              <a:ln w="9525" cap="flat" cmpd="sng">
                <a:solidFill>
                  <a:srgbClr val="83600E"/>
                </a:solidFill>
                <a:prstDash val="solid"/>
                <a:round/>
                <a:headEnd type="none" w="sm" len="sm"/>
                <a:tailEnd type="none" w="sm" len="sm"/>
              </a:ln>
            </p:spPr>
            <p:txBody>
              <a:bodyPr spcFirstLastPara="1" wrap="square" lIns="146280" tIns="146280" rIns="146280" bIns="146280" anchor="ctr" anchorCtr="0">
                <a:noAutofit/>
              </a:bodyPr>
              <a:lstStyle/>
              <a:p>
                <a:endParaRPr sz="5162"/>
              </a:p>
            </p:txBody>
          </p:sp>
          <p:sp>
            <p:nvSpPr>
              <p:cNvPr id="105" name="Google Shape;336;p22">
                <a:extLst>
                  <a:ext uri="{FF2B5EF4-FFF2-40B4-BE49-F238E27FC236}">
                    <a16:creationId xmlns:a16="http://schemas.microsoft.com/office/drawing/2014/main" id="{01871411-4983-AAB3-FAAD-61430D8A2D6D}"/>
                  </a:ext>
                </a:extLst>
              </p:cNvPr>
              <p:cNvSpPr/>
              <p:nvPr/>
            </p:nvSpPr>
            <p:spPr>
              <a:xfrm>
                <a:off x="2525714" y="2228097"/>
                <a:ext cx="1786552" cy="623988"/>
              </a:xfrm>
              <a:custGeom>
                <a:avLst/>
                <a:gdLst/>
                <a:ahLst/>
                <a:cxnLst/>
                <a:rect l="l" t="t" r="r" b="b"/>
                <a:pathLst>
                  <a:path w="94941" h="33160" extrusionOk="0">
                    <a:moveTo>
                      <a:pt x="47530" y="1"/>
                    </a:moveTo>
                    <a:lnTo>
                      <a:pt x="0" y="16658"/>
                    </a:lnTo>
                    <a:lnTo>
                      <a:pt x="47411" y="33160"/>
                    </a:lnTo>
                    <a:lnTo>
                      <a:pt x="94941" y="16503"/>
                    </a:lnTo>
                    <a:lnTo>
                      <a:pt x="47530" y="1"/>
                    </a:lnTo>
                    <a:close/>
                  </a:path>
                </a:pathLst>
              </a:custGeom>
              <a:solidFill>
                <a:srgbClr val="CB9510"/>
              </a:solidFill>
              <a:ln w="9525" cap="flat" cmpd="sng">
                <a:solidFill>
                  <a:srgbClr val="83600E"/>
                </a:solidFill>
                <a:prstDash val="solid"/>
                <a:round/>
                <a:headEnd type="none" w="sm" len="sm"/>
                <a:tailEnd type="none" w="sm" len="sm"/>
              </a:ln>
            </p:spPr>
            <p:txBody>
              <a:bodyPr spcFirstLastPara="1" wrap="square" lIns="146280" tIns="146280" rIns="146280" bIns="146280" anchor="ctr" anchorCtr="0">
                <a:noAutofit/>
              </a:bodyPr>
              <a:lstStyle/>
              <a:p>
                <a:endParaRPr sz="5162"/>
              </a:p>
            </p:txBody>
          </p:sp>
        </p:grpSp>
        <p:sp>
          <p:nvSpPr>
            <p:cNvPr id="81" name="Google Shape;337;p22">
              <a:extLst>
                <a:ext uri="{FF2B5EF4-FFF2-40B4-BE49-F238E27FC236}">
                  <a16:creationId xmlns:a16="http://schemas.microsoft.com/office/drawing/2014/main" id="{3346C793-B789-4431-365F-492BFB64EFBD}"/>
                </a:ext>
              </a:extLst>
            </p:cNvPr>
            <p:cNvSpPr/>
            <p:nvPr/>
          </p:nvSpPr>
          <p:spPr>
            <a:xfrm>
              <a:off x="23824399" y="5905588"/>
              <a:ext cx="2311710" cy="494286"/>
            </a:xfrm>
            <a:custGeom>
              <a:avLst/>
              <a:gdLst/>
              <a:ahLst/>
              <a:cxnLst/>
              <a:rect l="l" t="t" r="r" b="b"/>
              <a:pathLst>
                <a:path w="98287" h="22492" extrusionOk="0">
                  <a:moveTo>
                    <a:pt x="1" y="1"/>
                  </a:moveTo>
                  <a:lnTo>
                    <a:pt x="1" y="22491"/>
                  </a:lnTo>
                  <a:lnTo>
                    <a:pt x="98287" y="22491"/>
                  </a:lnTo>
                  <a:lnTo>
                    <a:pt x="98287" y="1"/>
                  </a:lnTo>
                  <a:close/>
                </a:path>
              </a:pathLst>
            </a:custGeom>
            <a:solidFill>
              <a:srgbClr val="DDC69A"/>
            </a:solidFill>
            <a:ln>
              <a:solidFill>
                <a:srgbClr val="B1810B"/>
              </a:solidFill>
            </a:ln>
          </p:spPr>
          <p:txBody>
            <a:bodyPr spcFirstLastPara="1" wrap="square" lIns="146280" tIns="146280" rIns="146280" bIns="146280" anchor="ctr" anchorCtr="0">
              <a:noAutofit/>
            </a:bodyPr>
            <a:lstStyle/>
            <a:p>
              <a:pPr>
                <a:buClr>
                  <a:schemeClr val="dk1"/>
                </a:buClr>
                <a:buSzPts val="1100"/>
              </a:pPr>
              <a:r>
                <a:rPr lang="en-US" sz="2000" b="1">
                  <a:solidFill>
                    <a:schemeClr val="tx1"/>
                  </a:solidFill>
                  <a:latin typeface="Arial" panose="020B0604020202020204" pitchFamily="34" charset="0"/>
                  <a:ea typeface="Fira Sans Extra Condensed Medium"/>
                  <a:cs typeface="Arial" panose="020B0604020202020204" pitchFamily="34" charset="0"/>
                  <a:sym typeface="Fira Sans Extra Condensed Medium"/>
                </a:rPr>
                <a:t>Model Building</a:t>
              </a:r>
            </a:p>
          </p:txBody>
        </p:sp>
        <p:grpSp>
          <p:nvGrpSpPr>
            <p:cNvPr id="82" name="Google Shape;338;p22">
              <a:extLst>
                <a:ext uri="{FF2B5EF4-FFF2-40B4-BE49-F238E27FC236}">
                  <a16:creationId xmlns:a16="http://schemas.microsoft.com/office/drawing/2014/main" id="{CD65C450-0E2B-2C66-587F-EABA331A0173}"/>
                </a:ext>
              </a:extLst>
            </p:cNvPr>
            <p:cNvGrpSpPr/>
            <p:nvPr/>
          </p:nvGrpSpPr>
          <p:grpSpPr>
            <a:xfrm>
              <a:off x="25973886" y="5568781"/>
              <a:ext cx="1954340" cy="1144060"/>
              <a:chOff x="2525714" y="1610980"/>
              <a:chExt cx="1786552" cy="1045838"/>
            </a:xfrm>
            <a:solidFill>
              <a:srgbClr val="F5B183"/>
            </a:solidFill>
          </p:grpSpPr>
          <p:sp>
            <p:nvSpPr>
              <p:cNvPr id="100" name="Google Shape;339;p22">
                <a:extLst>
                  <a:ext uri="{FF2B5EF4-FFF2-40B4-BE49-F238E27FC236}">
                    <a16:creationId xmlns:a16="http://schemas.microsoft.com/office/drawing/2014/main" id="{6554CF96-20CD-C188-6371-AE25B72C4A14}"/>
                  </a:ext>
                </a:extLst>
              </p:cNvPr>
              <p:cNvSpPr/>
              <p:nvPr/>
            </p:nvSpPr>
            <p:spPr>
              <a:xfrm>
                <a:off x="2525714" y="1924403"/>
                <a:ext cx="892156" cy="732415"/>
              </a:xfrm>
              <a:custGeom>
                <a:avLst/>
                <a:gdLst/>
                <a:ahLst/>
                <a:cxnLst/>
                <a:rect l="l" t="t" r="r" b="b"/>
                <a:pathLst>
                  <a:path w="47411" h="38922" extrusionOk="0">
                    <a:moveTo>
                      <a:pt x="0" y="0"/>
                    </a:moveTo>
                    <a:lnTo>
                      <a:pt x="0" y="22419"/>
                    </a:lnTo>
                    <a:lnTo>
                      <a:pt x="47411" y="38922"/>
                    </a:lnTo>
                    <a:lnTo>
                      <a:pt x="47411" y="16502"/>
                    </a:lnTo>
                    <a:lnTo>
                      <a:pt x="0" y="0"/>
                    </a:lnTo>
                    <a:close/>
                  </a:path>
                </a:pathLst>
              </a:custGeom>
              <a:solidFill>
                <a:srgbClr val="DDC69A"/>
              </a:solidFill>
              <a:ln>
                <a:solidFill>
                  <a:srgbClr val="B1810B"/>
                </a:solidFill>
              </a:ln>
            </p:spPr>
            <p:txBody>
              <a:bodyPr spcFirstLastPara="1" wrap="square" lIns="146280" tIns="146280" rIns="146280" bIns="146280" anchor="ctr" anchorCtr="0">
                <a:noAutofit/>
              </a:bodyPr>
              <a:lstStyle/>
              <a:p>
                <a:endParaRPr sz="5162"/>
              </a:p>
            </p:txBody>
          </p:sp>
          <p:sp>
            <p:nvSpPr>
              <p:cNvPr id="101" name="Google Shape;340;p22">
                <a:extLst>
                  <a:ext uri="{FF2B5EF4-FFF2-40B4-BE49-F238E27FC236}">
                    <a16:creationId xmlns:a16="http://schemas.microsoft.com/office/drawing/2014/main" id="{9FD56FD4-BC09-46CA-2191-A22704D0877E}"/>
                  </a:ext>
                </a:extLst>
              </p:cNvPr>
              <p:cNvSpPr/>
              <p:nvPr/>
            </p:nvSpPr>
            <p:spPr>
              <a:xfrm>
                <a:off x="3417796" y="1921487"/>
                <a:ext cx="894415" cy="735331"/>
              </a:xfrm>
              <a:custGeom>
                <a:avLst/>
                <a:gdLst/>
                <a:ahLst/>
                <a:cxnLst/>
                <a:rect l="l" t="t" r="r" b="b"/>
                <a:pathLst>
                  <a:path w="47531" h="39077" extrusionOk="0">
                    <a:moveTo>
                      <a:pt x="47531" y="0"/>
                    </a:moveTo>
                    <a:lnTo>
                      <a:pt x="1" y="16657"/>
                    </a:lnTo>
                    <a:lnTo>
                      <a:pt x="1" y="39077"/>
                    </a:lnTo>
                    <a:lnTo>
                      <a:pt x="47531" y="22420"/>
                    </a:lnTo>
                    <a:lnTo>
                      <a:pt x="47531" y="0"/>
                    </a:lnTo>
                    <a:close/>
                  </a:path>
                </a:pathLst>
              </a:custGeom>
              <a:solidFill>
                <a:srgbClr val="DDC69A"/>
              </a:solidFill>
              <a:ln w="9525" cap="flat" cmpd="sng">
                <a:solidFill>
                  <a:srgbClr val="B1810B"/>
                </a:solidFill>
                <a:prstDash val="solid"/>
                <a:round/>
                <a:headEnd type="none" w="sm" len="sm"/>
                <a:tailEnd type="none" w="sm" len="sm"/>
              </a:ln>
            </p:spPr>
            <p:txBody>
              <a:bodyPr spcFirstLastPara="1" wrap="square" lIns="146280" tIns="146280" rIns="146280" bIns="146280" anchor="ctr" anchorCtr="0">
                <a:noAutofit/>
              </a:bodyPr>
              <a:lstStyle/>
              <a:p>
                <a:endParaRPr sz="5162"/>
              </a:p>
            </p:txBody>
          </p:sp>
          <p:sp>
            <p:nvSpPr>
              <p:cNvPr id="102" name="Google Shape;341;p22">
                <a:extLst>
                  <a:ext uri="{FF2B5EF4-FFF2-40B4-BE49-F238E27FC236}">
                    <a16:creationId xmlns:a16="http://schemas.microsoft.com/office/drawing/2014/main" id="{FC758938-A08C-4C6C-4448-3968EFBF6280}"/>
                  </a:ext>
                </a:extLst>
              </p:cNvPr>
              <p:cNvSpPr/>
              <p:nvPr/>
            </p:nvSpPr>
            <p:spPr>
              <a:xfrm>
                <a:off x="2525714" y="1610980"/>
                <a:ext cx="1786552" cy="623988"/>
              </a:xfrm>
              <a:custGeom>
                <a:avLst/>
                <a:gdLst/>
                <a:ahLst/>
                <a:cxnLst/>
                <a:rect l="l" t="t" r="r" b="b"/>
                <a:pathLst>
                  <a:path w="94941" h="33160" extrusionOk="0">
                    <a:moveTo>
                      <a:pt x="47530" y="0"/>
                    </a:moveTo>
                    <a:lnTo>
                      <a:pt x="0" y="16657"/>
                    </a:lnTo>
                    <a:lnTo>
                      <a:pt x="47411" y="33159"/>
                    </a:lnTo>
                    <a:lnTo>
                      <a:pt x="94941" y="16502"/>
                    </a:lnTo>
                    <a:lnTo>
                      <a:pt x="47530" y="0"/>
                    </a:lnTo>
                    <a:close/>
                  </a:path>
                </a:pathLst>
              </a:custGeom>
              <a:solidFill>
                <a:srgbClr val="DDC69A"/>
              </a:solidFill>
              <a:ln w="9525" cap="flat" cmpd="sng">
                <a:solidFill>
                  <a:srgbClr val="B1810B"/>
                </a:solidFill>
                <a:prstDash val="solid"/>
                <a:round/>
                <a:headEnd type="none" w="sm" len="sm"/>
                <a:tailEnd type="none" w="sm" len="sm"/>
              </a:ln>
            </p:spPr>
            <p:txBody>
              <a:bodyPr spcFirstLastPara="1" wrap="square" lIns="146280" tIns="146280" rIns="146280" bIns="146280" anchor="ctr" anchorCtr="0">
                <a:noAutofit/>
              </a:bodyPr>
              <a:lstStyle/>
              <a:p>
                <a:endParaRPr sz="5162"/>
              </a:p>
            </p:txBody>
          </p:sp>
        </p:grpSp>
        <p:sp>
          <p:nvSpPr>
            <p:cNvPr id="83" name="Google Shape;342;p22">
              <a:extLst>
                <a:ext uri="{FF2B5EF4-FFF2-40B4-BE49-F238E27FC236}">
                  <a16:creationId xmlns:a16="http://schemas.microsoft.com/office/drawing/2014/main" id="{6B5FBCAE-8D46-354A-13A3-0D7F81DAEA2B}"/>
                </a:ext>
              </a:extLst>
            </p:cNvPr>
            <p:cNvSpPr/>
            <p:nvPr/>
          </p:nvSpPr>
          <p:spPr>
            <a:xfrm>
              <a:off x="23824398" y="4955106"/>
              <a:ext cx="2558887" cy="487246"/>
            </a:xfrm>
            <a:custGeom>
              <a:avLst/>
              <a:gdLst/>
              <a:ahLst/>
              <a:cxnLst/>
              <a:rect l="l" t="t" r="r" b="b"/>
              <a:pathLst>
                <a:path w="98287" h="22492" extrusionOk="0">
                  <a:moveTo>
                    <a:pt x="1" y="1"/>
                  </a:moveTo>
                  <a:lnTo>
                    <a:pt x="1" y="22491"/>
                  </a:lnTo>
                  <a:lnTo>
                    <a:pt x="98287" y="22491"/>
                  </a:lnTo>
                  <a:lnTo>
                    <a:pt x="98287" y="1"/>
                  </a:lnTo>
                  <a:close/>
                </a:path>
              </a:pathLst>
            </a:custGeom>
            <a:solidFill>
              <a:srgbClr val="FFE7B7"/>
            </a:solidFill>
            <a:ln>
              <a:solidFill>
                <a:srgbClr val="B1810B"/>
              </a:solidFill>
            </a:ln>
          </p:spPr>
          <p:txBody>
            <a:bodyPr spcFirstLastPara="1" wrap="square" lIns="146280" tIns="146280" rIns="146280" bIns="146280" anchor="ctr" anchorCtr="0">
              <a:noAutofit/>
            </a:bodyPr>
            <a:lstStyle/>
            <a:p>
              <a:pPr>
                <a:buClr>
                  <a:schemeClr val="dk1"/>
                </a:buClr>
                <a:buSzPts val="1100"/>
              </a:pPr>
              <a:r>
                <a:rPr lang="en-US" sz="2000" b="1">
                  <a:solidFill>
                    <a:schemeClr val="tx1"/>
                  </a:solidFill>
                  <a:latin typeface="Arial" panose="020B0604020202020204" pitchFamily="34" charset="0"/>
                  <a:ea typeface="Fira Sans Extra Condensed Medium"/>
                  <a:cs typeface="Arial" panose="020B0604020202020204" pitchFamily="34" charset="0"/>
                  <a:sym typeface="Fira Sans Extra Condensed Medium"/>
                </a:rPr>
                <a:t>Data Gathering</a:t>
              </a:r>
            </a:p>
          </p:txBody>
        </p:sp>
        <p:grpSp>
          <p:nvGrpSpPr>
            <p:cNvPr id="84" name="Google Shape;343;p22">
              <a:extLst>
                <a:ext uri="{FF2B5EF4-FFF2-40B4-BE49-F238E27FC236}">
                  <a16:creationId xmlns:a16="http://schemas.microsoft.com/office/drawing/2014/main" id="{26B10583-32BD-0D81-803E-628C72F207EB}"/>
                </a:ext>
              </a:extLst>
            </p:cNvPr>
            <p:cNvGrpSpPr/>
            <p:nvPr/>
          </p:nvGrpSpPr>
          <p:grpSpPr>
            <a:xfrm>
              <a:off x="25981383" y="4615191"/>
              <a:ext cx="1954094" cy="1144060"/>
              <a:chOff x="2525263" y="993863"/>
              <a:chExt cx="1786326" cy="1045838"/>
            </a:xfrm>
            <a:solidFill>
              <a:srgbClr val="FFF2CC"/>
            </a:solidFill>
          </p:grpSpPr>
          <p:sp>
            <p:nvSpPr>
              <p:cNvPr id="97" name="Google Shape;344;p22">
                <a:extLst>
                  <a:ext uri="{FF2B5EF4-FFF2-40B4-BE49-F238E27FC236}">
                    <a16:creationId xmlns:a16="http://schemas.microsoft.com/office/drawing/2014/main" id="{678D5949-5E0A-20FA-C42C-C6A305F4133F}"/>
                  </a:ext>
                </a:extLst>
              </p:cNvPr>
              <p:cNvSpPr/>
              <p:nvPr/>
            </p:nvSpPr>
            <p:spPr>
              <a:xfrm>
                <a:off x="2525263" y="1307286"/>
                <a:ext cx="891950" cy="732415"/>
              </a:xfrm>
              <a:custGeom>
                <a:avLst/>
                <a:gdLst/>
                <a:ahLst/>
                <a:cxnLst/>
                <a:rect l="l" t="t" r="r" b="b"/>
                <a:pathLst>
                  <a:path w="47400" h="38922" extrusionOk="0">
                    <a:moveTo>
                      <a:pt x="0" y="0"/>
                    </a:moveTo>
                    <a:lnTo>
                      <a:pt x="0" y="22420"/>
                    </a:lnTo>
                    <a:lnTo>
                      <a:pt x="47399" y="38922"/>
                    </a:lnTo>
                    <a:lnTo>
                      <a:pt x="47399" y="16502"/>
                    </a:lnTo>
                    <a:lnTo>
                      <a:pt x="0" y="0"/>
                    </a:lnTo>
                    <a:close/>
                  </a:path>
                </a:pathLst>
              </a:custGeom>
              <a:solidFill>
                <a:srgbClr val="FFE7B7"/>
              </a:solidFill>
              <a:ln>
                <a:solidFill>
                  <a:srgbClr val="B1810B"/>
                </a:solidFill>
              </a:ln>
            </p:spPr>
            <p:txBody>
              <a:bodyPr spcFirstLastPara="1" wrap="square" lIns="146280" tIns="146280" rIns="146280" bIns="146280" anchor="ctr" anchorCtr="0">
                <a:noAutofit/>
              </a:bodyPr>
              <a:lstStyle/>
              <a:p>
                <a:endParaRPr sz="5162"/>
              </a:p>
            </p:txBody>
          </p:sp>
          <p:sp>
            <p:nvSpPr>
              <p:cNvPr id="98" name="Google Shape;345;p22">
                <a:extLst>
                  <a:ext uri="{FF2B5EF4-FFF2-40B4-BE49-F238E27FC236}">
                    <a16:creationId xmlns:a16="http://schemas.microsoft.com/office/drawing/2014/main" id="{FA321F0D-CC81-BBAB-1542-2E4BDDF498DA}"/>
                  </a:ext>
                </a:extLst>
              </p:cNvPr>
              <p:cNvSpPr/>
              <p:nvPr/>
            </p:nvSpPr>
            <p:spPr>
              <a:xfrm>
                <a:off x="3417137" y="1304595"/>
                <a:ext cx="894396" cy="735106"/>
              </a:xfrm>
              <a:custGeom>
                <a:avLst/>
                <a:gdLst/>
                <a:ahLst/>
                <a:cxnLst/>
                <a:rect l="l" t="t" r="r" b="b"/>
                <a:pathLst>
                  <a:path w="47530" h="39065" extrusionOk="0">
                    <a:moveTo>
                      <a:pt x="47530" y="1"/>
                    </a:moveTo>
                    <a:lnTo>
                      <a:pt x="0" y="16645"/>
                    </a:lnTo>
                    <a:lnTo>
                      <a:pt x="0" y="39065"/>
                    </a:lnTo>
                    <a:lnTo>
                      <a:pt x="47530" y="22420"/>
                    </a:lnTo>
                    <a:lnTo>
                      <a:pt x="47530" y="1"/>
                    </a:lnTo>
                    <a:close/>
                  </a:path>
                </a:pathLst>
              </a:custGeom>
              <a:solidFill>
                <a:srgbClr val="FFE7B7"/>
              </a:solidFill>
              <a:ln w="9525" cap="flat" cmpd="sng">
                <a:solidFill>
                  <a:srgbClr val="B1810B"/>
                </a:solidFill>
                <a:prstDash val="solid"/>
                <a:round/>
                <a:headEnd type="none" w="sm" len="sm"/>
                <a:tailEnd type="none" w="sm" len="sm"/>
              </a:ln>
            </p:spPr>
            <p:txBody>
              <a:bodyPr spcFirstLastPara="1" wrap="square" lIns="146280" tIns="146280" rIns="146280" bIns="146280" anchor="ctr" anchorCtr="0">
                <a:noAutofit/>
              </a:bodyPr>
              <a:lstStyle/>
              <a:p>
                <a:endParaRPr sz="5162"/>
              </a:p>
            </p:txBody>
          </p:sp>
          <p:sp>
            <p:nvSpPr>
              <p:cNvPr id="99" name="Google Shape;346;p22">
                <a:extLst>
                  <a:ext uri="{FF2B5EF4-FFF2-40B4-BE49-F238E27FC236}">
                    <a16:creationId xmlns:a16="http://schemas.microsoft.com/office/drawing/2014/main" id="{ED6C32BE-739B-2F8F-0ECA-5824B5E66813}"/>
                  </a:ext>
                </a:extLst>
              </p:cNvPr>
              <p:cNvSpPr/>
              <p:nvPr/>
            </p:nvSpPr>
            <p:spPr>
              <a:xfrm>
                <a:off x="2525263" y="993863"/>
                <a:ext cx="1786326" cy="623988"/>
              </a:xfrm>
              <a:custGeom>
                <a:avLst/>
                <a:gdLst/>
                <a:ahLst/>
                <a:cxnLst/>
                <a:rect l="l" t="t" r="r" b="b"/>
                <a:pathLst>
                  <a:path w="94929" h="33160" extrusionOk="0">
                    <a:moveTo>
                      <a:pt x="47530" y="1"/>
                    </a:moveTo>
                    <a:lnTo>
                      <a:pt x="0" y="16657"/>
                    </a:lnTo>
                    <a:lnTo>
                      <a:pt x="47399" y="33159"/>
                    </a:lnTo>
                    <a:lnTo>
                      <a:pt x="94929" y="16515"/>
                    </a:lnTo>
                    <a:lnTo>
                      <a:pt x="47530" y="1"/>
                    </a:lnTo>
                    <a:close/>
                  </a:path>
                </a:pathLst>
              </a:custGeom>
              <a:solidFill>
                <a:srgbClr val="FFE7B7"/>
              </a:solidFill>
              <a:ln w="9525" cap="flat" cmpd="sng">
                <a:solidFill>
                  <a:srgbClr val="B1810B"/>
                </a:solidFill>
                <a:prstDash val="solid"/>
                <a:round/>
                <a:headEnd type="none" w="sm" len="sm"/>
                <a:tailEnd type="none" w="sm" len="sm"/>
              </a:ln>
            </p:spPr>
            <p:txBody>
              <a:bodyPr spcFirstLastPara="1" wrap="square" lIns="146280" tIns="146280" rIns="146280" bIns="146280" anchor="ctr" anchorCtr="0">
                <a:noAutofit/>
              </a:bodyPr>
              <a:lstStyle/>
              <a:p>
                <a:endParaRPr sz="5162"/>
              </a:p>
            </p:txBody>
          </p:sp>
        </p:grpSp>
        <p:sp>
          <p:nvSpPr>
            <p:cNvPr id="85" name="Google Shape;380;p22">
              <a:extLst>
                <a:ext uri="{FF2B5EF4-FFF2-40B4-BE49-F238E27FC236}">
                  <a16:creationId xmlns:a16="http://schemas.microsoft.com/office/drawing/2014/main" id="{D7DFD695-E097-1604-4723-66B7AF9F96ED}"/>
                </a:ext>
              </a:extLst>
            </p:cNvPr>
            <p:cNvSpPr txBox="1"/>
            <p:nvPr/>
          </p:nvSpPr>
          <p:spPr>
            <a:xfrm>
              <a:off x="28248412" y="4733566"/>
              <a:ext cx="4331955" cy="873120"/>
            </a:xfrm>
            <a:prstGeom prst="rect">
              <a:avLst/>
            </a:prstGeom>
            <a:noFill/>
            <a:ln>
              <a:noFill/>
            </a:ln>
          </p:spPr>
          <p:txBody>
            <a:bodyPr spcFirstLastPara="1" wrap="square" lIns="146280" tIns="146280" rIns="146280" bIns="146280" anchor="ctr" anchorCtr="0">
              <a:noAutofit/>
            </a:bodyPr>
            <a:lstStyle/>
            <a:p>
              <a:pPr algn="just"/>
              <a:r>
                <a:rPr lang="en-US" sz="1800" spc="10">
                  <a:latin typeface="Arial"/>
                  <a:cs typeface="Arial"/>
                </a:rPr>
                <a:t>Extract audio from </a:t>
              </a:r>
              <a:r>
                <a:rPr lang="en-US" sz="1800" spc="10" err="1">
                  <a:latin typeface="Arial"/>
                  <a:cs typeface="Arial"/>
                </a:rPr>
                <a:t>Huggingface</a:t>
              </a:r>
              <a:r>
                <a:rPr lang="en-US" sz="1800" spc="10">
                  <a:latin typeface="Arial"/>
                  <a:cs typeface="Arial"/>
                </a:rPr>
                <a:t> and push it to S3 for access</a:t>
              </a:r>
              <a:endParaRPr lang="en-US" sz="1800" spc="10">
                <a:latin typeface="Arial"/>
                <a:cs typeface="Arial"/>
                <a:sym typeface="Roboto"/>
              </a:endParaRPr>
            </a:p>
          </p:txBody>
        </p:sp>
        <p:sp>
          <p:nvSpPr>
            <p:cNvPr id="86" name="Google Shape;381;p22">
              <a:extLst>
                <a:ext uri="{FF2B5EF4-FFF2-40B4-BE49-F238E27FC236}">
                  <a16:creationId xmlns:a16="http://schemas.microsoft.com/office/drawing/2014/main" id="{CC0562F4-D04B-8C4C-B082-972A655888F1}"/>
                </a:ext>
              </a:extLst>
            </p:cNvPr>
            <p:cNvSpPr txBox="1"/>
            <p:nvPr/>
          </p:nvSpPr>
          <p:spPr>
            <a:xfrm>
              <a:off x="28293089" y="5747496"/>
              <a:ext cx="4287757" cy="873120"/>
            </a:xfrm>
            <a:prstGeom prst="rect">
              <a:avLst/>
            </a:prstGeom>
            <a:noFill/>
            <a:ln>
              <a:noFill/>
            </a:ln>
          </p:spPr>
          <p:txBody>
            <a:bodyPr spcFirstLastPara="1" wrap="square" lIns="146280" tIns="146280" rIns="146280" bIns="146280" anchor="ctr" anchorCtr="0">
              <a:noAutofit/>
            </a:bodyPr>
            <a:lstStyle/>
            <a:p>
              <a:pPr algn="just"/>
              <a:r>
                <a:rPr lang="en-US" sz="1800">
                  <a:solidFill>
                    <a:schemeClr val="tx1"/>
                  </a:solidFill>
                  <a:latin typeface="Arial" panose="020B0604020202020204" pitchFamily="34" charset="0"/>
                  <a:cs typeface="Arial" panose="020B0604020202020204" pitchFamily="34" charset="0"/>
                </a:rPr>
                <a:t>Analyzing audio to generate samples, waveform patterns etc.,</a:t>
              </a:r>
            </a:p>
            <a:p>
              <a:pPr algn="just"/>
              <a:r>
                <a:rPr lang="en-US" sz="1800">
                  <a:solidFill>
                    <a:schemeClr val="tx1"/>
                  </a:solidFill>
                  <a:latin typeface="Arial" panose="020B0604020202020204" pitchFamily="34" charset="0"/>
                  <a:cs typeface="Arial" panose="020B0604020202020204" pitchFamily="34" charset="0"/>
                </a:rPr>
                <a:t>Train </a:t>
              </a:r>
              <a:r>
                <a:rPr lang="en-US" sz="1800" err="1">
                  <a:solidFill>
                    <a:schemeClr val="tx1"/>
                  </a:solidFill>
                  <a:latin typeface="Arial" panose="020B0604020202020204" pitchFamily="34" charset="0"/>
                  <a:cs typeface="Arial" panose="020B0604020202020204" pitchFamily="34" charset="0"/>
                </a:rPr>
                <a:t>LidBox</a:t>
              </a:r>
              <a:r>
                <a:rPr lang="en-US" sz="1800">
                  <a:solidFill>
                    <a:schemeClr val="tx1"/>
                  </a:solidFill>
                  <a:latin typeface="Arial" panose="020B0604020202020204" pitchFamily="34" charset="0"/>
                  <a:cs typeface="Arial" panose="020B0604020202020204" pitchFamily="34" charset="0"/>
                </a:rPr>
                <a:t> model on data for 6 languages and evaluate accuracy </a:t>
              </a:r>
            </a:p>
          </p:txBody>
        </p:sp>
        <p:sp>
          <p:nvSpPr>
            <p:cNvPr id="88" name="Google Shape;382;p22">
              <a:extLst>
                <a:ext uri="{FF2B5EF4-FFF2-40B4-BE49-F238E27FC236}">
                  <a16:creationId xmlns:a16="http://schemas.microsoft.com/office/drawing/2014/main" id="{D3DBF8B9-EFAE-C34F-AD5A-26F045C5ECDF}"/>
                </a:ext>
              </a:extLst>
            </p:cNvPr>
            <p:cNvSpPr txBox="1"/>
            <p:nvPr/>
          </p:nvSpPr>
          <p:spPr>
            <a:xfrm>
              <a:off x="28302891" y="6706215"/>
              <a:ext cx="4277472" cy="873120"/>
            </a:xfrm>
            <a:prstGeom prst="rect">
              <a:avLst/>
            </a:prstGeom>
            <a:noFill/>
            <a:ln>
              <a:noFill/>
            </a:ln>
          </p:spPr>
          <p:txBody>
            <a:bodyPr spcFirstLastPara="1" wrap="square" lIns="146280" tIns="146280" rIns="146280" bIns="146280" anchor="ctr" anchorCtr="0">
              <a:noAutofit/>
            </a:bodyPr>
            <a:lstStyle/>
            <a:p>
              <a:pPr algn="just" eaLnBrk="0" fontAlgn="base" hangingPunct="0">
                <a:spcBef>
                  <a:spcPct val="0"/>
                </a:spcBef>
                <a:spcAft>
                  <a:spcPct val="0"/>
                </a:spcAft>
                <a:buClrTx/>
              </a:pPr>
              <a:r>
                <a:rPr lang="en-US" sz="1800">
                  <a:latin typeface="Arial" panose="020B0604020202020204" pitchFamily="34" charset="0"/>
                  <a:cs typeface="Arial" panose="020B0604020202020204" pitchFamily="34" charset="0"/>
                </a:rPr>
                <a:t>R</a:t>
              </a:r>
              <a:r>
                <a:rPr lang="en-US" sz="1800">
                  <a:solidFill>
                    <a:schemeClr val="tx1"/>
                  </a:solidFill>
                  <a:latin typeface="Arial" panose="020B0604020202020204" pitchFamily="34" charset="0"/>
                  <a:cs typeface="Arial" panose="020B0604020202020204" pitchFamily="34" charset="0"/>
                </a:rPr>
                <a:t>ead audio files from S3 and run pipeline on </a:t>
              </a:r>
              <a:r>
                <a:rPr lang="en-US" sz="1800" err="1">
                  <a:solidFill>
                    <a:schemeClr val="tx1"/>
                  </a:solidFill>
                  <a:latin typeface="Arial" panose="020B0604020202020204" pitchFamily="34" charset="0"/>
                  <a:cs typeface="Arial" panose="020B0604020202020204" pitchFamily="34" charset="0"/>
                </a:rPr>
                <a:t>Sagemaker</a:t>
              </a:r>
              <a:r>
                <a:rPr lang="en-US" sz="1800">
                  <a:solidFill>
                    <a:schemeClr val="tx1"/>
                  </a:solidFill>
                  <a:latin typeface="Arial" panose="020B0604020202020204" pitchFamily="34" charset="0"/>
                  <a:cs typeface="Arial" panose="020B0604020202020204" pitchFamily="34" charset="0"/>
                </a:rPr>
                <a:t> with model </a:t>
              </a:r>
            </a:p>
          </p:txBody>
        </p:sp>
        <p:sp>
          <p:nvSpPr>
            <p:cNvPr id="89" name="Google Shape;383;p22">
              <a:extLst>
                <a:ext uri="{FF2B5EF4-FFF2-40B4-BE49-F238E27FC236}">
                  <a16:creationId xmlns:a16="http://schemas.microsoft.com/office/drawing/2014/main" id="{DFE063C4-67F0-EFC7-C385-EA5731444A89}"/>
                </a:ext>
              </a:extLst>
            </p:cNvPr>
            <p:cNvSpPr txBox="1"/>
            <p:nvPr/>
          </p:nvSpPr>
          <p:spPr>
            <a:xfrm>
              <a:off x="28319413" y="7692540"/>
              <a:ext cx="4260947" cy="873120"/>
            </a:xfrm>
            <a:prstGeom prst="rect">
              <a:avLst/>
            </a:prstGeom>
            <a:noFill/>
            <a:ln>
              <a:noFill/>
            </a:ln>
          </p:spPr>
          <p:txBody>
            <a:bodyPr spcFirstLastPara="1" wrap="square" lIns="146280" tIns="146280" rIns="146280" bIns="146280" anchor="ctr" anchorCtr="0">
              <a:noAutofit/>
            </a:bodyPr>
            <a:lstStyle/>
            <a:p>
              <a:pPr algn="just" eaLnBrk="0" fontAlgn="base" hangingPunct="0">
                <a:spcBef>
                  <a:spcPct val="0"/>
                </a:spcBef>
                <a:spcAft>
                  <a:spcPct val="0"/>
                </a:spcAft>
                <a:buClrTx/>
              </a:pPr>
              <a:r>
                <a:rPr lang="en-US" sz="1800">
                  <a:solidFill>
                    <a:schemeClr val="tx1"/>
                  </a:solidFill>
                  <a:latin typeface="Arial" panose="020B0604020202020204" pitchFamily="34" charset="0"/>
                  <a:cs typeface="Arial" panose="020B0604020202020204" pitchFamily="34" charset="0"/>
                  <a:sym typeface="Roboto"/>
                </a:rPr>
                <a:t>Use pickle file from trained model to </a:t>
              </a:r>
              <a:r>
                <a:rPr lang="en-US" sz="1800">
                  <a:latin typeface="Arial" panose="020B0604020202020204" pitchFamily="34" charset="0"/>
                  <a:cs typeface="Arial" panose="020B0604020202020204" pitchFamily="34" charset="0"/>
                  <a:sym typeface="Roboto"/>
                </a:rPr>
                <a:t>run </a:t>
              </a:r>
              <a:r>
                <a:rPr lang="en-US" sz="1800" err="1">
                  <a:latin typeface="Arial" panose="020B0604020202020204" pitchFamily="34" charset="0"/>
                  <a:cs typeface="Arial" panose="020B0604020202020204" pitchFamily="34" charset="0"/>
                  <a:sym typeface="Roboto"/>
                </a:rPr>
                <a:t>Sagemaker</a:t>
              </a:r>
              <a:r>
                <a:rPr lang="en-US" sz="1800">
                  <a:latin typeface="Arial" panose="020B0604020202020204" pitchFamily="34" charset="0"/>
                  <a:cs typeface="Arial" panose="020B0604020202020204" pitchFamily="34" charset="0"/>
                  <a:sym typeface="Roboto"/>
                </a:rPr>
                <a:t> </a:t>
              </a:r>
              <a:r>
                <a:rPr lang="en-US" sz="1800">
                  <a:solidFill>
                    <a:schemeClr val="tx1"/>
                  </a:solidFill>
                  <a:latin typeface="Arial" panose="020B0604020202020204" pitchFamily="34" charset="0"/>
                  <a:cs typeface="Arial" panose="020B0604020202020204" pitchFamily="34" charset="0"/>
                  <a:sym typeface="Roboto"/>
                </a:rPr>
                <a:t>pipeline for language classification</a:t>
              </a:r>
            </a:p>
          </p:txBody>
        </p:sp>
        <p:pic>
          <p:nvPicPr>
            <p:cNvPr id="90" name="Picture 2" descr="Data collection - Free computer icons">
              <a:extLst>
                <a:ext uri="{FF2B5EF4-FFF2-40B4-BE49-F238E27FC236}">
                  <a16:creationId xmlns:a16="http://schemas.microsoft.com/office/drawing/2014/main" id="{8B6D43BF-6C41-E285-C0E7-39C4E68CB81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2069447" y="4823843"/>
              <a:ext cx="677189" cy="677189"/>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 descr="Content, delivery, s3, storage icon - Free download">
              <a:extLst>
                <a:ext uri="{FF2B5EF4-FFF2-40B4-BE49-F238E27FC236}">
                  <a16:creationId xmlns:a16="http://schemas.microsoft.com/office/drawing/2014/main" id="{7243F54C-346D-E634-5CB3-8CAD2DD83FDC}"/>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22779641" y="4678996"/>
              <a:ext cx="966877" cy="966877"/>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Python icon - Free download on Iconfinder">
              <a:extLst>
                <a:ext uri="{FF2B5EF4-FFF2-40B4-BE49-F238E27FC236}">
                  <a16:creationId xmlns:a16="http://schemas.microsoft.com/office/drawing/2014/main" id="{512F7A23-29CF-4331-37BF-488EAEE60029}"/>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2924485" y="5849880"/>
              <a:ext cx="677189" cy="677189"/>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 descr="waveform-icon | TravSonic Audio Production">
              <a:extLst>
                <a:ext uri="{FF2B5EF4-FFF2-40B4-BE49-F238E27FC236}">
                  <a16:creationId xmlns:a16="http://schemas.microsoft.com/office/drawing/2014/main" id="{E883EB8F-DD59-E766-BE6C-7086345A6B32}"/>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2028388" y="5824003"/>
              <a:ext cx="759306" cy="728934"/>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6" descr="AWS Keeps Trucking As Amazon Crushes Expectations">
              <a:extLst>
                <a:ext uri="{FF2B5EF4-FFF2-40B4-BE49-F238E27FC236}">
                  <a16:creationId xmlns:a16="http://schemas.microsoft.com/office/drawing/2014/main" id="{F497E09F-E3E7-0211-2AAD-C08F146EF7C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2261647" y="6815802"/>
              <a:ext cx="1210763" cy="681054"/>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8" descr="Sitecore CDP Integration for Amazon Sagemaker | Sitecore Marketplace">
              <a:extLst>
                <a:ext uri="{FF2B5EF4-FFF2-40B4-BE49-F238E27FC236}">
                  <a16:creationId xmlns:a16="http://schemas.microsoft.com/office/drawing/2014/main" id="{7C3EAF57-0BE1-3FD6-E374-BE6277BCE443}"/>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2054598" y="7780756"/>
              <a:ext cx="1709218" cy="728126"/>
            </a:xfrm>
            <a:prstGeom prst="rect">
              <a:avLst/>
            </a:prstGeom>
            <a:noFill/>
            <a:extLst>
              <a:ext uri="{909E8E84-426E-40DD-AFC4-6F175D3DCCD1}">
                <a14:hiddenFill xmlns:a14="http://schemas.microsoft.com/office/drawing/2010/main">
                  <a:solidFill>
                    <a:srgbClr val="FFFFFF"/>
                  </a:solidFill>
                </a14:hiddenFill>
              </a:ext>
            </a:extLst>
          </p:spPr>
        </p:pic>
      </p:grpSp>
      <p:sp>
        <p:nvSpPr>
          <p:cNvPr id="109" name="Rectangle 108">
            <a:extLst>
              <a:ext uri="{FF2B5EF4-FFF2-40B4-BE49-F238E27FC236}">
                <a16:creationId xmlns:a16="http://schemas.microsoft.com/office/drawing/2014/main" id="{2786B2F7-54A7-5EE2-A735-CAF2FBE413B0}"/>
              </a:ext>
            </a:extLst>
          </p:cNvPr>
          <p:cNvSpPr/>
          <p:nvPr/>
        </p:nvSpPr>
        <p:spPr>
          <a:xfrm>
            <a:off x="22981905" y="9013393"/>
            <a:ext cx="7829787" cy="369332"/>
          </a:xfrm>
          <a:prstGeom prst="rect">
            <a:avLst/>
          </a:prstGeom>
        </p:spPr>
        <p:txBody>
          <a:bodyPr wrap="square">
            <a:spAutoFit/>
          </a:bodyPr>
          <a:lstStyle/>
          <a:p>
            <a:pPr algn="ctr"/>
            <a:r>
              <a:rPr lang="en-US" sz="1800">
                <a:latin typeface="Arial" panose="020B0604020202020204" pitchFamily="34" charset="0"/>
                <a:ea typeface="Arial" charset="0"/>
                <a:cs typeface="Arial" panose="020B0604020202020204" pitchFamily="34" charset="0"/>
              </a:rPr>
              <a:t>Fig 3. Project Outline </a:t>
            </a:r>
          </a:p>
        </p:txBody>
      </p:sp>
      <p:pic>
        <p:nvPicPr>
          <p:cNvPr id="2050" name="Picture 2">
            <a:extLst>
              <a:ext uri="{FF2B5EF4-FFF2-40B4-BE49-F238E27FC236}">
                <a16:creationId xmlns:a16="http://schemas.microsoft.com/office/drawing/2014/main" id="{13AA236A-436F-43CC-C4BA-B9869273D39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59683" y="169006"/>
            <a:ext cx="3647869" cy="3429000"/>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
            <a:extLst>
              <a:ext uri="{FF2B5EF4-FFF2-40B4-BE49-F238E27FC236}">
                <a16:creationId xmlns:a16="http://schemas.microsoft.com/office/drawing/2014/main" id="{BB8A3318-9736-D62B-93B5-BBB7084C60ED}"/>
              </a:ext>
            </a:extLst>
          </p:cNvPr>
          <p:cNvSpPr txBox="1"/>
          <p:nvPr/>
        </p:nvSpPr>
        <p:spPr>
          <a:xfrm>
            <a:off x="24910764" y="13413868"/>
            <a:ext cx="5320145"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AU"/>
            </a:defPPr>
            <a:lvl1pPr algn="l" rtl="0" eaLnBrk="0" fontAlgn="base" hangingPunct="0">
              <a:spcBef>
                <a:spcPct val="0"/>
              </a:spcBef>
              <a:spcAft>
                <a:spcPct val="0"/>
              </a:spcAft>
              <a:defRPr sz="1600" kern="1200">
                <a:solidFill>
                  <a:schemeClr val="tx1"/>
                </a:solidFill>
                <a:latin typeface="Times" charset="0"/>
                <a:ea typeface="+mn-ea"/>
                <a:cs typeface="+mn-cs"/>
              </a:defRPr>
            </a:lvl1pPr>
            <a:lvl2pPr marL="304770" algn="l" rtl="0" eaLnBrk="0" fontAlgn="base" hangingPunct="0">
              <a:spcBef>
                <a:spcPct val="0"/>
              </a:spcBef>
              <a:spcAft>
                <a:spcPct val="0"/>
              </a:spcAft>
              <a:defRPr sz="1600" kern="1200">
                <a:solidFill>
                  <a:schemeClr val="tx1"/>
                </a:solidFill>
                <a:latin typeface="Times" charset="0"/>
                <a:ea typeface="+mn-ea"/>
                <a:cs typeface="+mn-cs"/>
              </a:defRPr>
            </a:lvl2pPr>
            <a:lvl3pPr marL="609539" algn="l" rtl="0" eaLnBrk="0" fontAlgn="base" hangingPunct="0">
              <a:spcBef>
                <a:spcPct val="0"/>
              </a:spcBef>
              <a:spcAft>
                <a:spcPct val="0"/>
              </a:spcAft>
              <a:defRPr sz="1600" kern="1200">
                <a:solidFill>
                  <a:schemeClr val="tx1"/>
                </a:solidFill>
                <a:latin typeface="Times" charset="0"/>
                <a:ea typeface="+mn-ea"/>
                <a:cs typeface="+mn-cs"/>
              </a:defRPr>
            </a:lvl3pPr>
            <a:lvl4pPr marL="914309" algn="l" rtl="0" eaLnBrk="0" fontAlgn="base" hangingPunct="0">
              <a:spcBef>
                <a:spcPct val="0"/>
              </a:spcBef>
              <a:spcAft>
                <a:spcPct val="0"/>
              </a:spcAft>
              <a:defRPr sz="1600" kern="1200">
                <a:solidFill>
                  <a:schemeClr val="tx1"/>
                </a:solidFill>
                <a:latin typeface="Times" charset="0"/>
                <a:ea typeface="+mn-ea"/>
                <a:cs typeface="+mn-cs"/>
              </a:defRPr>
            </a:lvl4pPr>
            <a:lvl5pPr marL="1219078" algn="l" rtl="0" eaLnBrk="0" fontAlgn="base" hangingPunct="0">
              <a:spcBef>
                <a:spcPct val="0"/>
              </a:spcBef>
              <a:spcAft>
                <a:spcPct val="0"/>
              </a:spcAft>
              <a:defRPr sz="1600" kern="1200">
                <a:solidFill>
                  <a:schemeClr val="tx1"/>
                </a:solidFill>
                <a:latin typeface="Times" charset="0"/>
                <a:ea typeface="+mn-ea"/>
                <a:cs typeface="+mn-cs"/>
              </a:defRPr>
            </a:lvl5pPr>
            <a:lvl6pPr marL="1523848" algn="l" defTabSz="609539" rtl="0" eaLnBrk="1" latinLnBrk="0" hangingPunct="1">
              <a:defRPr sz="1600" kern="1200">
                <a:solidFill>
                  <a:schemeClr val="tx1"/>
                </a:solidFill>
                <a:latin typeface="Times" charset="0"/>
                <a:ea typeface="+mn-ea"/>
                <a:cs typeface="+mn-cs"/>
              </a:defRPr>
            </a:lvl6pPr>
            <a:lvl7pPr marL="1828617" algn="l" defTabSz="609539" rtl="0" eaLnBrk="1" latinLnBrk="0" hangingPunct="1">
              <a:defRPr sz="1600" kern="1200">
                <a:solidFill>
                  <a:schemeClr val="tx1"/>
                </a:solidFill>
                <a:latin typeface="Times" charset="0"/>
                <a:ea typeface="+mn-ea"/>
                <a:cs typeface="+mn-cs"/>
              </a:defRPr>
            </a:lvl7pPr>
            <a:lvl8pPr marL="2133387" algn="l" defTabSz="609539" rtl="0" eaLnBrk="1" latinLnBrk="0" hangingPunct="1">
              <a:defRPr sz="1600" kern="1200">
                <a:solidFill>
                  <a:schemeClr val="tx1"/>
                </a:solidFill>
                <a:latin typeface="Times" charset="0"/>
                <a:ea typeface="+mn-ea"/>
                <a:cs typeface="+mn-cs"/>
              </a:defRPr>
            </a:lvl8pPr>
            <a:lvl9pPr marL="2438156" algn="l" defTabSz="609539" rtl="0" eaLnBrk="1" latinLnBrk="0" hangingPunct="1">
              <a:defRPr sz="1600" kern="1200">
                <a:solidFill>
                  <a:schemeClr val="tx1"/>
                </a:solidFill>
                <a:latin typeface="Times" charset="0"/>
                <a:ea typeface="+mn-ea"/>
                <a:cs typeface="+mn-cs"/>
              </a:defRPr>
            </a:lvl9pPr>
          </a:lstStyle>
          <a:p>
            <a:pPr algn="ctr"/>
            <a:r>
              <a:rPr lang="en-US" sz="2800" b="1" err="1">
                <a:latin typeface="Times"/>
                <a:cs typeface="Times"/>
              </a:rPr>
              <a:t>LidBox</a:t>
            </a:r>
            <a:r>
              <a:rPr lang="en-US" sz="2800" b="1">
                <a:latin typeface="Times"/>
                <a:cs typeface="Times"/>
              </a:rPr>
              <a:t> Confusion Matrix</a:t>
            </a:r>
            <a:endParaRPr lang="en-US" sz="2800" b="1">
              <a:cs typeface="Times"/>
            </a:endParaRPr>
          </a:p>
        </p:txBody>
      </p:sp>
      <p:pic>
        <p:nvPicPr>
          <p:cNvPr id="116" name="Graphic 115" descr="Open folder with solid fill">
            <a:extLst>
              <a:ext uri="{FF2B5EF4-FFF2-40B4-BE49-F238E27FC236}">
                <a16:creationId xmlns:a16="http://schemas.microsoft.com/office/drawing/2014/main" id="{020ADF72-0907-1552-A3E2-1E1D004721C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2402636" y="16619015"/>
            <a:ext cx="1192389" cy="1192389"/>
          </a:xfrm>
          <a:prstGeom prst="rect">
            <a:avLst/>
          </a:prstGeom>
        </p:spPr>
      </p:pic>
      <p:pic>
        <p:nvPicPr>
          <p:cNvPr id="13" name="Graphic 12" descr="Open folder with solid fill">
            <a:extLst>
              <a:ext uri="{FF2B5EF4-FFF2-40B4-BE49-F238E27FC236}">
                <a16:creationId xmlns:a16="http://schemas.microsoft.com/office/drawing/2014/main" id="{CBBB55DB-97E3-894E-B2B5-7656641CCE7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5603538" y="16620904"/>
            <a:ext cx="1192389" cy="1192389"/>
          </a:xfrm>
          <a:prstGeom prst="rect">
            <a:avLst/>
          </a:prstGeom>
        </p:spPr>
      </p:pic>
      <p:pic>
        <p:nvPicPr>
          <p:cNvPr id="16" name="Graphic 15" descr="Open folder with solid fill">
            <a:extLst>
              <a:ext uri="{FF2B5EF4-FFF2-40B4-BE49-F238E27FC236}">
                <a16:creationId xmlns:a16="http://schemas.microsoft.com/office/drawing/2014/main" id="{C1153CC9-60CD-88D2-C59C-5F9620186DF4}"/>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5410941" y="15142192"/>
            <a:ext cx="1318121" cy="1318121"/>
          </a:xfrm>
          <a:prstGeom prst="rect">
            <a:avLst/>
          </a:prstGeom>
        </p:spPr>
      </p:pic>
      <p:graphicFrame>
        <p:nvGraphicFramePr>
          <p:cNvPr id="115" name="Table 116">
            <a:extLst>
              <a:ext uri="{FF2B5EF4-FFF2-40B4-BE49-F238E27FC236}">
                <a16:creationId xmlns:a16="http://schemas.microsoft.com/office/drawing/2014/main" id="{D629C920-9EB0-B2A2-DED7-597067632CE7}"/>
              </a:ext>
            </a:extLst>
          </p:cNvPr>
          <p:cNvGraphicFramePr>
            <a:graphicFrameLocks noGrp="1"/>
          </p:cNvGraphicFramePr>
          <p:nvPr/>
        </p:nvGraphicFramePr>
        <p:xfrm>
          <a:off x="11278521" y="18802367"/>
          <a:ext cx="10472990" cy="2620820"/>
        </p:xfrm>
        <a:graphic>
          <a:graphicData uri="http://schemas.openxmlformats.org/drawingml/2006/table">
            <a:tbl>
              <a:tblPr>
                <a:tableStyleId>{5C22544A-7EE6-4342-B048-85BDC9FD1C3A}</a:tableStyleId>
              </a:tblPr>
              <a:tblGrid>
                <a:gridCol w="951579">
                  <a:extLst>
                    <a:ext uri="{9D8B030D-6E8A-4147-A177-3AD203B41FA5}">
                      <a16:colId xmlns:a16="http://schemas.microsoft.com/office/drawing/2014/main" val="3612875030"/>
                    </a:ext>
                  </a:extLst>
                </a:gridCol>
                <a:gridCol w="2623324">
                  <a:extLst>
                    <a:ext uri="{9D8B030D-6E8A-4147-A177-3AD203B41FA5}">
                      <a16:colId xmlns:a16="http://schemas.microsoft.com/office/drawing/2014/main" val="430395687"/>
                    </a:ext>
                  </a:extLst>
                </a:gridCol>
                <a:gridCol w="6898087">
                  <a:extLst>
                    <a:ext uri="{9D8B030D-6E8A-4147-A177-3AD203B41FA5}">
                      <a16:colId xmlns:a16="http://schemas.microsoft.com/office/drawing/2014/main" val="3658924064"/>
                    </a:ext>
                  </a:extLst>
                </a:gridCol>
              </a:tblGrid>
              <a:tr h="655205">
                <a:tc>
                  <a:txBody>
                    <a:bodyPr/>
                    <a:lstStyle/>
                    <a:p>
                      <a:pPr algn="ctr"/>
                      <a:endParaRPr lang="en-US" sz="2200" kern="1200">
                        <a:solidFill>
                          <a:schemeClr val="dk1"/>
                        </a:solidFill>
                        <a:latin typeface="Arial" panose="020B0604020202020204" pitchFamily="34" charset="0"/>
                        <a:ea typeface="+mn-ea"/>
                        <a:cs typeface="Arial" panose="020B0604020202020204" pitchFamily="34" charset="0"/>
                      </a:endParaRPr>
                    </a:p>
                  </a:txBody>
                  <a:tcPr anchor="ctr">
                    <a:solidFill>
                      <a:schemeClr val="bg1">
                        <a:lumMod val="65000"/>
                      </a:schemeClr>
                    </a:solidFill>
                  </a:tcPr>
                </a:tc>
                <a:tc>
                  <a:txBody>
                    <a:bodyPr/>
                    <a:lstStyle/>
                    <a:p>
                      <a:pPr algn="ctr"/>
                      <a:r>
                        <a:rPr lang="en-US" sz="2200" b="1" i="1" kern="1200">
                          <a:solidFill>
                            <a:schemeClr val="dk1"/>
                          </a:solidFill>
                          <a:latin typeface="Arial" panose="020B0604020202020204" pitchFamily="34" charset="0"/>
                          <a:ea typeface="+mn-ea"/>
                          <a:cs typeface="Arial" panose="020B0604020202020204" pitchFamily="34" charset="0"/>
                        </a:rPr>
                        <a:t>Languages</a:t>
                      </a:r>
                      <a:r>
                        <a:rPr lang="en-US" sz="2200" kern="1200">
                          <a:solidFill>
                            <a:schemeClr val="dk1"/>
                          </a:solidFill>
                          <a:latin typeface="Arial" panose="020B0604020202020204" pitchFamily="34" charset="0"/>
                          <a:ea typeface="+mn-ea"/>
                          <a:cs typeface="Arial" panose="020B0604020202020204" pitchFamily="34" charset="0"/>
                        </a:rPr>
                        <a:t> </a:t>
                      </a:r>
                    </a:p>
                  </a:txBody>
                  <a:tcPr anchor="ctr"/>
                </a:tc>
                <a:tc>
                  <a:txBody>
                    <a:bodyPr/>
                    <a:lstStyle/>
                    <a:p>
                      <a:pPr rtl="0" fontAlgn="base"/>
                      <a:r>
                        <a:rPr lang="en-IN" sz="2200" b="0" i="0" u="none" strike="noStrike" kern="1200">
                          <a:solidFill>
                            <a:schemeClr val="dk1"/>
                          </a:solidFill>
                          <a:effectLst/>
                          <a:latin typeface="Arial" panose="020B0604020202020204" pitchFamily="34" charset="0"/>
                          <a:ea typeface="+mn-ea"/>
                          <a:cs typeface="Arial" panose="020B0604020202020204" pitchFamily="34" charset="0"/>
                        </a:rPr>
                        <a:t>Kaqchikel</a:t>
                      </a:r>
                      <a:r>
                        <a:rPr lang="en-US" sz="2200" b="0" i="0" kern="1200">
                          <a:solidFill>
                            <a:schemeClr val="dk1"/>
                          </a:solidFill>
                          <a:effectLst/>
                          <a:latin typeface="Arial" panose="020B0604020202020204" pitchFamily="34" charset="0"/>
                          <a:ea typeface="+mn-ea"/>
                          <a:cs typeface="Arial" panose="020B0604020202020204" pitchFamily="34" charset="0"/>
                        </a:rPr>
                        <a:t>, </a:t>
                      </a:r>
                      <a:r>
                        <a:rPr lang="en-IN" sz="2200" b="0" i="0" u="none" strike="noStrike" kern="1200">
                          <a:solidFill>
                            <a:schemeClr val="dk1"/>
                          </a:solidFill>
                          <a:effectLst/>
                          <a:latin typeface="Arial" panose="020B0604020202020204" pitchFamily="34" charset="0"/>
                          <a:ea typeface="+mn-ea"/>
                          <a:cs typeface="Arial" panose="020B0604020202020204" pitchFamily="34" charset="0"/>
                        </a:rPr>
                        <a:t>Q'eqchi’</a:t>
                      </a:r>
                      <a:r>
                        <a:rPr lang="en-US" sz="2200" b="0" i="0" kern="1200">
                          <a:solidFill>
                            <a:schemeClr val="dk1"/>
                          </a:solidFill>
                          <a:effectLst/>
                          <a:latin typeface="Arial" panose="020B0604020202020204" pitchFamily="34" charset="0"/>
                          <a:ea typeface="+mn-ea"/>
                          <a:cs typeface="Arial" panose="020B0604020202020204" pitchFamily="34" charset="0"/>
                        </a:rPr>
                        <a:t>​, </a:t>
                      </a:r>
                      <a:r>
                        <a:rPr lang="en-IN" sz="2200" b="0" i="0" u="none" strike="noStrike" kern="1200">
                          <a:solidFill>
                            <a:schemeClr val="dk1"/>
                          </a:solidFill>
                          <a:effectLst/>
                          <a:latin typeface="Arial" panose="020B0604020202020204" pitchFamily="34" charset="0"/>
                          <a:ea typeface="+mn-ea"/>
                          <a:cs typeface="Arial" panose="020B0604020202020204" pitchFamily="34" charset="0"/>
                        </a:rPr>
                        <a:t>Q'anjob'al</a:t>
                      </a:r>
                      <a:r>
                        <a:rPr lang="en-US" sz="2200" b="0" i="0" kern="1200">
                          <a:solidFill>
                            <a:schemeClr val="dk1"/>
                          </a:solidFill>
                          <a:effectLst/>
                          <a:latin typeface="Arial" panose="020B0604020202020204" pitchFamily="34" charset="0"/>
                          <a:ea typeface="+mn-ea"/>
                          <a:cs typeface="Arial" panose="020B0604020202020204" pitchFamily="34" charset="0"/>
                        </a:rPr>
                        <a:t>, </a:t>
                      </a:r>
                      <a:r>
                        <a:rPr lang="en-IN" sz="2200" b="0" i="0" u="none" strike="noStrike" kern="1200">
                          <a:solidFill>
                            <a:schemeClr val="dk1"/>
                          </a:solidFill>
                          <a:effectLst/>
                          <a:latin typeface="Arial" panose="020B0604020202020204" pitchFamily="34" charset="0"/>
                          <a:ea typeface="+mn-ea"/>
                          <a:cs typeface="Arial" panose="020B0604020202020204" pitchFamily="34" charset="0"/>
                        </a:rPr>
                        <a:t>Mam</a:t>
                      </a:r>
                      <a:r>
                        <a:rPr lang="en-US" sz="2200" b="0" i="0" kern="1200">
                          <a:solidFill>
                            <a:schemeClr val="dk1"/>
                          </a:solidFill>
                          <a:effectLst/>
                          <a:latin typeface="Arial" panose="020B0604020202020204" pitchFamily="34" charset="0"/>
                          <a:ea typeface="+mn-ea"/>
                          <a:cs typeface="Arial" panose="020B0604020202020204" pitchFamily="34" charset="0"/>
                        </a:rPr>
                        <a:t>​, </a:t>
                      </a:r>
                      <a:r>
                        <a:rPr lang="en-IN" sz="2200" b="0" i="0" u="none" strike="noStrike" kern="1200">
                          <a:solidFill>
                            <a:schemeClr val="dk1"/>
                          </a:solidFill>
                          <a:effectLst/>
                          <a:latin typeface="Arial" panose="020B0604020202020204" pitchFamily="34" charset="0"/>
                          <a:ea typeface="+mn-ea"/>
                          <a:cs typeface="Arial" panose="020B0604020202020204" pitchFamily="34" charset="0"/>
                        </a:rPr>
                        <a:t>K'iche’</a:t>
                      </a:r>
                      <a:r>
                        <a:rPr lang="en-US" sz="2200" b="0" i="0" kern="1200">
                          <a:solidFill>
                            <a:schemeClr val="dk1"/>
                          </a:solidFill>
                          <a:effectLst/>
                          <a:latin typeface="Arial" panose="020B0604020202020204" pitchFamily="34" charset="0"/>
                          <a:ea typeface="+mn-ea"/>
                          <a:cs typeface="Arial" panose="020B0604020202020204" pitchFamily="34" charset="0"/>
                        </a:rPr>
                        <a:t>, </a:t>
                      </a:r>
                      <a:r>
                        <a:rPr lang="en-IN" sz="2200" b="0" i="0" u="none" strike="noStrike" kern="1200">
                          <a:solidFill>
                            <a:schemeClr val="dk1"/>
                          </a:solidFill>
                          <a:effectLst/>
                          <a:latin typeface="Arial" panose="020B0604020202020204" pitchFamily="34" charset="0"/>
                          <a:ea typeface="+mn-ea"/>
                          <a:cs typeface="Arial" panose="020B0604020202020204" pitchFamily="34" charset="0"/>
                        </a:rPr>
                        <a:t>Spanish</a:t>
                      </a:r>
                      <a:r>
                        <a:rPr lang="en-US" sz="2200" b="0" i="0" kern="1200">
                          <a:solidFill>
                            <a:schemeClr val="dk1"/>
                          </a:solidFill>
                          <a:effectLst/>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1734841855"/>
                  </a:ext>
                </a:extLst>
              </a:tr>
              <a:tr h="655205">
                <a:tc>
                  <a:txBody>
                    <a:bodyPr/>
                    <a:lstStyle/>
                    <a:p>
                      <a:pPr algn="ctr"/>
                      <a:endParaRPr lang="en-US" sz="2200" kern="1200">
                        <a:solidFill>
                          <a:schemeClr val="dk1"/>
                        </a:solidFill>
                        <a:latin typeface="Arial" panose="020B0604020202020204" pitchFamily="34" charset="0"/>
                        <a:ea typeface="+mn-ea"/>
                        <a:cs typeface="Arial" panose="020B0604020202020204" pitchFamily="34" charset="0"/>
                      </a:endParaRPr>
                    </a:p>
                  </a:txBody>
                  <a:tcPr anchor="ctr">
                    <a:solidFill>
                      <a:schemeClr val="bg1">
                        <a:lumMod val="65000"/>
                      </a:schemeClr>
                    </a:solidFill>
                  </a:tcPr>
                </a:tc>
                <a:tc>
                  <a:txBody>
                    <a:bodyPr/>
                    <a:lstStyle/>
                    <a:p>
                      <a:pPr algn="ctr"/>
                      <a:r>
                        <a:rPr lang="en-US" sz="2200" b="1" i="1" kern="1200">
                          <a:solidFill>
                            <a:schemeClr val="dk1"/>
                          </a:solidFill>
                          <a:latin typeface="Arial" panose="020B0604020202020204" pitchFamily="34" charset="0"/>
                          <a:ea typeface="+mn-ea"/>
                          <a:cs typeface="Arial" panose="020B0604020202020204" pitchFamily="34" charset="0"/>
                        </a:rPr>
                        <a:t>Training Data</a:t>
                      </a:r>
                      <a:endParaRPr lang="en-US" sz="2200" kern="1200">
                        <a:solidFill>
                          <a:schemeClr val="dk1"/>
                        </a:solidFill>
                        <a:latin typeface="Arial" panose="020B0604020202020204" pitchFamily="34" charset="0"/>
                        <a:ea typeface="+mn-ea"/>
                        <a:cs typeface="Arial" panose="020B0604020202020204" pitchFamily="34" charset="0"/>
                      </a:endParaRPr>
                    </a:p>
                  </a:txBody>
                  <a:tcPr anchor="ctr"/>
                </a:tc>
                <a:tc>
                  <a:txBody>
                    <a:bodyPr/>
                    <a:lstStyle/>
                    <a:p>
                      <a:pPr algn="ctr"/>
                      <a:r>
                        <a:rPr lang="en-US" sz="2200" b="1" kern="1200">
                          <a:solidFill>
                            <a:schemeClr val="dk1"/>
                          </a:solidFill>
                          <a:latin typeface="Arial" panose="020B0604020202020204" pitchFamily="34" charset="0"/>
                          <a:ea typeface="+mn-ea"/>
                          <a:cs typeface="Arial" panose="020B0604020202020204" pitchFamily="34" charset="0"/>
                        </a:rPr>
                        <a:t>8024 files ~ 11.34 hours</a:t>
                      </a:r>
                    </a:p>
                  </a:txBody>
                  <a:tcPr anchor="ctr"/>
                </a:tc>
                <a:extLst>
                  <a:ext uri="{0D108BD9-81ED-4DB2-BD59-A6C34878D82A}">
                    <a16:rowId xmlns:a16="http://schemas.microsoft.com/office/drawing/2014/main" val="3265048150"/>
                  </a:ext>
                </a:extLst>
              </a:tr>
              <a:tr h="655205">
                <a:tc>
                  <a:txBody>
                    <a:bodyPr/>
                    <a:lstStyle/>
                    <a:p>
                      <a:pPr algn="ctr"/>
                      <a:endParaRPr lang="en-US" sz="2200" b="1" i="1" u="none" kern="1200">
                        <a:solidFill>
                          <a:schemeClr val="dk1"/>
                        </a:solidFill>
                        <a:latin typeface="Arial" panose="020B0604020202020204" pitchFamily="34" charset="0"/>
                        <a:ea typeface="+mn-ea"/>
                        <a:cs typeface="Arial" panose="020B0604020202020204" pitchFamily="34" charset="0"/>
                      </a:endParaRPr>
                    </a:p>
                  </a:txBody>
                  <a:tcPr anchor="ctr">
                    <a:solidFill>
                      <a:schemeClr val="bg1">
                        <a:lumMod val="65000"/>
                      </a:schemeClr>
                    </a:solidFill>
                  </a:tcPr>
                </a:tc>
                <a:tc>
                  <a:txBody>
                    <a:bodyPr/>
                    <a:lstStyle/>
                    <a:p>
                      <a:pPr algn="ctr"/>
                      <a:r>
                        <a:rPr lang="en-US" sz="2200" b="1" i="1" u="none" kern="1200">
                          <a:solidFill>
                            <a:schemeClr val="dk1"/>
                          </a:solidFill>
                          <a:latin typeface="Arial" panose="020B0604020202020204" pitchFamily="34" charset="0"/>
                          <a:ea typeface="+mn-ea"/>
                          <a:cs typeface="Arial" panose="020B0604020202020204" pitchFamily="34" charset="0"/>
                        </a:rPr>
                        <a:t>Validation Data</a:t>
                      </a:r>
                    </a:p>
                  </a:txBody>
                  <a:tcPr anchor="ctr"/>
                </a:tc>
                <a:tc>
                  <a:txBody>
                    <a:bodyPr/>
                    <a:lstStyle/>
                    <a:p>
                      <a:pPr algn="ctr"/>
                      <a:r>
                        <a:rPr lang="en-US" sz="2200" b="1" kern="1200">
                          <a:solidFill>
                            <a:schemeClr val="dk1"/>
                          </a:solidFill>
                          <a:latin typeface="Arial" panose="020B0604020202020204" pitchFamily="34" charset="0"/>
                          <a:ea typeface="+mn-ea"/>
                          <a:cs typeface="Arial" panose="020B0604020202020204" pitchFamily="34" charset="0"/>
                        </a:rPr>
                        <a:t>299 files ~ 0.45 hours</a:t>
                      </a:r>
                    </a:p>
                  </a:txBody>
                  <a:tcPr anchor="ctr"/>
                </a:tc>
                <a:extLst>
                  <a:ext uri="{0D108BD9-81ED-4DB2-BD59-A6C34878D82A}">
                    <a16:rowId xmlns:a16="http://schemas.microsoft.com/office/drawing/2014/main" val="889939783"/>
                  </a:ext>
                </a:extLst>
              </a:tr>
              <a:tr h="655205">
                <a:tc>
                  <a:txBody>
                    <a:bodyPr/>
                    <a:lstStyle/>
                    <a:p>
                      <a:pPr algn="ctr"/>
                      <a:endParaRPr lang="en-US" sz="2200" b="1" i="1" u="none" kern="1200">
                        <a:solidFill>
                          <a:schemeClr val="dk1"/>
                        </a:solidFill>
                        <a:latin typeface="Arial" panose="020B0604020202020204" pitchFamily="34" charset="0"/>
                        <a:ea typeface="+mn-ea"/>
                        <a:cs typeface="Arial" panose="020B0604020202020204" pitchFamily="34" charset="0"/>
                      </a:endParaRPr>
                    </a:p>
                  </a:txBody>
                  <a:tcPr anchor="ctr">
                    <a:solidFill>
                      <a:schemeClr val="bg1">
                        <a:lumMod val="65000"/>
                      </a:schemeClr>
                    </a:solidFill>
                  </a:tcPr>
                </a:tc>
                <a:tc>
                  <a:txBody>
                    <a:bodyPr/>
                    <a:lstStyle/>
                    <a:p>
                      <a:pPr marL="0" marR="0" lvl="0" indent="0" algn="ctr" defTabSz="522475" rtl="0" eaLnBrk="1" fontAlgn="auto" latinLnBrk="0" hangingPunct="1">
                        <a:lnSpc>
                          <a:spcPct val="100000"/>
                        </a:lnSpc>
                        <a:spcBef>
                          <a:spcPts val="0"/>
                        </a:spcBef>
                        <a:spcAft>
                          <a:spcPts val="0"/>
                        </a:spcAft>
                        <a:buClrTx/>
                        <a:buSzTx/>
                        <a:buFontTx/>
                        <a:buNone/>
                        <a:tabLst/>
                        <a:defRPr/>
                      </a:pPr>
                      <a:r>
                        <a:rPr lang="en-US" sz="2200" b="1" i="1" u="none" kern="1200">
                          <a:solidFill>
                            <a:schemeClr val="dk1"/>
                          </a:solidFill>
                          <a:latin typeface="Arial" panose="020B0604020202020204" pitchFamily="34" charset="0"/>
                          <a:ea typeface="+mn-ea"/>
                          <a:cs typeface="Arial" panose="020B0604020202020204" pitchFamily="34" charset="0"/>
                        </a:rPr>
                        <a:t>Test Data</a:t>
                      </a:r>
                    </a:p>
                  </a:txBody>
                  <a:tcPr anchor="ctr"/>
                </a:tc>
                <a:tc>
                  <a:txBody>
                    <a:bodyPr/>
                    <a:lstStyle/>
                    <a:p>
                      <a:pPr algn="ctr"/>
                      <a:r>
                        <a:rPr lang="en-US" sz="2200" b="1" kern="1200">
                          <a:solidFill>
                            <a:schemeClr val="dk1"/>
                          </a:solidFill>
                          <a:latin typeface="Arial" panose="020B0604020202020204" pitchFamily="34" charset="0"/>
                          <a:ea typeface="+mn-ea"/>
                          <a:cs typeface="Arial" panose="020B0604020202020204" pitchFamily="34" charset="0"/>
                        </a:rPr>
                        <a:t>921 files ~ 1.45 hours</a:t>
                      </a:r>
                    </a:p>
                  </a:txBody>
                  <a:tcPr anchor="ctr"/>
                </a:tc>
                <a:extLst>
                  <a:ext uri="{0D108BD9-81ED-4DB2-BD59-A6C34878D82A}">
                    <a16:rowId xmlns:a16="http://schemas.microsoft.com/office/drawing/2014/main" val="1643264897"/>
                  </a:ext>
                </a:extLst>
              </a:tr>
            </a:tbl>
          </a:graphicData>
        </a:graphic>
      </p:graphicFrame>
      <p:sp>
        <p:nvSpPr>
          <p:cNvPr id="120" name="Rectangle 119">
            <a:extLst>
              <a:ext uri="{FF2B5EF4-FFF2-40B4-BE49-F238E27FC236}">
                <a16:creationId xmlns:a16="http://schemas.microsoft.com/office/drawing/2014/main" id="{585F7155-B354-A3AA-C077-70268865812D}"/>
              </a:ext>
            </a:extLst>
          </p:cNvPr>
          <p:cNvSpPr/>
          <p:nvPr/>
        </p:nvSpPr>
        <p:spPr>
          <a:xfrm>
            <a:off x="15157320" y="15616701"/>
            <a:ext cx="4757651" cy="369332"/>
          </a:xfrm>
          <a:prstGeom prst="rect">
            <a:avLst/>
          </a:prstGeom>
        </p:spPr>
        <p:txBody>
          <a:bodyPr wrap="square">
            <a:spAutoFit/>
          </a:bodyPr>
          <a:lstStyle/>
          <a:p>
            <a:pPr algn="ctr"/>
            <a:r>
              <a:rPr lang="en-US" sz="1800" i="1">
                <a:latin typeface="Arial" panose="020B0604020202020204" pitchFamily="34" charset="0"/>
                <a:ea typeface="Arial" charset="0"/>
                <a:cs typeface="Arial" panose="020B0604020202020204" pitchFamily="34" charset="0"/>
              </a:rPr>
              <a:t>Input Language</a:t>
            </a:r>
          </a:p>
        </p:txBody>
      </p:sp>
      <p:cxnSp>
        <p:nvCxnSpPr>
          <p:cNvPr id="122" name="Straight Connector 121">
            <a:extLst>
              <a:ext uri="{FF2B5EF4-FFF2-40B4-BE49-F238E27FC236}">
                <a16:creationId xmlns:a16="http://schemas.microsoft.com/office/drawing/2014/main" id="{A1CA4A80-48F2-F161-8B88-44B9720210BD}"/>
              </a:ext>
            </a:extLst>
          </p:cNvPr>
          <p:cNvCxnSpPr>
            <a:stCxn id="13" idx="0"/>
            <a:endCxn id="13" idx="0"/>
          </p:cNvCxnSpPr>
          <p:nvPr/>
        </p:nvCxnSpPr>
        <p:spPr bwMode="auto">
          <a:xfrm>
            <a:off x="16199733" y="16620904"/>
            <a:ext cx="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Elbow Connector 124">
            <a:extLst>
              <a:ext uri="{FF2B5EF4-FFF2-40B4-BE49-F238E27FC236}">
                <a16:creationId xmlns:a16="http://schemas.microsoft.com/office/drawing/2014/main" id="{C8B85D38-F160-7394-40E6-4E3FECB1ECE1}"/>
              </a:ext>
            </a:extLst>
          </p:cNvPr>
          <p:cNvCxnSpPr>
            <a:cxnSpLocks/>
            <a:endCxn id="116" idx="0"/>
          </p:cNvCxnSpPr>
          <p:nvPr/>
        </p:nvCxnSpPr>
        <p:spPr bwMode="auto">
          <a:xfrm rot="5400000">
            <a:off x="14328609" y="14877621"/>
            <a:ext cx="411617" cy="3071171"/>
          </a:xfrm>
          <a:prstGeom prst="bent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5" name="Graphic 134" descr="Open folder with solid fill">
            <a:extLst>
              <a:ext uri="{FF2B5EF4-FFF2-40B4-BE49-F238E27FC236}">
                <a16:creationId xmlns:a16="http://schemas.microsoft.com/office/drawing/2014/main" id="{9F7A7C05-2088-C1BE-4228-C2413EA67F33}"/>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8556364" y="16619015"/>
            <a:ext cx="1192389" cy="1192389"/>
          </a:xfrm>
          <a:prstGeom prst="rect">
            <a:avLst/>
          </a:prstGeom>
        </p:spPr>
      </p:pic>
      <p:cxnSp>
        <p:nvCxnSpPr>
          <p:cNvPr id="136" name="Elbow Connector 135">
            <a:extLst>
              <a:ext uri="{FF2B5EF4-FFF2-40B4-BE49-F238E27FC236}">
                <a16:creationId xmlns:a16="http://schemas.microsoft.com/office/drawing/2014/main" id="{853C9619-F3F9-B0E8-12DD-14CB0F911D45}"/>
              </a:ext>
            </a:extLst>
          </p:cNvPr>
          <p:cNvCxnSpPr/>
          <p:nvPr/>
        </p:nvCxnSpPr>
        <p:spPr bwMode="auto">
          <a:xfrm rot="16200000" flipH="1">
            <a:off x="17404849" y="14877621"/>
            <a:ext cx="411617" cy="3071171"/>
          </a:xfrm>
          <a:prstGeom prst="bent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9" name="Rectangle 138">
            <a:extLst>
              <a:ext uri="{FF2B5EF4-FFF2-40B4-BE49-F238E27FC236}">
                <a16:creationId xmlns:a16="http://schemas.microsoft.com/office/drawing/2014/main" id="{9284722E-E8CC-4E46-8B2F-9E3B4A2944D4}"/>
              </a:ext>
            </a:extLst>
          </p:cNvPr>
          <p:cNvSpPr/>
          <p:nvPr/>
        </p:nvSpPr>
        <p:spPr>
          <a:xfrm>
            <a:off x="11600383" y="17589489"/>
            <a:ext cx="2796894" cy="369332"/>
          </a:xfrm>
          <a:prstGeom prst="rect">
            <a:avLst/>
          </a:prstGeom>
        </p:spPr>
        <p:txBody>
          <a:bodyPr wrap="square">
            <a:spAutoFit/>
          </a:bodyPr>
          <a:lstStyle/>
          <a:p>
            <a:pPr algn="ctr"/>
            <a:r>
              <a:rPr lang="en-US" sz="1800" i="1">
                <a:latin typeface="Arial" panose="020B0604020202020204" pitchFamily="34" charset="0"/>
                <a:ea typeface="Arial" charset="0"/>
                <a:cs typeface="Arial" panose="020B0604020202020204" pitchFamily="34" charset="0"/>
              </a:rPr>
              <a:t>Train</a:t>
            </a:r>
          </a:p>
        </p:txBody>
      </p:sp>
      <p:sp>
        <p:nvSpPr>
          <p:cNvPr id="142" name="Rectangle 141">
            <a:extLst>
              <a:ext uri="{FF2B5EF4-FFF2-40B4-BE49-F238E27FC236}">
                <a16:creationId xmlns:a16="http://schemas.microsoft.com/office/drawing/2014/main" id="{6B0729FB-22CE-93EE-B83F-AF8DEB5B0793}"/>
              </a:ext>
            </a:extLst>
          </p:cNvPr>
          <p:cNvSpPr/>
          <p:nvPr/>
        </p:nvSpPr>
        <p:spPr>
          <a:xfrm>
            <a:off x="14677247" y="17589489"/>
            <a:ext cx="2796894" cy="369332"/>
          </a:xfrm>
          <a:prstGeom prst="rect">
            <a:avLst/>
          </a:prstGeom>
        </p:spPr>
        <p:txBody>
          <a:bodyPr wrap="square">
            <a:spAutoFit/>
          </a:bodyPr>
          <a:lstStyle/>
          <a:p>
            <a:pPr algn="ctr"/>
            <a:r>
              <a:rPr lang="en-US" sz="1800" i="1">
                <a:latin typeface="Arial" panose="020B0604020202020204" pitchFamily="34" charset="0"/>
                <a:ea typeface="Arial" charset="0"/>
                <a:cs typeface="Arial" panose="020B0604020202020204" pitchFamily="34" charset="0"/>
              </a:rPr>
              <a:t>Dev (Validation)</a:t>
            </a:r>
          </a:p>
        </p:txBody>
      </p:sp>
      <p:sp>
        <p:nvSpPr>
          <p:cNvPr id="143" name="Rectangle 142">
            <a:extLst>
              <a:ext uri="{FF2B5EF4-FFF2-40B4-BE49-F238E27FC236}">
                <a16:creationId xmlns:a16="http://schemas.microsoft.com/office/drawing/2014/main" id="{4908889B-0D02-6422-7B6B-5C3F6E983289}"/>
              </a:ext>
            </a:extLst>
          </p:cNvPr>
          <p:cNvSpPr/>
          <p:nvPr/>
        </p:nvSpPr>
        <p:spPr>
          <a:xfrm>
            <a:off x="17758714" y="17589489"/>
            <a:ext cx="2796894" cy="369332"/>
          </a:xfrm>
          <a:prstGeom prst="rect">
            <a:avLst/>
          </a:prstGeom>
        </p:spPr>
        <p:txBody>
          <a:bodyPr wrap="square">
            <a:spAutoFit/>
          </a:bodyPr>
          <a:lstStyle/>
          <a:p>
            <a:pPr algn="ctr"/>
            <a:r>
              <a:rPr lang="en-US" sz="1800" i="1">
                <a:latin typeface="Arial" panose="020B0604020202020204" pitchFamily="34" charset="0"/>
                <a:ea typeface="Arial" charset="0"/>
                <a:cs typeface="Arial" panose="020B0604020202020204" pitchFamily="34" charset="0"/>
              </a:rPr>
              <a:t>Test</a:t>
            </a:r>
          </a:p>
        </p:txBody>
      </p:sp>
      <p:cxnSp>
        <p:nvCxnSpPr>
          <p:cNvPr id="140" name="Straight Connector 139">
            <a:extLst>
              <a:ext uri="{FF2B5EF4-FFF2-40B4-BE49-F238E27FC236}">
                <a16:creationId xmlns:a16="http://schemas.microsoft.com/office/drawing/2014/main" id="{E8806E0D-C13C-1B7F-C645-386F3053B2AE}"/>
              </a:ext>
            </a:extLst>
          </p:cNvPr>
          <p:cNvCxnSpPr/>
          <p:nvPr/>
        </p:nvCxnSpPr>
        <p:spPr bwMode="auto">
          <a:xfrm>
            <a:off x="7071360" y="4381365"/>
            <a:ext cx="3527731" cy="0"/>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5" name="Straight Connector 144">
            <a:extLst>
              <a:ext uri="{FF2B5EF4-FFF2-40B4-BE49-F238E27FC236}">
                <a16:creationId xmlns:a16="http://schemas.microsoft.com/office/drawing/2014/main" id="{0D065759-AD13-8CE3-C4ED-89880523992C}"/>
              </a:ext>
            </a:extLst>
          </p:cNvPr>
          <p:cNvCxnSpPr/>
          <p:nvPr/>
        </p:nvCxnSpPr>
        <p:spPr bwMode="auto">
          <a:xfrm>
            <a:off x="11032871" y="4304496"/>
            <a:ext cx="0" cy="17032042"/>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46" name="Group 145">
            <a:extLst>
              <a:ext uri="{FF2B5EF4-FFF2-40B4-BE49-F238E27FC236}">
                <a16:creationId xmlns:a16="http://schemas.microsoft.com/office/drawing/2014/main" id="{4D71BDF9-8C29-64AA-B447-1D23C77B7068}"/>
              </a:ext>
            </a:extLst>
          </p:cNvPr>
          <p:cNvGrpSpPr/>
          <p:nvPr/>
        </p:nvGrpSpPr>
        <p:grpSpPr>
          <a:xfrm>
            <a:off x="231569" y="10702264"/>
            <a:ext cx="10488226" cy="4139554"/>
            <a:chOff x="247772" y="7428155"/>
            <a:chExt cx="10488226" cy="4139554"/>
          </a:xfrm>
        </p:grpSpPr>
        <p:grpSp>
          <p:nvGrpSpPr>
            <p:cNvPr id="147" name="Group 146">
              <a:extLst>
                <a:ext uri="{FF2B5EF4-FFF2-40B4-BE49-F238E27FC236}">
                  <a16:creationId xmlns:a16="http://schemas.microsoft.com/office/drawing/2014/main" id="{A31E6F8A-35D1-6AB4-FE86-AB3F8A4C77BB}"/>
                </a:ext>
              </a:extLst>
            </p:cNvPr>
            <p:cNvGrpSpPr/>
            <p:nvPr/>
          </p:nvGrpSpPr>
          <p:grpSpPr>
            <a:xfrm>
              <a:off x="247772" y="7428155"/>
              <a:ext cx="10488226" cy="4139554"/>
              <a:chOff x="247680" y="9055694"/>
              <a:chExt cx="10488226" cy="4139554"/>
            </a:xfrm>
          </p:grpSpPr>
          <p:grpSp>
            <p:nvGrpSpPr>
              <p:cNvPr id="151" name="Group 150">
                <a:extLst>
                  <a:ext uri="{FF2B5EF4-FFF2-40B4-BE49-F238E27FC236}">
                    <a16:creationId xmlns:a16="http://schemas.microsoft.com/office/drawing/2014/main" id="{2B0EFD39-29A3-F102-12BF-56811C58B2EE}"/>
                  </a:ext>
                </a:extLst>
              </p:cNvPr>
              <p:cNvGrpSpPr/>
              <p:nvPr/>
            </p:nvGrpSpPr>
            <p:grpSpPr>
              <a:xfrm>
                <a:off x="247680" y="9358739"/>
                <a:ext cx="4065355" cy="3007290"/>
                <a:chOff x="1581862" y="1553119"/>
                <a:chExt cx="3359798" cy="2485365"/>
              </a:xfrm>
            </p:grpSpPr>
            <p:pic>
              <p:nvPicPr>
                <p:cNvPr id="168" name="Picture 2">
                  <a:extLst>
                    <a:ext uri="{FF2B5EF4-FFF2-40B4-BE49-F238E27FC236}">
                      <a16:creationId xmlns:a16="http://schemas.microsoft.com/office/drawing/2014/main" id="{5F59A2E8-4878-345E-052C-9B8FE9C1BB64}"/>
                    </a:ext>
                  </a:extLst>
                </p:cNvPr>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6035" t="33435" r="8656" b="23612"/>
                <a:stretch/>
              </p:blipFill>
              <p:spPr bwMode="auto">
                <a:xfrm>
                  <a:off x="1581862" y="2412603"/>
                  <a:ext cx="1042738" cy="525015"/>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68">
                  <a:extLst>
                    <a:ext uri="{FF2B5EF4-FFF2-40B4-BE49-F238E27FC236}">
                      <a16:creationId xmlns:a16="http://schemas.microsoft.com/office/drawing/2014/main" id="{D4580B4E-8D93-F3DA-FB1E-3198FC8A56C6}"/>
                    </a:ext>
                  </a:extLst>
                </p:cNvPr>
                <p:cNvPicPr>
                  <a:picLocks noChangeAspect="1"/>
                </p:cNvPicPr>
                <p:nvPr/>
              </p:nvPicPr>
              <p:blipFill>
                <a:blip r:embed="rId35"/>
                <a:stretch>
                  <a:fillRect/>
                </a:stretch>
              </p:blipFill>
              <p:spPr>
                <a:xfrm>
                  <a:off x="3483660" y="1553119"/>
                  <a:ext cx="610821" cy="599765"/>
                </a:xfrm>
                <a:prstGeom prst="rect">
                  <a:avLst/>
                </a:prstGeom>
              </p:spPr>
            </p:pic>
            <p:pic>
              <p:nvPicPr>
                <p:cNvPr id="170" name="Picture 2" descr="466 Ngo Stock Illustrations, Cliparts and Royalty Free Ngo Vectors">
                  <a:extLst>
                    <a:ext uri="{FF2B5EF4-FFF2-40B4-BE49-F238E27FC236}">
                      <a16:creationId xmlns:a16="http://schemas.microsoft.com/office/drawing/2014/main" id="{580F9FF5-91AA-895E-3DD4-7025841B8AC8}"/>
                    </a:ext>
                  </a:extLst>
                </p:cNvPr>
                <p:cNvPicPr>
                  <a:picLocks noChangeAspect="1" noChangeArrowheads="1"/>
                </p:cNvPicPr>
                <p:nvPr/>
              </p:nvPicPr>
              <p:blipFill rotWithShape="1">
                <a:blip r:embed="rId36" cstate="print">
                  <a:extLst>
                    <a:ext uri="{28A0092B-C50C-407E-A947-70E740481C1C}">
                      <a14:useLocalDpi xmlns:a14="http://schemas.microsoft.com/office/drawing/2010/main" val="0"/>
                    </a:ext>
                  </a:extLst>
                </a:blip>
                <a:srcRect l="12458" t="13014" r="13981" b="15096"/>
                <a:stretch/>
              </p:blipFill>
              <p:spPr bwMode="auto">
                <a:xfrm>
                  <a:off x="4012406" y="2449837"/>
                  <a:ext cx="568085" cy="555187"/>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6" descr="30,910 Government Building Illustrations &amp; Clip Art - iStock">
                  <a:extLst>
                    <a:ext uri="{FF2B5EF4-FFF2-40B4-BE49-F238E27FC236}">
                      <a16:creationId xmlns:a16="http://schemas.microsoft.com/office/drawing/2014/main" id="{8D038800-A3CD-E86E-AD28-627178C467C0}"/>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3167756" y="3055912"/>
                  <a:ext cx="926725" cy="926725"/>
                </a:xfrm>
                <a:prstGeom prst="rect">
                  <a:avLst/>
                </a:prstGeom>
                <a:noFill/>
                <a:extLst>
                  <a:ext uri="{909E8E84-426E-40DD-AFC4-6F175D3DCCD1}">
                    <a14:hiddenFill xmlns:a14="http://schemas.microsoft.com/office/drawing/2010/main">
                      <a:solidFill>
                        <a:srgbClr val="FFFFFF"/>
                      </a:solidFill>
                    </a14:hiddenFill>
                  </a:ext>
                </a:extLst>
              </p:spPr>
            </p:pic>
            <p:cxnSp>
              <p:nvCxnSpPr>
                <p:cNvPr id="172" name="Straight Arrow Connector 171">
                  <a:extLst>
                    <a:ext uri="{FF2B5EF4-FFF2-40B4-BE49-F238E27FC236}">
                      <a16:creationId xmlns:a16="http://schemas.microsoft.com/office/drawing/2014/main" id="{11E57E97-70A3-890B-CA00-D5073B746A35}"/>
                    </a:ext>
                  </a:extLst>
                </p:cNvPr>
                <p:cNvCxnSpPr>
                  <a:cxnSpLocks/>
                </p:cNvCxnSpPr>
                <p:nvPr/>
              </p:nvCxnSpPr>
              <p:spPr>
                <a:xfrm>
                  <a:off x="2776674" y="3055912"/>
                  <a:ext cx="535797" cy="257670"/>
                </a:xfrm>
                <a:prstGeom prst="straightConnector1">
                  <a:avLst/>
                </a:prstGeom>
                <a:ln>
                  <a:solidFill>
                    <a:srgbClr val="B1810B"/>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07A701B8-60D8-8014-715E-D34B899EE633}"/>
                    </a:ext>
                  </a:extLst>
                </p:cNvPr>
                <p:cNvCxnSpPr>
                  <a:cxnSpLocks/>
                </p:cNvCxnSpPr>
                <p:nvPr/>
              </p:nvCxnSpPr>
              <p:spPr>
                <a:xfrm flipV="1">
                  <a:off x="2788683" y="2112558"/>
                  <a:ext cx="511927" cy="236302"/>
                </a:xfrm>
                <a:prstGeom prst="straightConnector1">
                  <a:avLst/>
                </a:prstGeom>
                <a:ln>
                  <a:solidFill>
                    <a:srgbClr val="B1810B"/>
                  </a:solidFill>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D495E6C8-C22D-C6E4-6A43-60DFB9FF774C}"/>
                    </a:ext>
                  </a:extLst>
                </p:cNvPr>
                <p:cNvSpPr txBox="1"/>
                <p:nvPr/>
              </p:nvSpPr>
              <p:spPr>
                <a:xfrm>
                  <a:off x="3172904" y="2146819"/>
                  <a:ext cx="1348914" cy="276999"/>
                </a:xfrm>
                <a:prstGeom prst="rect">
                  <a:avLst/>
                </a:prstGeom>
                <a:noFill/>
              </p:spPr>
              <p:txBody>
                <a:bodyPr wrap="square" rtlCol="0">
                  <a:spAutoFit/>
                </a:bodyPr>
                <a:lstStyle/>
                <a:p>
                  <a:pPr algn="ctr"/>
                  <a:r>
                    <a:rPr lang="en-US" sz="1200" i="1"/>
                    <a:t>companies</a:t>
                  </a:r>
                </a:p>
              </p:txBody>
            </p:sp>
            <p:sp>
              <p:nvSpPr>
                <p:cNvPr id="175" name="TextBox 174">
                  <a:extLst>
                    <a:ext uri="{FF2B5EF4-FFF2-40B4-BE49-F238E27FC236}">
                      <a16:creationId xmlns:a16="http://schemas.microsoft.com/office/drawing/2014/main" id="{DF38CF87-162E-4726-9EAD-1336B9E8B74B}"/>
                    </a:ext>
                  </a:extLst>
                </p:cNvPr>
                <p:cNvSpPr txBox="1"/>
                <p:nvPr/>
              </p:nvSpPr>
              <p:spPr>
                <a:xfrm>
                  <a:off x="3592746" y="3023402"/>
                  <a:ext cx="1348914" cy="276999"/>
                </a:xfrm>
                <a:prstGeom prst="rect">
                  <a:avLst/>
                </a:prstGeom>
                <a:noFill/>
              </p:spPr>
              <p:txBody>
                <a:bodyPr wrap="square" rtlCol="0">
                  <a:spAutoFit/>
                </a:bodyPr>
                <a:lstStyle/>
                <a:p>
                  <a:pPr algn="ctr"/>
                  <a:r>
                    <a:rPr lang="en-US" sz="1200" i="1"/>
                    <a:t>Non-Profits</a:t>
                  </a:r>
                </a:p>
              </p:txBody>
            </p:sp>
            <p:sp>
              <p:nvSpPr>
                <p:cNvPr id="176" name="TextBox 175">
                  <a:extLst>
                    <a:ext uri="{FF2B5EF4-FFF2-40B4-BE49-F238E27FC236}">
                      <a16:creationId xmlns:a16="http://schemas.microsoft.com/office/drawing/2014/main" id="{6243613B-B6ED-C075-F841-63AC5760FAC2}"/>
                    </a:ext>
                  </a:extLst>
                </p:cNvPr>
                <p:cNvSpPr txBox="1"/>
                <p:nvPr/>
              </p:nvSpPr>
              <p:spPr>
                <a:xfrm>
                  <a:off x="2956661" y="3761485"/>
                  <a:ext cx="1348914" cy="276999"/>
                </a:xfrm>
                <a:prstGeom prst="rect">
                  <a:avLst/>
                </a:prstGeom>
                <a:noFill/>
              </p:spPr>
              <p:txBody>
                <a:bodyPr wrap="square" rtlCol="0">
                  <a:spAutoFit/>
                </a:bodyPr>
                <a:lstStyle/>
                <a:p>
                  <a:pPr algn="ctr"/>
                  <a:r>
                    <a:rPr lang="en-US" sz="1200" i="1"/>
                    <a:t>Governments</a:t>
                  </a:r>
                </a:p>
              </p:txBody>
            </p:sp>
            <p:cxnSp>
              <p:nvCxnSpPr>
                <p:cNvPr id="177" name="Straight Arrow Connector 176">
                  <a:extLst>
                    <a:ext uri="{FF2B5EF4-FFF2-40B4-BE49-F238E27FC236}">
                      <a16:creationId xmlns:a16="http://schemas.microsoft.com/office/drawing/2014/main" id="{1DAE5C98-EEF4-C34B-6341-9CCDC75B84DE}"/>
                    </a:ext>
                  </a:extLst>
                </p:cNvPr>
                <p:cNvCxnSpPr>
                  <a:cxnSpLocks/>
                </p:cNvCxnSpPr>
                <p:nvPr/>
              </p:nvCxnSpPr>
              <p:spPr>
                <a:xfrm>
                  <a:off x="2813816" y="2793691"/>
                  <a:ext cx="856776" cy="0"/>
                </a:xfrm>
                <a:prstGeom prst="straightConnector1">
                  <a:avLst/>
                </a:prstGeom>
                <a:ln>
                  <a:solidFill>
                    <a:srgbClr val="B1810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2BEF55A1-757E-ABE6-38A1-115C6140C7D3}"/>
                  </a:ext>
                </a:extLst>
              </p:cNvPr>
              <p:cNvGrpSpPr/>
              <p:nvPr/>
            </p:nvGrpSpPr>
            <p:grpSpPr>
              <a:xfrm>
                <a:off x="4746513" y="9055694"/>
                <a:ext cx="5989393" cy="3769443"/>
                <a:chOff x="6662048" y="1528743"/>
                <a:chExt cx="4925602" cy="2433996"/>
              </a:xfrm>
            </p:grpSpPr>
            <p:grpSp>
              <p:nvGrpSpPr>
                <p:cNvPr id="155" name="Group 154">
                  <a:extLst>
                    <a:ext uri="{FF2B5EF4-FFF2-40B4-BE49-F238E27FC236}">
                      <a16:creationId xmlns:a16="http://schemas.microsoft.com/office/drawing/2014/main" id="{08E9EEA7-8DDC-36ED-00B4-6FBDC152D009}"/>
                    </a:ext>
                  </a:extLst>
                </p:cNvPr>
                <p:cNvGrpSpPr/>
                <p:nvPr/>
              </p:nvGrpSpPr>
              <p:grpSpPr>
                <a:xfrm>
                  <a:off x="6662048" y="1528743"/>
                  <a:ext cx="4909837" cy="2119029"/>
                  <a:chOff x="6662048" y="1528743"/>
                  <a:chExt cx="4909837" cy="2119029"/>
                </a:xfrm>
              </p:grpSpPr>
              <p:pic>
                <p:nvPicPr>
                  <p:cNvPr id="158" name="Picture 10" descr="Illustration That Old Woman Consults Female Stock Vector (Royalty Free)  573235894 | Shutterstock">
                    <a:extLst>
                      <a:ext uri="{FF2B5EF4-FFF2-40B4-BE49-F238E27FC236}">
                        <a16:creationId xmlns:a16="http://schemas.microsoft.com/office/drawing/2014/main" id="{2ECDF235-CA4F-743A-B86A-578032A9B368}"/>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b="7281"/>
                  <a:stretch/>
                </p:blipFill>
                <p:spPr bwMode="auto">
                  <a:xfrm>
                    <a:off x="6662048" y="2230525"/>
                    <a:ext cx="1139608" cy="1275241"/>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16" descr="Audio Sound Wave Music Frequency Vibration Dynamic Level Cut - Etsy">
                    <a:extLst>
                      <a:ext uri="{FF2B5EF4-FFF2-40B4-BE49-F238E27FC236}">
                        <a16:creationId xmlns:a16="http://schemas.microsoft.com/office/drawing/2014/main" id="{DC8125DF-A4A5-3655-A913-4A03066E528E}"/>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l="6653" t="25310" r="5150" b="24573"/>
                  <a:stretch/>
                </p:blipFill>
                <p:spPr bwMode="auto">
                  <a:xfrm>
                    <a:off x="8130464" y="1590440"/>
                    <a:ext cx="1139608" cy="656693"/>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a:extLst>
                      <a:ext uri="{FF2B5EF4-FFF2-40B4-BE49-F238E27FC236}">
                        <a16:creationId xmlns:a16="http://schemas.microsoft.com/office/drawing/2014/main" id="{8AEE98FC-2362-057C-8F31-AF14E301859D}"/>
                      </a:ext>
                    </a:extLst>
                  </p:cNvPr>
                  <p:cNvSpPr txBox="1"/>
                  <p:nvPr/>
                </p:nvSpPr>
                <p:spPr>
                  <a:xfrm>
                    <a:off x="8292649" y="2219744"/>
                    <a:ext cx="873104" cy="276999"/>
                  </a:xfrm>
                  <a:prstGeom prst="rect">
                    <a:avLst/>
                  </a:prstGeom>
                  <a:noFill/>
                </p:spPr>
                <p:txBody>
                  <a:bodyPr wrap="square" rtlCol="0">
                    <a:spAutoFit/>
                  </a:bodyPr>
                  <a:lstStyle/>
                  <a:p>
                    <a:pPr algn="ctr"/>
                    <a:r>
                      <a:rPr lang="en-US" sz="1200" i="1"/>
                      <a:t>Audio</a:t>
                    </a:r>
                  </a:p>
                </p:txBody>
              </p:sp>
              <p:cxnSp>
                <p:nvCxnSpPr>
                  <p:cNvPr id="161" name="Straight Arrow Connector 160">
                    <a:extLst>
                      <a:ext uri="{FF2B5EF4-FFF2-40B4-BE49-F238E27FC236}">
                        <a16:creationId xmlns:a16="http://schemas.microsoft.com/office/drawing/2014/main" id="{305A45D2-359B-05E5-1CB0-A078FD3ADD3F}"/>
                      </a:ext>
                    </a:extLst>
                  </p:cNvPr>
                  <p:cNvCxnSpPr>
                    <a:cxnSpLocks/>
                    <a:endCxn id="162" idx="1"/>
                  </p:cNvCxnSpPr>
                  <p:nvPr/>
                </p:nvCxnSpPr>
                <p:spPr>
                  <a:xfrm>
                    <a:off x="9287410" y="1899338"/>
                    <a:ext cx="1043268" cy="1"/>
                  </a:xfrm>
                  <a:prstGeom prst="straightConnector1">
                    <a:avLst/>
                  </a:prstGeom>
                  <a:ln>
                    <a:solidFill>
                      <a:srgbClr val="B1810B"/>
                    </a:solidFill>
                    <a:tailEnd type="triangle"/>
                  </a:ln>
                </p:spPr>
                <p:style>
                  <a:lnRef idx="1">
                    <a:schemeClr val="accent1"/>
                  </a:lnRef>
                  <a:fillRef idx="0">
                    <a:schemeClr val="accent1"/>
                  </a:fillRef>
                  <a:effectRef idx="0">
                    <a:schemeClr val="accent1"/>
                  </a:effectRef>
                  <a:fontRef idx="minor">
                    <a:schemeClr val="tx1"/>
                  </a:fontRef>
                </p:style>
              </p:cxnSp>
              <p:pic>
                <p:nvPicPr>
                  <p:cNvPr id="162" name="Picture 18" descr="Microsoft AI Achieves Milestone in Machine Translation | Synced">
                    <a:extLst>
                      <a:ext uri="{FF2B5EF4-FFF2-40B4-BE49-F238E27FC236}">
                        <a16:creationId xmlns:a16="http://schemas.microsoft.com/office/drawing/2014/main" id="{1B3AD88E-A482-F6E9-1BAE-E943DBA5A8E8}"/>
                      </a:ext>
                    </a:extLst>
                  </p:cNvPr>
                  <p:cNvPicPr>
                    <a:picLocks noChangeAspect="1" noChangeArrowheads="1"/>
                  </p:cNvPicPr>
                  <p:nvPr/>
                </p:nvPicPr>
                <p:blipFill rotWithShape="1">
                  <a:blip r:embed="rId40" cstate="print">
                    <a:extLst>
                      <a:ext uri="{28A0092B-C50C-407E-A947-70E740481C1C}">
                        <a14:useLocalDpi xmlns:a14="http://schemas.microsoft.com/office/drawing/2010/main" val="0"/>
                      </a:ext>
                    </a:extLst>
                  </a:blip>
                  <a:srcRect t="8488" b="11532"/>
                  <a:stretch/>
                </p:blipFill>
                <p:spPr bwMode="auto">
                  <a:xfrm>
                    <a:off x="10330678" y="1528743"/>
                    <a:ext cx="1204100" cy="741190"/>
                  </a:xfrm>
                  <a:prstGeom prst="rect">
                    <a:avLst/>
                  </a:prstGeom>
                  <a:noFill/>
                  <a:extLst>
                    <a:ext uri="{909E8E84-426E-40DD-AFC4-6F175D3DCCD1}">
                      <a14:hiddenFill xmlns:a14="http://schemas.microsoft.com/office/drawing/2010/main">
                        <a:solidFill>
                          <a:srgbClr val="FFFFFF"/>
                        </a:solidFill>
                      </a14:hiddenFill>
                    </a:ext>
                  </a:extLst>
                </p:spPr>
              </p:pic>
              <p:sp>
                <p:nvSpPr>
                  <p:cNvPr id="163" name="TextBox 162">
                    <a:extLst>
                      <a:ext uri="{FF2B5EF4-FFF2-40B4-BE49-F238E27FC236}">
                        <a16:creationId xmlns:a16="http://schemas.microsoft.com/office/drawing/2014/main" id="{2AB442F3-9EB4-8D2B-A039-FC5641ED46BD}"/>
                      </a:ext>
                    </a:extLst>
                  </p:cNvPr>
                  <p:cNvSpPr txBox="1"/>
                  <p:nvPr/>
                </p:nvSpPr>
                <p:spPr>
                  <a:xfrm>
                    <a:off x="10293571" y="2213304"/>
                    <a:ext cx="1278314" cy="536589"/>
                  </a:xfrm>
                  <a:prstGeom prst="rect">
                    <a:avLst/>
                  </a:prstGeom>
                  <a:noFill/>
                </p:spPr>
                <p:txBody>
                  <a:bodyPr wrap="square" rtlCol="0">
                    <a:spAutoFit/>
                  </a:bodyPr>
                  <a:lstStyle/>
                  <a:p>
                    <a:pPr algn="ctr"/>
                    <a:r>
                      <a:rPr lang="en-US" i="1"/>
                      <a:t>Spoken LID Model</a:t>
                    </a:r>
                  </a:p>
                </p:txBody>
              </p:sp>
              <p:cxnSp>
                <p:nvCxnSpPr>
                  <p:cNvPr id="164" name="Straight Arrow Connector 163">
                    <a:extLst>
                      <a:ext uri="{FF2B5EF4-FFF2-40B4-BE49-F238E27FC236}">
                        <a16:creationId xmlns:a16="http://schemas.microsoft.com/office/drawing/2014/main" id="{DCAE2501-42D1-3C7C-F391-0B5934278794}"/>
                      </a:ext>
                    </a:extLst>
                  </p:cNvPr>
                  <p:cNvCxnSpPr>
                    <a:cxnSpLocks/>
                  </p:cNvCxnSpPr>
                  <p:nvPr/>
                </p:nvCxnSpPr>
                <p:spPr>
                  <a:xfrm>
                    <a:off x="10948492" y="2580614"/>
                    <a:ext cx="0" cy="329949"/>
                  </a:xfrm>
                  <a:prstGeom prst="straightConnector1">
                    <a:avLst/>
                  </a:prstGeom>
                  <a:ln>
                    <a:solidFill>
                      <a:srgbClr val="B1810B"/>
                    </a:solidFill>
                    <a:tailEnd type="triangle"/>
                  </a:ln>
                </p:spPr>
                <p:style>
                  <a:lnRef idx="1">
                    <a:schemeClr val="accent1"/>
                  </a:lnRef>
                  <a:fillRef idx="0">
                    <a:schemeClr val="accent1"/>
                  </a:fillRef>
                  <a:effectRef idx="0">
                    <a:schemeClr val="accent1"/>
                  </a:effectRef>
                  <a:fontRef idx="minor">
                    <a:schemeClr val="tx1"/>
                  </a:fontRef>
                </p:style>
              </p:cxnSp>
              <p:sp>
                <p:nvSpPr>
                  <p:cNvPr id="165" name="Oval Callout 164">
                    <a:extLst>
                      <a:ext uri="{FF2B5EF4-FFF2-40B4-BE49-F238E27FC236}">
                        <a16:creationId xmlns:a16="http://schemas.microsoft.com/office/drawing/2014/main" id="{ED230BFD-A794-3247-1ADC-5BE3FBFD5978}"/>
                      </a:ext>
                    </a:extLst>
                  </p:cNvPr>
                  <p:cNvSpPr/>
                  <p:nvPr/>
                </p:nvSpPr>
                <p:spPr>
                  <a:xfrm>
                    <a:off x="10346442" y="2994700"/>
                    <a:ext cx="1204100" cy="453748"/>
                  </a:xfrm>
                  <a:prstGeom prst="wedgeEllipseCallout">
                    <a:avLst>
                      <a:gd name="adj1" fmla="val 56946"/>
                      <a:gd name="adj2" fmla="val 49488"/>
                    </a:avLst>
                  </a:prstGeom>
                  <a:solidFill>
                    <a:srgbClr val="DEC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err="1">
                        <a:solidFill>
                          <a:schemeClr val="tx1"/>
                        </a:solidFill>
                      </a:rPr>
                      <a:t>Kaqchikel</a:t>
                    </a:r>
                    <a:endParaRPr lang="en-US" sz="1200" b="1">
                      <a:solidFill>
                        <a:schemeClr val="tx1"/>
                      </a:solidFill>
                    </a:endParaRPr>
                  </a:p>
                </p:txBody>
              </p:sp>
              <p:cxnSp>
                <p:nvCxnSpPr>
                  <p:cNvPr id="166" name="Straight Arrow Connector 165">
                    <a:extLst>
                      <a:ext uri="{FF2B5EF4-FFF2-40B4-BE49-F238E27FC236}">
                        <a16:creationId xmlns:a16="http://schemas.microsoft.com/office/drawing/2014/main" id="{69B17E02-CA4A-879E-9611-50FCE322BF7E}"/>
                      </a:ext>
                    </a:extLst>
                  </p:cNvPr>
                  <p:cNvCxnSpPr>
                    <a:cxnSpLocks/>
                  </p:cNvCxnSpPr>
                  <p:nvPr/>
                </p:nvCxnSpPr>
                <p:spPr>
                  <a:xfrm flipH="1">
                    <a:off x="9342693" y="3351808"/>
                    <a:ext cx="866432" cy="0"/>
                  </a:xfrm>
                  <a:prstGeom prst="straightConnector1">
                    <a:avLst/>
                  </a:prstGeom>
                  <a:ln>
                    <a:solidFill>
                      <a:srgbClr val="B1810B"/>
                    </a:solidFill>
                    <a:tailEnd type="triangle"/>
                  </a:ln>
                </p:spPr>
                <p:style>
                  <a:lnRef idx="1">
                    <a:schemeClr val="accent1"/>
                  </a:lnRef>
                  <a:fillRef idx="0">
                    <a:schemeClr val="accent1"/>
                  </a:fillRef>
                  <a:effectRef idx="0">
                    <a:schemeClr val="accent1"/>
                  </a:effectRef>
                  <a:fontRef idx="minor">
                    <a:schemeClr val="tx1"/>
                  </a:fontRef>
                </p:style>
              </p:cxnSp>
              <p:pic>
                <p:nvPicPr>
                  <p:cNvPr id="167" name="Picture 20" descr="Translate Vector Art, Icons, and Graphics for Free Download">
                    <a:extLst>
                      <a:ext uri="{FF2B5EF4-FFF2-40B4-BE49-F238E27FC236}">
                        <a16:creationId xmlns:a16="http://schemas.microsoft.com/office/drawing/2014/main" id="{B177D08C-DC9A-F57B-B944-450BE2D9145B}"/>
                      </a:ext>
                    </a:extLst>
                  </p:cNvPr>
                  <p:cNvPicPr>
                    <a:picLocks noChangeAspect="1" noChangeArrowheads="1"/>
                  </p:cNvPicPr>
                  <p:nvPr/>
                </p:nvPicPr>
                <p:blipFill rotWithShape="1">
                  <a:blip r:embed="rId41" cstate="print">
                    <a:extLst>
                      <a:ext uri="{28A0092B-C50C-407E-A947-70E740481C1C}">
                        <a14:useLocalDpi xmlns:a14="http://schemas.microsoft.com/office/drawing/2010/main" val="0"/>
                      </a:ext>
                    </a:extLst>
                  </a:blip>
                  <a:srcRect t="19962" b="22876"/>
                  <a:stretch/>
                </p:blipFill>
                <p:spPr bwMode="auto">
                  <a:xfrm>
                    <a:off x="8060255" y="2942701"/>
                    <a:ext cx="1233471" cy="705071"/>
                  </a:xfrm>
                  <a:prstGeom prst="rect">
                    <a:avLst/>
                  </a:prstGeom>
                  <a:noFill/>
                  <a:extLst>
                    <a:ext uri="{909E8E84-426E-40DD-AFC4-6F175D3DCCD1}">
                      <a14:hiddenFill xmlns:a14="http://schemas.microsoft.com/office/drawing/2010/main">
                        <a:solidFill>
                          <a:srgbClr val="FFFFFF"/>
                        </a:solidFill>
                      </a14:hiddenFill>
                    </a:ext>
                  </a:extLst>
                </p:spPr>
              </p:pic>
            </p:grpSp>
            <p:sp>
              <p:nvSpPr>
                <p:cNvPr id="156" name="TextBox 155">
                  <a:extLst>
                    <a:ext uri="{FF2B5EF4-FFF2-40B4-BE49-F238E27FC236}">
                      <a16:creationId xmlns:a16="http://schemas.microsoft.com/office/drawing/2014/main" id="{F5E1FD2E-14EC-636B-3ED0-92B53A7C6123}"/>
                    </a:ext>
                  </a:extLst>
                </p:cNvPr>
                <p:cNvSpPr txBox="1"/>
                <p:nvPr/>
              </p:nvSpPr>
              <p:spPr>
                <a:xfrm>
                  <a:off x="10309336" y="3538997"/>
                  <a:ext cx="1278314" cy="377600"/>
                </a:xfrm>
                <a:prstGeom prst="rect">
                  <a:avLst/>
                </a:prstGeom>
                <a:noFill/>
              </p:spPr>
              <p:txBody>
                <a:bodyPr wrap="square" rtlCol="0">
                  <a:spAutoFit/>
                </a:bodyPr>
                <a:lstStyle/>
                <a:p>
                  <a:pPr algn="ctr"/>
                  <a:r>
                    <a:rPr lang="en-US" i="1"/>
                    <a:t>Identified Language</a:t>
                  </a:r>
                </a:p>
              </p:txBody>
            </p:sp>
            <p:sp>
              <p:nvSpPr>
                <p:cNvPr id="157" name="TextBox 156">
                  <a:extLst>
                    <a:ext uri="{FF2B5EF4-FFF2-40B4-BE49-F238E27FC236}">
                      <a16:creationId xmlns:a16="http://schemas.microsoft.com/office/drawing/2014/main" id="{B522746E-6D93-F1FE-DB39-7146911D6BCE}"/>
                    </a:ext>
                  </a:extLst>
                </p:cNvPr>
                <p:cNvSpPr txBox="1"/>
                <p:nvPr/>
              </p:nvSpPr>
              <p:spPr>
                <a:xfrm>
                  <a:off x="7682477" y="3585139"/>
                  <a:ext cx="2012911" cy="377600"/>
                </a:xfrm>
                <a:prstGeom prst="rect">
                  <a:avLst/>
                </a:prstGeom>
                <a:noFill/>
              </p:spPr>
              <p:txBody>
                <a:bodyPr wrap="square" rtlCol="0">
                  <a:spAutoFit/>
                </a:bodyPr>
                <a:lstStyle/>
                <a:p>
                  <a:pPr algn="ctr"/>
                  <a:r>
                    <a:rPr lang="en-US" i="1"/>
                    <a:t>Language Translator Model</a:t>
                  </a:r>
                </a:p>
              </p:txBody>
            </p:sp>
          </p:grpSp>
          <p:sp>
            <p:nvSpPr>
              <p:cNvPr id="153" name="Triangle 152">
                <a:extLst>
                  <a:ext uri="{FF2B5EF4-FFF2-40B4-BE49-F238E27FC236}">
                    <a16:creationId xmlns:a16="http://schemas.microsoft.com/office/drawing/2014/main" id="{1FDC8210-424B-6027-B2C1-C96A085D16C9}"/>
                  </a:ext>
                </a:extLst>
              </p:cNvPr>
              <p:cNvSpPr/>
              <p:nvPr/>
            </p:nvSpPr>
            <p:spPr bwMode="auto">
              <a:xfrm rot="5400000">
                <a:off x="3559773" y="10749223"/>
                <a:ext cx="1756548" cy="297056"/>
              </a:xfrm>
              <a:prstGeom prst="triangle">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4" name="Rectangle 153">
                <a:extLst>
                  <a:ext uri="{FF2B5EF4-FFF2-40B4-BE49-F238E27FC236}">
                    <a16:creationId xmlns:a16="http://schemas.microsoft.com/office/drawing/2014/main" id="{0FD050D9-5D8A-714D-D3FC-27AB5E33D936}"/>
                  </a:ext>
                </a:extLst>
              </p:cNvPr>
              <p:cNvSpPr/>
              <p:nvPr/>
            </p:nvSpPr>
            <p:spPr>
              <a:xfrm>
                <a:off x="1451511" y="12795138"/>
                <a:ext cx="7829787" cy="400110"/>
              </a:xfrm>
              <a:prstGeom prst="rect">
                <a:avLst/>
              </a:prstGeom>
            </p:spPr>
            <p:txBody>
              <a:bodyPr wrap="square">
                <a:spAutoFit/>
              </a:bodyPr>
              <a:lstStyle/>
              <a:p>
                <a:pPr algn="ctr"/>
                <a:r>
                  <a:rPr lang="en-US" sz="2000">
                    <a:latin typeface="Arial" panose="020B0604020202020204" pitchFamily="34" charset="0"/>
                    <a:ea typeface="Arial" charset="0"/>
                    <a:cs typeface="Arial" panose="020B0604020202020204" pitchFamily="34" charset="0"/>
                  </a:rPr>
                  <a:t>Fig 1. SIL’s clients and ways in which they can deploy our solution</a:t>
                </a:r>
              </a:p>
            </p:txBody>
          </p:sp>
        </p:grpSp>
        <p:grpSp>
          <p:nvGrpSpPr>
            <p:cNvPr id="148" name="Group 147">
              <a:extLst>
                <a:ext uri="{FF2B5EF4-FFF2-40B4-BE49-F238E27FC236}">
                  <a16:creationId xmlns:a16="http://schemas.microsoft.com/office/drawing/2014/main" id="{FFE4C722-2327-9D40-E995-BA2FBA862609}"/>
                </a:ext>
              </a:extLst>
            </p:cNvPr>
            <p:cNvGrpSpPr/>
            <p:nvPr/>
          </p:nvGrpSpPr>
          <p:grpSpPr>
            <a:xfrm>
              <a:off x="4327845" y="7646891"/>
              <a:ext cx="2043275" cy="854746"/>
              <a:chOff x="3865603" y="7646991"/>
              <a:chExt cx="2043275" cy="854746"/>
            </a:xfrm>
          </p:grpSpPr>
          <p:sp>
            <p:nvSpPr>
              <p:cNvPr id="149" name="Cloud Callout 148">
                <a:extLst>
                  <a:ext uri="{FF2B5EF4-FFF2-40B4-BE49-F238E27FC236}">
                    <a16:creationId xmlns:a16="http://schemas.microsoft.com/office/drawing/2014/main" id="{96EEB5EA-E5F9-A220-4578-2623B284E5CA}"/>
                  </a:ext>
                </a:extLst>
              </p:cNvPr>
              <p:cNvSpPr/>
              <p:nvPr/>
            </p:nvSpPr>
            <p:spPr bwMode="auto">
              <a:xfrm>
                <a:off x="3865603" y="7646991"/>
                <a:ext cx="2043275" cy="854746"/>
              </a:xfrm>
              <a:prstGeom prst="cloudCallout">
                <a:avLst>
                  <a:gd name="adj1" fmla="val 15741"/>
                  <a:gd name="adj2" fmla="val 71293"/>
                </a:avLst>
              </a:prstGeom>
              <a:solidFill>
                <a:srgbClr val="DEC6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Times" charset="0"/>
                </a:endParaRPr>
              </a:p>
            </p:txBody>
          </p:sp>
          <p:sp>
            <p:nvSpPr>
              <p:cNvPr id="150" name="TextBox 149">
                <a:extLst>
                  <a:ext uri="{FF2B5EF4-FFF2-40B4-BE49-F238E27FC236}">
                    <a16:creationId xmlns:a16="http://schemas.microsoft.com/office/drawing/2014/main" id="{ED0A5FEC-0EFE-A228-40DA-EE5576C02AA5}"/>
                  </a:ext>
                </a:extLst>
              </p:cNvPr>
              <p:cNvSpPr txBox="1"/>
              <p:nvPr/>
            </p:nvSpPr>
            <p:spPr>
              <a:xfrm>
                <a:off x="4084457" y="7780249"/>
                <a:ext cx="1709030" cy="584775"/>
              </a:xfrm>
              <a:prstGeom prst="rect">
                <a:avLst/>
              </a:prstGeom>
              <a:noFill/>
            </p:spPr>
            <p:txBody>
              <a:bodyPr wrap="square" rtlCol="0">
                <a:spAutoFit/>
              </a:bodyPr>
              <a:lstStyle/>
              <a:p>
                <a:r>
                  <a:rPr lang="en-US" sz="1600" b="1"/>
                  <a:t>Which language is she speaking?</a:t>
                </a:r>
                <a:endParaRPr lang="en-US" sz="1400" b="1"/>
              </a:p>
            </p:txBody>
          </p:sp>
        </p:grpSp>
      </p:grpSp>
      <p:sp>
        <p:nvSpPr>
          <p:cNvPr id="178" name="Rounded Rectangle 177">
            <a:extLst>
              <a:ext uri="{FF2B5EF4-FFF2-40B4-BE49-F238E27FC236}">
                <a16:creationId xmlns:a16="http://schemas.microsoft.com/office/drawing/2014/main" id="{561EAD2D-C2E1-1EA4-5BCC-E5386335FBE9}"/>
              </a:ext>
            </a:extLst>
          </p:cNvPr>
          <p:cNvSpPr/>
          <p:nvPr/>
        </p:nvSpPr>
        <p:spPr bwMode="auto">
          <a:xfrm>
            <a:off x="141834" y="4970978"/>
            <a:ext cx="10749739" cy="1305577"/>
          </a:xfrm>
          <a:prstGeom prst="roundRect">
            <a:avLst>
              <a:gd name="adj" fmla="val 17860"/>
            </a:avLst>
          </a:prstGeom>
          <a:solidFill>
            <a:srgbClr val="DEC699"/>
          </a:solidFill>
          <a:ln w="9525" cap="flat" cmpd="sng" algn="ctr">
            <a:solidFill>
              <a:srgbClr val="B181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79" name="Rectangle 106">
            <a:extLst>
              <a:ext uri="{FF2B5EF4-FFF2-40B4-BE49-F238E27FC236}">
                <a16:creationId xmlns:a16="http://schemas.microsoft.com/office/drawing/2014/main" id="{F960804F-7FEB-791B-4A14-64902F28AB64}"/>
              </a:ext>
            </a:extLst>
          </p:cNvPr>
          <p:cNvSpPr>
            <a:spLocks noChangeArrowheads="1"/>
          </p:cNvSpPr>
          <p:nvPr/>
        </p:nvSpPr>
        <p:spPr bwMode="auto">
          <a:xfrm>
            <a:off x="97221" y="5001178"/>
            <a:ext cx="10968453" cy="1129743"/>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marL="342900" indent="-342900">
              <a:spcBef>
                <a:spcPts val="600"/>
              </a:spcBef>
              <a:spcAft>
                <a:spcPts val="300"/>
              </a:spcAft>
              <a:buFont typeface="Arial" panose="020B0604020202020204" pitchFamily="34" charset="0"/>
              <a:buChar char="•"/>
            </a:pPr>
            <a:r>
              <a:rPr lang="en-US" sz="2000">
                <a:solidFill>
                  <a:srgbClr val="000000"/>
                </a:solidFill>
                <a:latin typeface="Arial" panose="020B0604020202020204" pitchFamily="34" charset="0"/>
                <a:cs typeface="Arial" panose="020B0604020202020204" pitchFamily="34" charset="0"/>
              </a:rPr>
              <a:t>More than 50% of the languages in the world have no digital footprint</a:t>
            </a:r>
            <a:endParaRPr lang="en-US" sz="2000" i="0">
              <a:solidFill>
                <a:srgbClr val="000000"/>
              </a:solidFill>
              <a:effectLst/>
              <a:latin typeface="Arial" panose="020B0604020202020204" pitchFamily="34" charset="0"/>
              <a:cs typeface="Arial" panose="020B0604020202020204" pitchFamily="34" charset="0"/>
            </a:endParaRPr>
          </a:p>
          <a:p>
            <a:pPr marL="342900" indent="-342900">
              <a:spcBef>
                <a:spcPts val="600"/>
              </a:spcBef>
              <a:spcAft>
                <a:spcPts val="300"/>
              </a:spcAft>
              <a:buFont typeface="Arial" panose="020B0604020202020204" pitchFamily="34" charset="0"/>
              <a:buChar char="•"/>
            </a:pPr>
            <a:r>
              <a:rPr lang="en-US" sz="2000" i="0">
                <a:solidFill>
                  <a:srgbClr val="000000"/>
                </a:solidFill>
                <a:effectLst/>
                <a:latin typeface="Arial" panose="020B0604020202020204" pitchFamily="34" charset="0"/>
                <a:cs typeface="Arial" panose="020B0604020202020204" pitchFamily="34" charset="0"/>
              </a:rPr>
              <a:t>25% of the wor</a:t>
            </a:r>
            <a:r>
              <a:rPr lang="en-US" sz="2000">
                <a:solidFill>
                  <a:srgbClr val="000000"/>
                </a:solidFill>
                <a:latin typeface="Arial" panose="020B0604020202020204" pitchFamily="34" charset="0"/>
                <a:cs typeface="Arial" panose="020B0604020202020204" pitchFamily="34" charset="0"/>
              </a:rPr>
              <a:t>ld’s people people are left out because of language-related barriers</a:t>
            </a:r>
            <a:endParaRPr lang="en-US" sz="2000" i="0">
              <a:solidFill>
                <a:srgbClr val="000000"/>
              </a:solidFill>
              <a:effectLst/>
              <a:latin typeface="Arial" panose="020B0604020202020204" pitchFamily="34" charset="0"/>
              <a:cs typeface="Arial" panose="020B0604020202020204" pitchFamily="34" charset="0"/>
            </a:endParaRPr>
          </a:p>
        </p:txBody>
      </p:sp>
      <p:grpSp>
        <p:nvGrpSpPr>
          <p:cNvPr id="112" name="Group 111">
            <a:extLst>
              <a:ext uri="{FF2B5EF4-FFF2-40B4-BE49-F238E27FC236}">
                <a16:creationId xmlns:a16="http://schemas.microsoft.com/office/drawing/2014/main" id="{4975590F-C31E-2144-045C-E9DF9C87E41A}"/>
              </a:ext>
            </a:extLst>
          </p:cNvPr>
          <p:cNvGrpSpPr/>
          <p:nvPr/>
        </p:nvGrpSpPr>
        <p:grpSpPr>
          <a:xfrm>
            <a:off x="62845" y="6800048"/>
            <a:ext cx="11012035" cy="3640747"/>
            <a:chOff x="62845" y="6180060"/>
            <a:chExt cx="11012035" cy="3640747"/>
          </a:xfrm>
        </p:grpSpPr>
        <p:sp>
          <p:nvSpPr>
            <p:cNvPr id="138" name="Rounded Rectangle 137">
              <a:extLst>
                <a:ext uri="{FF2B5EF4-FFF2-40B4-BE49-F238E27FC236}">
                  <a16:creationId xmlns:a16="http://schemas.microsoft.com/office/drawing/2014/main" id="{656EDF7B-CA11-5E4B-34CE-F293C4CB13BD}"/>
                </a:ext>
              </a:extLst>
            </p:cNvPr>
            <p:cNvSpPr/>
            <p:nvPr/>
          </p:nvSpPr>
          <p:spPr bwMode="auto">
            <a:xfrm>
              <a:off x="177158" y="6244694"/>
              <a:ext cx="10679090" cy="3576113"/>
            </a:xfrm>
            <a:prstGeom prst="roundRect">
              <a:avLst>
                <a:gd name="adj" fmla="val 4267"/>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0" name="Rectangle 106">
              <a:extLst>
                <a:ext uri="{FF2B5EF4-FFF2-40B4-BE49-F238E27FC236}">
                  <a16:creationId xmlns:a16="http://schemas.microsoft.com/office/drawing/2014/main" id="{1D31DD48-E5CC-CC32-61EE-E11CA011E43A}"/>
                </a:ext>
              </a:extLst>
            </p:cNvPr>
            <p:cNvSpPr>
              <a:spLocks noChangeArrowheads="1"/>
            </p:cNvSpPr>
            <p:nvPr/>
          </p:nvSpPr>
          <p:spPr bwMode="auto">
            <a:xfrm>
              <a:off x="62845" y="6180060"/>
              <a:ext cx="11012035" cy="980736"/>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ctr">
                <a:spcBef>
                  <a:spcPts val="600"/>
                </a:spcBef>
                <a:spcAft>
                  <a:spcPts val="300"/>
                </a:spcAft>
              </a:pPr>
              <a:r>
                <a:rPr lang="en-US" sz="2800" b="1">
                  <a:latin typeface="Arial" panose="020B0604020202020204" pitchFamily="34" charset="0"/>
                  <a:cs typeface="Arial" panose="020B0604020202020204" pitchFamily="34" charset="0"/>
                </a:rPr>
                <a:t>How can we bridge this gap?</a:t>
              </a:r>
            </a:p>
            <a:p>
              <a:pPr marL="342900" indent="-342900">
                <a:spcBef>
                  <a:spcPts val="600"/>
                </a:spcBef>
                <a:spcAft>
                  <a:spcPts val="300"/>
                </a:spcAft>
                <a:buFont typeface="Arial" panose="020B0604020202020204" pitchFamily="34" charset="0"/>
                <a:buChar char="•"/>
              </a:pPr>
              <a:r>
                <a:rPr lang="en-US" sz="2200">
                  <a:latin typeface="Arial" panose="020B0604020202020204" pitchFamily="34" charset="0"/>
                  <a:cs typeface="Arial" panose="020B0604020202020204" pitchFamily="34" charset="0"/>
                </a:rPr>
                <a:t>SIL works with communities worldwide to develop language solutions that expand their possibilities for a better life </a:t>
              </a:r>
            </a:p>
          </p:txBody>
        </p:sp>
        <p:sp>
          <p:nvSpPr>
            <p:cNvPr id="182" name="Rectangle 106">
              <a:extLst>
                <a:ext uri="{FF2B5EF4-FFF2-40B4-BE49-F238E27FC236}">
                  <a16:creationId xmlns:a16="http://schemas.microsoft.com/office/drawing/2014/main" id="{0BC9EDCD-CD75-3CA2-F342-2B30892863A7}"/>
                </a:ext>
              </a:extLst>
            </p:cNvPr>
            <p:cNvSpPr>
              <a:spLocks noChangeArrowheads="1"/>
            </p:cNvSpPr>
            <p:nvPr/>
          </p:nvSpPr>
          <p:spPr bwMode="auto">
            <a:xfrm>
              <a:off x="84637" y="7756553"/>
              <a:ext cx="8100793" cy="980736"/>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marL="342900" indent="-342900">
                <a:spcBef>
                  <a:spcPts val="600"/>
                </a:spcBef>
                <a:spcAft>
                  <a:spcPts val="300"/>
                </a:spcAft>
                <a:buFont typeface="Arial" panose="020B0604020202020204" pitchFamily="34" charset="0"/>
                <a:buChar char="•"/>
              </a:pPr>
              <a:r>
                <a:rPr lang="en-US" sz="2200">
                  <a:latin typeface="Arial" panose="020B0604020202020204" pitchFamily="34" charset="0"/>
                  <a:cs typeface="Arial" panose="020B0604020202020204" pitchFamily="34" charset="0"/>
                </a:rPr>
                <a:t>We have built a </a:t>
              </a:r>
              <a:r>
                <a:rPr lang="en-US" sz="2200" b="1">
                  <a:latin typeface="Arial" panose="020B0604020202020204" pitchFamily="34" charset="0"/>
                  <a:cs typeface="Arial" panose="020B0604020202020204" pitchFamily="34" charset="0"/>
                </a:rPr>
                <a:t>language model</a:t>
              </a:r>
              <a:r>
                <a:rPr lang="en-US" sz="2200">
                  <a:latin typeface="Arial" panose="020B0604020202020204" pitchFamily="34" charset="0"/>
                  <a:cs typeface="Arial" panose="020B0604020202020204" pitchFamily="34" charset="0"/>
                </a:rPr>
                <a:t> that has been trained on huge amount of language data; it takes </a:t>
              </a:r>
              <a:r>
                <a:rPr lang="en-US" sz="2200" b="1">
                  <a:latin typeface="Arial" panose="020B0604020202020204" pitchFamily="34" charset="0"/>
                  <a:cs typeface="Arial" panose="020B0604020202020204" pitchFamily="34" charset="0"/>
                </a:rPr>
                <a:t>audio as an input </a:t>
              </a:r>
              <a:r>
                <a:rPr lang="en-US" sz="2200">
                  <a:latin typeface="Arial" panose="020B0604020202020204" pitchFamily="34" charset="0"/>
                  <a:cs typeface="Arial" panose="020B0604020202020204" pitchFamily="34" charset="0"/>
                </a:rPr>
                <a:t>and </a:t>
              </a:r>
              <a:r>
                <a:rPr lang="en-US" sz="2200" b="1">
                  <a:latin typeface="Arial" panose="020B0604020202020204" pitchFamily="34" charset="0"/>
                  <a:cs typeface="Arial" panose="020B0604020202020204" pitchFamily="34" charset="0"/>
                </a:rPr>
                <a:t>returns the name of the language being spoken </a:t>
              </a:r>
              <a:r>
                <a:rPr lang="en-US" sz="2200">
                  <a:latin typeface="Arial" panose="020B0604020202020204" pitchFamily="34" charset="0"/>
                  <a:cs typeface="Arial" panose="020B0604020202020204" pitchFamily="34" charset="0"/>
                </a:rPr>
                <a:t>in the audio</a:t>
              </a:r>
            </a:p>
          </p:txBody>
        </p:sp>
        <p:sp>
          <p:nvSpPr>
            <p:cNvPr id="183" name="Alternate Process 182">
              <a:extLst>
                <a:ext uri="{FF2B5EF4-FFF2-40B4-BE49-F238E27FC236}">
                  <a16:creationId xmlns:a16="http://schemas.microsoft.com/office/drawing/2014/main" id="{E082B175-A2E2-CA94-C4A1-2C238D1AB8C9}"/>
                </a:ext>
              </a:extLst>
            </p:cNvPr>
            <p:cNvSpPr/>
            <p:nvPr/>
          </p:nvSpPr>
          <p:spPr bwMode="auto">
            <a:xfrm>
              <a:off x="8189396" y="7451147"/>
              <a:ext cx="2455426" cy="2155835"/>
            </a:xfrm>
            <a:prstGeom prst="flowChartAlternateProcess">
              <a:avLst/>
            </a:prstGeom>
            <a:blipFill dpi="0" rotWithShape="1">
              <a:blip r:embed="rId42" cstate="print">
                <a:extLst>
                  <a:ext uri="{28A0092B-C50C-407E-A947-70E740481C1C}">
                    <a14:useLocalDpi xmlns:a14="http://schemas.microsoft.com/office/drawing/2010/main" val="0"/>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sp>
        <p:nvSpPr>
          <p:cNvPr id="184" name="Down Arrow 183">
            <a:extLst>
              <a:ext uri="{FF2B5EF4-FFF2-40B4-BE49-F238E27FC236}">
                <a16:creationId xmlns:a16="http://schemas.microsoft.com/office/drawing/2014/main" id="{A786CA5D-6593-98F0-95F2-BD8A9A562614}"/>
              </a:ext>
            </a:extLst>
          </p:cNvPr>
          <p:cNvSpPr/>
          <p:nvPr/>
        </p:nvSpPr>
        <p:spPr bwMode="auto">
          <a:xfrm>
            <a:off x="4826090" y="6232954"/>
            <a:ext cx="1287947" cy="674005"/>
          </a:xfrm>
          <a:prstGeom prst="downArrow">
            <a:avLst/>
          </a:prstGeom>
          <a:solidFill>
            <a:srgbClr val="B1810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5" name="Rectangle 106">
            <a:extLst>
              <a:ext uri="{FF2B5EF4-FFF2-40B4-BE49-F238E27FC236}">
                <a16:creationId xmlns:a16="http://schemas.microsoft.com/office/drawing/2014/main" id="{1D6D73E0-FDB2-2D88-DBCD-04313D4C0D3F}"/>
              </a:ext>
            </a:extLst>
          </p:cNvPr>
          <p:cNvSpPr>
            <a:spLocks noChangeArrowheads="1"/>
          </p:cNvSpPr>
          <p:nvPr/>
        </p:nvSpPr>
        <p:spPr bwMode="auto">
          <a:xfrm>
            <a:off x="84637" y="15176992"/>
            <a:ext cx="10856482" cy="196134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marL="342900" indent="-342900">
              <a:spcBef>
                <a:spcPts val="600"/>
              </a:spcBef>
              <a:spcAft>
                <a:spcPts val="300"/>
              </a:spcAft>
              <a:buFont typeface="Arial" panose="020B0604020202020204" pitchFamily="34" charset="0"/>
              <a:buChar char="•"/>
            </a:pPr>
            <a:r>
              <a:rPr lang="en-US" sz="2200">
                <a:latin typeface="Arial" panose="020B0604020202020204" pitchFamily="34" charset="0"/>
                <a:cs typeface="Arial" panose="020B0604020202020204" pitchFamily="34" charset="0"/>
              </a:rPr>
              <a:t>SIL’s partnering organizations deal with thousands of people each day and engage in some kind of communication, at hospitals, kiosks, etc.</a:t>
            </a:r>
          </a:p>
          <a:p>
            <a:pPr marL="342900" indent="-342900">
              <a:spcBef>
                <a:spcPts val="600"/>
              </a:spcBef>
              <a:spcAft>
                <a:spcPts val="300"/>
              </a:spcAft>
              <a:buFont typeface="Arial" panose="020B0604020202020204" pitchFamily="34" charset="0"/>
              <a:buChar char="•"/>
            </a:pPr>
            <a:r>
              <a:rPr lang="en-US" sz="2200">
                <a:latin typeface="Arial" panose="020B0604020202020204" pitchFamily="34" charset="0"/>
                <a:cs typeface="Arial" panose="020B0604020202020204" pitchFamily="34" charset="0"/>
              </a:rPr>
              <a:t>It is important for a transcription model to first understand the language that the person is trying to communicate in.</a:t>
            </a:r>
          </a:p>
        </p:txBody>
      </p:sp>
      <p:sp>
        <p:nvSpPr>
          <p:cNvPr id="186" name="Rectangle 106">
            <a:extLst>
              <a:ext uri="{FF2B5EF4-FFF2-40B4-BE49-F238E27FC236}">
                <a16:creationId xmlns:a16="http://schemas.microsoft.com/office/drawing/2014/main" id="{B803F1BC-8F27-3577-751B-6FD214B617E7}"/>
              </a:ext>
            </a:extLst>
          </p:cNvPr>
          <p:cNvSpPr>
            <a:spLocks noChangeArrowheads="1"/>
          </p:cNvSpPr>
          <p:nvPr/>
        </p:nvSpPr>
        <p:spPr bwMode="auto">
          <a:xfrm>
            <a:off x="141834" y="18672663"/>
            <a:ext cx="6051817" cy="247992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marL="342900" indent="-342900">
              <a:spcBef>
                <a:spcPts val="600"/>
              </a:spcBef>
              <a:spcAft>
                <a:spcPts val="300"/>
              </a:spcAft>
              <a:buFont typeface="Arial" panose="020B0604020202020204" pitchFamily="34" charset="0"/>
              <a:buChar char="•"/>
            </a:pPr>
            <a:r>
              <a:rPr lang="en-US" sz="2200">
                <a:latin typeface="Arial" panose="020B0604020202020204" pitchFamily="34" charset="0"/>
                <a:cs typeface="Arial" panose="020B0604020202020204" pitchFamily="34" charset="0"/>
              </a:rPr>
              <a:t>Constraints: We will be building an operationalized pipeline to model 6 ancient Mayan languages that have negligible digital footprint. </a:t>
            </a:r>
          </a:p>
          <a:p>
            <a:pPr marL="342900" indent="-342900">
              <a:spcBef>
                <a:spcPts val="600"/>
              </a:spcBef>
              <a:spcAft>
                <a:spcPts val="300"/>
              </a:spcAft>
              <a:buFont typeface="Arial" panose="020B0604020202020204" pitchFamily="34" charset="0"/>
              <a:buChar char="•"/>
            </a:pPr>
            <a:endParaRPr lang="en-US" sz="2400">
              <a:latin typeface="Arial" panose="020B0604020202020204" pitchFamily="34" charset="0"/>
              <a:cs typeface="Arial" panose="020B0604020202020204" pitchFamily="34" charset="0"/>
            </a:endParaRPr>
          </a:p>
        </p:txBody>
      </p:sp>
      <p:sp>
        <p:nvSpPr>
          <p:cNvPr id="187" name="Rectangle 106">
            <a:extLst>
              <a:ext uri="{FF2B5EF4-FFF2-40B4-BE49-F238E27FC236}">
                <a16:creationId xmlns:a16="http://schemas.microsoft.com/office/drawing/2014/main" id="{3C407A7A-4362-4069-4198-51E7B592F80D}"/>
              </a:ext>
            </a:extLst>
          </p:cNvPr>
          <p:cNvSpPr>
            <a:spLocks noChangeArrowheads="1"/>
          </p:cNvSpPr>
          <p:nvPr/>
        </p:nvSpPr>
        <p:spPr bwMode="auto">
          <a:xfrm>
            <a:off x="141834" y="17376300"/>
            <a:ext cx="10663631" cy="93634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marL="342900" indent="-342900" algn="just">
              <a:buFont typeface="Arial" panose="020B0604020202020204" pitchFamily="34" charset="0"/>
              <a:buChar char="•"/>
            </a:pPr>
            <a:r>
              <a:rPr lang="en-US" sz="2200">
                <a:solidFill>
                  <a:srgbClr val="000000"/>
                </a:solidFill>
                <a:effectLst/>
                <a:latin typeface="Arial" panose="020B0604020202020204" pitchFamily="34" charset="0"/>
                <a:ea typeface="Arial" panose="020B0604020202020204" pitchFamily="34" charset="0"/>
              </a:rPr>
              <a:t>SIL will deploy this model across various hospital Kiosks, border checkpoints, etc. in multiple countries where there can be any language issue..</a:t>
            </a:r>
            <a:endParaRPr lang="en-US" sz="2200" spc="10">
              <a:latin typeface="Arial" panose="020B0604020202020204" pitchFamily="34" charset="0"/>
              <a:cs typeface="Arial" panose="020B0604020202020204" pitchFamily="34" charset="0"/>
            </a:endParaRPr>
          </a:p>
        </p:txBody>
      </p:sp>
      <p:pic>
        <p:nvPicPr>
          <p:cNvPr id="188" name="Picture 187">
            <a:extLst>
              <a:ext uri="{FF2B5EF4-FFF2-40B4-BE49-F238E27FC236}">
                <a16:creationId xmlns:a16="http://schemas.microsoft.com/office/drawing/2014/main" id="{72C472DE-4865-4E94-00C6-CA3F2A52158A}"/>
              </a:ext>
            </a:extLst>
          </p:cNvPr>
          <p:cNvPicPr>
            <a:picLocks noChangeAspect="1"/>
          </p:cNvPicPr>
          <p:nvPr/>
        </p:nvPicPr>
        <p:blipFill>
          <a:blip r:embed="rId43"/>
          <a:stretch>
            <a:fillRect/>
          </a:stretch>
        </p:blipFill>
        <p:spPr>
          <a:xfrm>
            <a:off x="6075145" y="18644810"/>
            <a:ext cx="4278342" cy="2709032"/>
          </a:xfrm>
          <a:prstGeom prst="rect">
            <a:avLst/>
          </a:prstGeom>
        </p:spPr>
      </p:pic>
      <p:pic>
        <p:nvPicPr>
          <p:cNvPr id="3074" name="Picture 2" descr="Language Icons - Free SVG &amp; PNG Language Images - Noun Project">
            <a:extLst>
              <a:ext uri="{FF2B5EF4-FFF2-40B4-BE49-F238E27FC236}">
                <a16:creationId xmlns:a16="http://schemas.microsoft.com/office/drawing/2014/main" id="{2AB371DC-1A29-FEF1-A428-5E2CA3B7F24B}"/>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11479248" y="18899622"/>
            <a:ext cx="498913" cy="49891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heck data essential ui icon - Essential Part 5 | Free icons">
            <a:extLst>
              <a:ext uri="{FF2B5EF4-FFF2-40B4-BE49-F238E27FC236}">
                <a16:creationId xmlns:a16="http://schemas.microsoft.com/office/drawing/2014/main" id="{0CD62009-7D53-F62F-96EC-6F2E21E6E5B3}"/>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1486611" y="20880073"/>
            <a:ext cx="484187" cy="48418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Machine Learning Icon - Free PNG &amp; SVG 2010152 - Noun Project">
            <a:extLst>
              <a:ext uri="{FF2B5EF4-FFF2-40B4-BE49-F238E27FC236}">
                <a16:creationId xmlns:a16="http://schemas.microsoft.com/office/drawing/2014/main" id="{28DDF1BA-D1F4-CB1C-F6F3-AFC7C52B86E6}"/>
              </a:ext>
            </a:extLst>
          </p:cNvPr>
          <p:cNvPicPr>
            <a:picLocks noChangeAspect="1" noChangeArrowheads="1"/>
          </p:cNvPicPr>
          <p:nvPr/>
        </p:nvPicPr>
        <p:blipFill>
          <a:blip r:embed="rId46" cstate="print">
            <a:extLst>
              <a:ext uri="{BEBA8EAE-BF5A-486C-A8C5-ECC9F3942E4B}">
                <a14:imgProps xmlns:a14="http://schemas.microsoft.com/office/drawing/2010/main">
                  <a14:imgLayer r:embed="rId4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479248" y="19525665"/>
            <a:ext cx="498913" cy="49891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Validate search - Free interface icons">
            <a:extLst>
              <a:ext uri="{FF2B5EF4-FFF2-40B4-BE49-F238E27FC236}">
                <a16:creationId xmlns:a16="http://schemas.microsoft.com/office/drawing/2014/main" id="{112EBA4D-2E60-D398-E501-8E755FFC2BE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11479248" y="20221053"/>
            <a:ext cx="498913" cy="498913"/>
          </a:xfrm>
          <a:prstGeom prst="rect">
            <a:avLst/>
          </a:prstGeom>
          <a:noFill/>
          <a:extLst>
            <a:ext uri="{909E8E84-426E-40DD-AFC4-6F175D3DCCD1}">
              <a14:hiddenFill xmlns:a14="http://schemas.microsoft.com/office/drawing/2010/main">
                <a:solidFill>
                  <a:srgbClr val="FFFFFF"/>
                </a:solidFill>
              </a14:hiddenFill>
            </a:ext>
          </a:extLst>
        </p:spPr>
      </p:pic>
      <p:sp>
        <p:nvSpPr>
          <p:cNvPr id="190" name="Rectangle 189">
            <a:extLst>
              <a:ext uri="{FF2B5EF4-FFF2-40B4-BE49-F238E27FC236}">
                <a16:creationId xmlns:a16="http://schemas.microsoft.com/office/drawing/2014/main" id="{EA66A40E-5BA5-8688-A916-BAC96828AB91}"/>
              </a:ext>
            </a:extLst>
          </p:cNvPr>
          <p:cNvSpPr/>
          <p:nvPr/>
        </p:nvSpPr>
        <p:spPr>
          <a:xfrm>
            <a:off x="13639157" y="18045643"/>
            <a:ext cx="4757651" cy="400110"/>
          </a:xfrm>
          <a:prstGeom prst="rect">
            <a:avLst/>
          </a:prstGeom>
        </p:spPr>
        <p:txBody>
          <a:bodyPr wrap="square">
            <a:spAutoFit/>
          </a:bodyPr>
          <a:lstStyle/>
          <a:p>
            <a:pPr algn="ctr"/>
            <a:r>
              <a:rPr lang="en-US" sz="2000">
                <a:latin typeface="Arial" panose="020B0604020202020204" pitchFamily="34" charset="0"/>
                <a:ea typeface="Arial" charset="0"/>
                <a:cs typeface="Arial" panose="020B0604020202020204" pitchFamily="34" charset="0"/>
              </a:rPr>
              <a:t>Fig.2. Hugging Face Folder Structure</a:t>
            </a:r>
          </a:p>
        </p:txBody>
      </p:sp>
      <p:graphicFrame>
        <p:nvGraphicFramePr>
          <p:cNvPr id="121" name="Diagram 120">
            <a:extLst>
              <a:ext uri="{FF2B5EF4-FFF2-40B4-BE49-F238E27FC236}">
                <a16:creationId xmlns:a16="http://schemas.microsoft.com/office/drawing/2014/main" id="{7D24E879-7273-EB46-9C41-73878A8C1B15}"/>
              </a:ext>
            </a:extLst>
          </p:cNvPr>
          <p:cNvGraphicFramePr/>
          <p:nvPr/>
        </p:nvGraphicFramePr>
        <p:xfrm>
          <a:off x="11248942" y="5077525"/>
          <a:ext cx="9948423" cy="6574725"/>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nvGrpSpPr>
          <p:cNvPr id="113" name="Group 112">
            <a:extLst>
              <a:ext uri="{FF2B5EF4-FFF2-40B4-BE49-F238E27FC236}">
                <a16:creationId xmlns:a16="http://schemas.microsoft.com/office/drawing/2014/main" id="{27097B54-6CC2-E257-4D08-BB845CB63F30}"/>
              </a:ext>
            </a:extLst>
          </p:cNvPr>
          <p:cNvGrpSpPr/>
          <p:nvPr/>
        </p:nvGrpSpPr>
        <p:grpSpPr>
          <a:xfrm>
            <a:off x="11834810" y="12023635"/>
            <a:ext cx="8720798" cy="984184"/>
            <a:chOff x="0" y="4851947"/>
            <a:chExt cx="29260800" cy="2585700"/>
          </a:xfrm>
        </p:grpSpPr>
        <p:sp>
          <p:nvSpPr>
            <p:cNvPr id="114" name="Rectangle: Rounded Corners 113">
              <a:extLst>
                <a:ext uri="{FF2B5EF4-FFF2-40B4-BE49-F238E27FC236}">
                  <a16:creationId xmlns:a16="http://schemas.microsoft.com/office/drawing/2014/main" id="{395FB06D-0309-0313-A87F-9A57C75804E2}"/>
                </a:ext>
              </a:extLst>
            </p:cNvPr>
            <p:cNvSpPr/>
            <p:nvPr/>
          </p:nvSpPr>
          <p:spPr>
            <a:xfrm>
              <a:off x="0" y="4851947"/>
              <a:ext cx="29260800" cy="2585700"/>
            </a:xfrm>
            <a:prstGeom prst="roundRect">
              <a:avLst/>
            </a:prstGeom>
            <a:solidFill>
              <a:srgbClr val="D2B48C"/>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7" name="Rectangle: Rounded Corners 4">
              <a:extLst>
                <a:ext uri="{FF2B5EF4-FFF2-40B4-BE49-F238E27FC236}">
                  <a16:creationId xmlns:a16="http://schemas.microsoft.com/office/drawing/2014/main" id="{280848FC-DD90-364F-857E-1B7078DB2F62}"/>
                </a:ext>
              </a:extLst>
            </p:cNvPr>
            <p:cNvSpPr txBox="1"/>
            <p:nvPr/>
          </p:nvSpPr>
          <p:spPr>
            <a:xfrm>
              <a:off x="126223" y="4978170"/>
              <a:ext cx="29008354" cy="23332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IN" sz="1900" kern="1200">
                  <a:solidFill>
                    <a:schemeClr val="tx1"/>
                  </a:solidFill>
                  <a:latin typeface="Arial" panose="020B0604020202020204" pitchFamily="34" charset="0"/>
                  <a:cs typeface="Arial" panose="020B0604020202020204" pitchFamily="34" charset="0"/>
                </a:rPr>
                <a:t>The success of a model is to be determined by the AUC-ROC score adjusting for data imbalance.</a:t>
              </a:r>
            </a:p>
          </p:txBody>
        </p:sp>
      </p:grpSp>
      <p:grpSp>
        <p:nvGrpSpPr>
          <p:cNvPr id="118" name="Group 117">
            <a:extLst>
              <a:ext uri="{FF2B5EF4-FFF2-40B4-BE49-F238E27FC236}">
                <a16:creationId xmlns:a16="http://schemas.microsoft.com/office/drawing/2014/main" id="{CB0E3E6D-B3E4-D320-DBE5-72481F9860B7}"/>
              </a:ext>
            </a:extLst>
          </p:cNvPr>
          <p:cNvGrpSpPr/>
          <p:nvPr/>
        </p:nvGrpSpPr>
        <p:grpSpPr>
          <a:xfrm>
            <a:off x="11834810" y="13246187"/>
            <a:ext cx="8720798" cy="943886"/>
            <a:chOff x="0" y="9367117"/>
            <a:chExt cx="29260800" cy="2585700"/>
          </a:xfrm>
        </p:grpSpPr>
        <p:sp>
          <p:nvSpPr>
            <p:cNvPr id="119" name="Rectangle: Rounded Corners 118">
              <a:extLst>
                <a:ext uri="{FF2B5EF4-FFF2-40B4-BE49-F238E27FC236}">
                  <a16:creationId xmlns:a16="http://schemas.microsoft.com/office/drawing/2014/main" id="{78453A68-043B-1FF8-230B-A89C4D60DF05}"/>
                </a:ext>
              </a:extLst>
            </p:cNvPr>
            <p:cNvSpPr/>
            <p:nvPr/>
          </p:nvSpPr>
          <p:spPr>
            <a:xfrm>
              <a:off x="0" y="9367117"/>
              <a:ext cx="29260800" cy="2585700"/>
            </a:xfrm>
            <a:prstGeom prst="roundRect">
              <a:avLst/>
            </a:prstGeom>
            <a:solidFill>
              <a:srgbClr val="D2B48C"/>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3" name="Rectangle: Rounded Corners 4">
              <a:extLst>
                <a:ext uri="{FF2B5EF4-FFF2-40B4-BE49-F238E27FC236}">
                  <a16:creationId xmlns:a16="http://schemas.microsoft.com/office/drawing/2014/main" id="{C8AC097A-931B-0A1F-E4E2-09CE31AA1989}"/>
                </a:ext>
              </a:extLst>
            </p:cNvPr>
            <p:cNvSpPr txBox="1"/>
            <p:nvPr/>
          </p:nvSpPr>
          <p:spPr>
            <a:xfrm>
              <a:off x="126223" y="9493340"/>
              <a:ext cx="29008354" cy="23332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IN" sz="1900" kern="1200">
                  <a:solidFill>
                    <a:schemeClr val="tx1"/>
                  </a:solidFill>
                  <a:latin typeface="Arial" panose="020B0604020202020204" pitchFamily="34" charset="0"/>
                  <a:cs typeface="Arial" panose="020B0604020202020204" pitchFamily="34" charset="0"/>
                </a:rPr>
                <a:t>The success of the pipeline is to be determined with a valid </a:t>
              </a:r>
              <a:r>
                <a:rPr lang="en-IN" sz="1900" kern="1200" err="1">
                  <a:solidFill>
                    <a:schemeClr val="tx1"/>
                  </a:solidFill>
                  <a:latin typeface="Arial" panose="020B0604020202020204" pitchFamily="34" charset="0"/>
                  <a:cs typeface="Arial" panose="020B0604020202020204" pitchFamily="34" charset="0"/>
                </a:rPr>
                <a:t>Sagemaker</a:t>
              </a:r>
              <a:r>
                <a:rPr lang="en-IN" sz="1900" kern="1200">
                  <a:solidFill>
                    <a:schemeClr val="tx1"/>
                  </a:solidFill>
                  <a:latin typeface="Arial" panose="020B0604020202020204" pitchFamily="34" charset="0"/>
                  <a:cs typeface="Arial" panose="020B0604020202020204" pitchFamily="34" charset="0"/>
                </a:rPr>
                <a:t> endpoint created by S3 triggers.  </a:t>
              </a:r>
            </a:p>
          </p:txBody>
        </p:sp>
      </p:grpSp>
      <p:graphicFrame>
        <p:nvGraphicFramePr>
          <p:cNvPr id="129" name="Table 128">
            <a:extLst>
              <a:ext uri="{FF2B5EF4-FFF2-40B4-BE49-F238E27FC236}">
                <a16:creationId xmlns:a16="http://schemas.microsoft.com/office/drawing/2014/main" id="{F103D0E1-0760-1248-7D4F-48A3EC0E761F}"/>
              </a:ext>
            </a:extLst>
          </p:cNvPr>
          <p:cNvGraphicFramePr>
            <a:graphicFrameLocks noGrp="1"/>
          </p:cNvGraphicFramePr>
          <p:nvPr/>
        </p:nvGraphicFramePr>
        <p:xfrm>
          <a:off x="22040262" y="14072835"/>
          <a:ext cx="10474566" cy="3020803"/>
        </p:xfrm>
        <a:graphic>
          <a:graphicData uri="http://schemas.openxmlformats.org/drawingml/2006/table">
            <a:tbl>
              <a:tblPr/>
              <a:tblGrid>
                <a:gridCol w="1304930">
                  <a:extLst>
                    <a:ext uri="{9D8B030D-6E8A-4147-A177-3AD203B41FA5}">
                      <a16:colId xmlns:a16="http://schemas.microsoft.com/office/drawing/2014/main" val="1398710785"/>
                    </a:ext>
                  </a:extLst>
                </a:gridCol>
                <a:gridCol w="1309948">
                  <a:extLst>
                    <a:ext uri="{9D8B030D-6E8A-4147-A177-3AD203B41FA5}">
                      <a16:colId xmlns:a16="http://schemas.microsoft.com/office/drawing/2014/main" val="2447610985"/>
                    </a:ext>
                  </a:extLst>
                </a:gridCol>
                <a:gridCol w="1309948">
                  <a:extLst>
                    <a:ext uri="{9D8B030D-6E8A-4147-A177-3AD203B41FA5}">
                      <a16:colId xmlns:a16="http://schemas.microsoft.com/office/drawing/2014/main" val="1710320043"/>
                    </a:ext>
                  </a:extLst>
                </a:gridCol>
                <a:gridCol w="1309948">
                  <a:extLst>
                    <a:ext uri="{9D8B030D-6E8A-4147-A177-3AD203B41FA5}">
                      <a16:colId xmlns:a16="http://schemas.microsoft.com/office/drawing/2014/main" val="3352731265"/>
                    </a:ext>
                  </a:extLst>
                </a:gridCol>
                <a:gridCol w="1309948">
                  <a:extLst>
                    <a:ext uri="{9D8B030D-6E8A-4147-A177-3AD203B41FA5}">
                      <a16:colId xmlns:a16="http://schemas.microsoft.com/office/drawing/2014/main" val="3091218854"/>
                    </a:ext>
                  </a:extLst>
                </a:gridCol>
                <a:gridCol w="1309948">
                  <a:extLst>
                    <a:ext uri="{9D8B030D-6E8A-4147-A177-3AD203B41FA5}">
                      <a16:colId xmlns:a16="http://schemas.microsoft.com/office/drawing/2014/main" val="2038339318"/>
                    </a:ext>
                  </a:extLst>
                </a:gridCol>
                <a:gridCol w="1309948">
                  <a:extLst>
                    <a:ext uri="{9D8B030D-6E8A-4147-A177-3AD203B41FA5}">
                      <a16:colId xmlns:a16="http://schemas.microsoft.com/office/drawing/2014/main" val="2145233025"/>
                    </a:ext>
                  </a:extLst>
                </a:gridCol>
                <a:gridCol w="1309948">
                  <a:extLst>
                    <a:ext uri="{9D8B030D-6E8A-4147-A177-3AD203B41FA5}">
                      <a16:colId xmlns:a16="http://schemas.microsoft.com/office/drawing/2014/main" val="2057781665"/>
                    </a:ext>
                  </a:extLst>
                </a:gridCol>
              </a:tblGrid>
              <a:tr h="358634">
                <a:tc rowSpan="6">
                  <a:txBody>
                    <a:bodyPr/>
                    <a:lstStyle/>
                    <a:p>
                      <a:pPr algn="ctr" rtl="0" fontAlgn="ctr"/>
                      <a:r>
                        <a:rPr lang="en-US" sz="2800" b="0" i="0" u="none" strike="noStrike">
                          <a:solidFill>
                            <a:srgbClr val="000000"/>
                          </a:solidFill>
                          <a:effectLst/>
                          <a:latin typeface="Calibri" panose="020F0502020204030204" pitchFamily="34" charset="0"/>
                        </a:rPr>
                        <a:t>True Label</a:t>
                      </a:r>
                    </a:p>
                  </a:txBody>
                  <a:tcPr marL="9525" marR="9525" marT="9525" marB="0"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rtl="0" fontAlgn="b"/>
                      <a:r>
                        <a:rPr lang="en-US" sz="1900" b="1" i="0" u="none" strike="noStrike">
                          <a:solidFill>
                            <a:srgbClr val="FFFFFF"/>
                          </a:solidFill>
                          <a:effectLst/>
                          <a:latin typeface="Calibri" panose="020F0502020204030204" pitchFamily="34" charset="0"/>
                        </a:rPr>
                        <a:t>cak</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464646"/>
                    </a:solidFill>
                  </a:tcPr>
                </a:tc>
                <a:tc>
                  <a:txBody>
                    <a:bodyPr/>
                    <a:lstStyle/>
                    <a:p>
                      <a:pPr algn="ctr" rtl="0" fontAlgn="b"/>
                      <a:r>
                        <a:rPr lang="en-US" sz="1900" b="0" i="0" u="none" strike="noStrike">
                          <a:solidFill>
                            <a:srgbClr val="000000"/>
                          </a:solidFill>
                          <a:effectLst/>
                          <a:latin typeface="Calibri" panose="020F0502020204030204" pitchFamily="34" charset="0"/>
                        </a:rPr>
                        <a:t>80%</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0C172"/>
                    </a:solidFill>
                  </a:tcPr>
                </a:tc>
                <a:tc>
                  <a:txBody>
                    <a:bodyPr/>
                    <a:lstStyle/>
                    <a:p>
                      <a:pPr algn="ctr" rtl="0" fontAlgn="b"/>
                      <a:r>
                        <a:rPr lang="en-US" sz="1900" b="0" i="0" u="none" strike="noStrike">
                          <a:solidFill>
                            <a:srgbClr val="000000"/>
                          </a:solidFill>
                          <a:effectLst/>
                          <a:latin typeface="Calibri" panose="020F0502020204030204" pitchFamily="34" charset="0"/>
                        </a:rPr>
                        <a:t>3%</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tc>
                  <a:txBody>
                    <a:bodyPr/>
                    <a:lstStyle/>
                    <a:p>
                      <a:pPr algn="ctr" rtl="0" fontAlgn="b"/>
                      <a:r>
                        <a:rPr lang="en-US" sz="1900" b="0" i="0" u="none" strike="noStrike">
                          <a:solidFill>
                            <a:srgbClr val="000000"/>
                          </a:solidFill>
                          <a:effectLst/>
                          <a:latin typeface="Calibri" panose="020F0502020204030204" pitchFamily="34" charset="0"/>
                        </a:rPr>
                        <a:t>3%</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tc>
                  <a:txBody>
                    <a:bodyPr/>
                    <a:lstStyle/>
                    <a:p>
                      <a:pPr algn="ctr" rtl="0" fontAlgn="b"/>
                      <a:r>
                        <a:rPr lang="en-US" sz="1900" b="0" i="0" u="none" strike="noStrike">
                          <a:solidFill>
                            <a:srgbClr val="000000"/>
                          </a:solidFill>
                          <a:effectLst/>
                          <a:latin typeface="Calibri" panose="020F0502020204030204" pitchFamily="34" charset="0"/>
                        </a:rPr>
                        <a:t>3%</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tc>
                  <a:txBody>
                    <a:bodyPr/>
                    <a:lstStyle/>
                    <a:p>
                      <a:pPr algn="ctr" rtl="0" fontAlgn="b"/>
                      <a:r>
                        <a:rPr lang="en-US" sz="1900" b="0" i="0" u="none" strike="noStrike">
                          <a:solidFill>
                            <a:srgbClr val="000000"/>
                          </a:solidFill>
                          <a:effectLst/>
                          <a:latin typeface="Calibri" panose="020F0502020204030204" pitchFamily="34" charset="0"/>
                        </a:rPr>
                        <a:t>6%</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tc>
                  <a:txBody>
                    <a:bodyPr/>
                    <a:lstStyle/>
                    <a:p>
                      <a:pPr algn="ctr" rtl="0" fontAlgn="b"/>
                      <a:r>
                        <a:rPr lang="en-US" sz="1900" b="0" i="0" u="none" strike="noStrike">
                          <a:solidFill>
                            <a:srgbClr val="000000"/>
                          </a:solidFill>
                          <a:effectLst/>
                          <a:latin typeface="Calibri" panose="020F0502020204030204" pitchFamily="34" charset="0"/>
                        </a:rPr>
                        <a:t>5%</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extLst>
                  <a:ext uri="{0D108BD9-81ED-4DB2-BD59-A6C34878D82A}">
                    <a16:rowId xmlns:a16="http://schemas.microsoft.com/office/drawing/2014/main" val="1778249532"/>
                  </a:ext>
                </a:extLst>
              </a:tr>
              <a:tr h="358634">
                <a:tc vMerge="1">
                  <a:txBody>
                    <a:bodyPr/>
                    <a:lstStyle/>
                    <a:p>
                      <a:endParaRPr lang="en-US"/>
                    </a:p>
                  </a:txBody>
                  <a:tcPr/>
                </a:tc>
                <a:tc>
                  <a:txBody>
                    <a:bodyPr/>
                    <a:lstStyle/>
                    <a:p>
                      <a:pPr algn="ctr" rtl="0" fontAlgn="b"/>
                      <a:r>
                        <a:rPr lang="en-US" sz="1900" b="1" i="0" u="none" strike="noStrike">
                          <a:solidFill>
                            <a:srgbClr val="FFFFFF"/>
                          </a:solidFill>
                          <a:effectLst/>
                          <a:latin typeface="Calibri" panose="020F0502020204030204" pitchFamily="34" charset="0"/>
                        </a:rPr>
                        <a:t>es</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464646"/>
                    </a:solidFill>
                  </a:tcPr>
                </a:tc>
                <a:tc>
                  <a:txBody>
                    <a:bodyPr/>
                    <a:lstStyle/>
                    <a:p>
                      <a:pPr algn="ctr" rtl="0" fontAlgn="b"/>
                      <a:r>
                        <a:rPr lang="en-US" sz="1900" b="0" i="0" u="none" strike="noStrike">
                          <a:solidFill>
                            <a:srgbClr val="000000"/>
                          </a:solidFill>
                          <a:effectLst/>
                          <a:latin typeface="Calibri" panose="020F0502020204030204" pitchFamily="34" charset="0"/>
                        </a:rPr>
                        <a:t>1%</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tc>
                  <a:txBody>
                    <a:bodyPr/>
                    <a:lstStyle/>
                    <a:p>
                      <a:pPr algn="ctr" rtl="0" fontAlgn="b"/>
                      <a:r>
                        <a:rPr lang="en-US" sz="1900" b="0" i="0" u="none" strike="noStrike">
                          <a:solidFill>
                            <a:srgbClr val="000000"/>
                          </a:solidFill>
                          <a:effectLst/>
                          <a:latin typeface="Calibri" panose="020F0502020204030204" pitchFamily="34" charset="0"/>
                        </a:rPr>
                        <a:t>92%</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0C172"/>
                    </a:solidFill>
                  </a:tcPr>
                </a:tc>
                <a:tc>
                  <a:txBody>
                    <a:bodyPr/>
                    <a:lstStyle/>
                    <a:p>
                      <a:pPr algn="ctr" rtl="0" fontAlgn="b"/>
                      <a:r>
                        <a:rPr lang="en-US" sz="1900" b="0" i="0" u="none" strike="noStrike">
                          <a:solidFill>
                            <a:srgbClr val="000000"/>
                          </a:solidFill>
                          <a:effectLst/>
                          <a:latin typeface="Calibri" panose="020F0502020204030204" pitchFamily="34" charset="0"/>
                        </a:rPr>
                        <a:t>3%</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tc>
                  <a:txBody>
                    <a:bodyPr/>
                    <a:lstStyle/>
                    <a:p>
                      <a:pPr algn="ctr" rtl="0" fontAlgn="b"/>
                      <a:r>
                        <a:rPr lang="en-US" sz="1900" b="0" i="0" u="none" strike="noStrike">
                          <a:solidFill>
                            <a:srgbClr val="000000"/>
                          </a:solidFill>
                          <a:effectLst/>
                          <a:latin typeface="Calibri" panose="020F0502020204030204" pitchFamily="34" charset="0"/>
                        </a:rPr>
                        <a:t>1%</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tc>
                  <a:txBody>
                    <a:bodyPr/>
                    <a:lstStyle/>
                    <a:p>
                      <a:pPr algn="ctr" rtl="0" fontAlgn="b"/>
                      <a:r>
                        <a:rPr lang="en-US" sz="1900" b="0" i="0" u="none" strike="noStrike">
                          <a:solidFill>
                            <a:srgbClr val="000000"/>
                          </a:solidFill>
                          <a:effectLst/>
                          <a:latin typeface="Calibri" panose="020F0502020204030204" pitchFamily="34" charset="0"/>
                        </a:rPr>
                        <a:t>1%</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tc>
                  <a:txBody>
                    <a:bodyPr/>
                    <a:lstStyle/>
                    <a:p>
                      <a:pPr algn="ctr" rtl="0" fontAlgn="b"/>
                      <a:r>
                        <a:rPr lang="en-US" sz="1900" b="0" i="0" u="none" strike="noStrike">
                          <a:solidFill>
                            <a:srgbClr val="000000"/>
                          </a:solidFill>
                          <a:effectLst/>
                          <a:latin typeface="Calibri" panose="020F0502020204030204" pitchFamily="34" charset="0"/>
                        </a:rPr>
                        <a:t>2%</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extLst>
                  <a:ext uri="{0D108BD9-81ED-4DB2-BD59-A6C34878D82A}">
                    <a16:rowId xmlns:a16="http://schemas.microsoft.com/office/drawing/2014/main" val="2851282434"/>
                  </a:ext>
                </a:extLst>
              </a:tr>
              <a:tr h="358634">
                <a:tc vMerge="1">
                  <a:txBody>
                    <a:bodyPr/>
                    <a:lstStyle/>
                    <a:p>
                      <a:endParaRPr lang="en-US"/>
                    </a:p>
                  </a:txBody>
                  <a:tcPr/>
                </a:tc>
                <a:tc>
                  <a:txBody>
                    <a:bodyPr/>
                    <a:lstStyle/>
                    <a:p>
                      <a:pPr algn="ctr" rtl="0" fontAlgn="b"/>
                      <a:r>
                        <a:rPr lang="en-US" sz="1900" b="1" i="0" u="none" strike="noStrike">
                          <a:solidFill>
                            <a:srgbClr val="FFFFFF"/>
                          </a:solidFill>
                          <a:effectLst/>
                          <a:latin typeface="Calibri" panose="020F0502020204030204" pitchFamily="34" charset="0"/>
                        </a:rPr>
                        <a:t>kjb</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464646"/>
                    </a:solidFill>
                  </a:tcPr>
                </a:tc>
                <a:tc>
                  <a:txBody>
                    <a:bodyPr/>
                    <a:lstStyle/>
                    <a:p>
                      <a:pPr algn="ctr" rtl="0" fontAlgn="b"/>
                      <a:r>
                        <a:rPr lang="en-US" sz="1900" b="0" i="0" u="none" strike="noStrike">
                          <a:solidFill>
                            <a:srgbClr val="000000"/>
                          </a:solidFill>
                          <a:effectLst/>
                          <a:latin typeface="Calibri" panose="020F0502020204030204" pitchFamily="34" charset="0"/>
                        </a:rPr>
                        <a:t>2%</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tc>
                  <a:txBody>
                    <a:bodyPr/>
                    <a:lstStyle/>
                    <a:p>
                      <a:pPr algn="ctr" rtl="0" fontAlgn="b"/>
                      <a:r>
                        <a:rPr lang="en-US" sz="1900" b="0" i="0" u="none" strike="noStrike">
                          <a:solidFill>
                            <a:srgbClr val="000000"/>
                          </a:solidFill>
                          <a:effectLst/>
                          <a:latin typeface="Calibri" panose="020F0502020204030204" pitchFamily="34" charset="0"/>
                        </a:rPr>
                        <a:t>7%</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tc>
                  <a:txBody>
                    <a:bodyPr/>
                    <a:lstStyle/>
                    <a:p>
                      <a:pPr algn="ctr" rtl="0" fontAlgn="b"/>
                      <a:r>
                        <a:rPr lang="en-US" sz="1900" b="0" i="0" u="none" strike="noStrike">
                          <a:solidFill>
                            <a:srgbClr val="000000"/>
                          </a:solidFill>
                          <a:effectLst/>
                          <a:latin typeface="Calibri" panose="020F0502020204030204" pitchFamily="34" charset="0"/>
                        </a:rPr>
                        <a:t>70%</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0C172"/>
                    </a:solidFill>
                  </a:tcPr>
                </a:tc>
                <a:tc>
                  <a:txBody>
                    <a:bodyPr/>
                    <a:lstStyle/>
                    <a:p>
                      <a:pPr algn="ctr" rtl="0" fontAlgn="b"/>
                      <a:r>
                        <a:rPr lang="en-US" sz="1900" b="0" i="0" u="none" strike="noStrike">
                          <a:solidFill>
                            <a:srgbClr val="000000"/>
                          </a:solidFill>
                          <a:effectLst/>
                          <a:latin typeface="Calibri" panose="020F0502020204030204" pitchFamily="34" charset="0"/>
                        </a:rPr>
                        <a:t>1%</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tc>
                  <a:txBody>
                    <a:bodyPr/>
                    <a:lstStyle/>
                    <a:p>
                      <a:pPr algn="ctr" rtl="0" fontAlgn="b"/>
                      <a:r>
                        <a:rPr lang="en-US" sz="1900" b="0" i="0" u="none" strike="noStrike">
                          <a:solidFill>
                            <a:srgbClr val="000000"/>
                          </a:solidFill>
                          <a:effectLst/>
                          <a:latin typeface="Calibri" panose="020F0502020204030204" pitchFamily="34" charset="0"/>
                        </a:rPr>
                        <a:t>2%</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tc>
                  <a:txBody>
                    <a:bodyPr/>
                    <a:lstStyle/>
                    <a:p>
                      <a:pPr algn="ctr" rtl="0" fontAlgn="b"/>
                      <a:r>
                        <a:rPr lang="en-US" sz="1900" b="0" i="0" u="none" strike="noStrike">
                          <a:solidFill>
                            <a:srgbClr val="000000"/>
                          </a:solidFill>
                          <a:effectLst/>
                          <a:latin typeface="Calibri" panose="020F0502020204030204" pitchFamily="34" charset="0"/>
                        </a:rPr>
                        <a:t>18%</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extLst>
                  <a:ext uri="{0D108BD9-81ED-4DB2-BD59-A6C34878D82A}">
                    <a16:rowId xmlns:a16="http://schemas.microsoft.com/office/drawing/2014/main" val="503066190"/>
                  </a:ext>
                </a:extLst>
              </a:tr>
              <a:tr h="358634">
                <a:tc vMerge="1">
                  <a:txBody>
                    <a:bodyPr/>
                    <a:lstStyle/>
                    <a:p>
                      <a:endParaRPr lang="en-US"/>
                    </a:p>
                  </a:txBody>
                  <a:tcPr/>
                </a:tc>
                <a:tc>
                  <a:txBody>
                    <a:bodyPr/>
                    <a:lstStyle/>
                    <a:p>
                      <a:pPr algn="ctr" rtl="0" fontAlgn="b"/>
                      <a:r>
                        <a:rPr lang="en-US" sz="1900" b="1" i="0" u="none" strike="noStrike">
                          <a:solidFill>
                            <a:srgbClr val="FFFFFF"/>
                          </a:solidFill>
                          <a:effectLst/>
                          <a:latin typeface="Calibri" panose="020F0502020204030204" pitchFamily="34" charset="0"/>
                        </a:rPr>
                        <a:t>quc</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464646"/>
                    </a:solidFill>
                  </a:tcPr>
                </a:tc>
                <a:tc>
                  <a:txBody>
                    <a:bodyPr/>
                    <a:lstStyle/>
                    <a:p>
                      <a:pPr algn="ctr" rtl="0" fontAlgn="b"/>
                      <a:r>
                        <a:rPr lang="en-US" sz="1900" b="0" i="0" u="none" strike="noStrike">
                          <a:solidFill>
                            <a:srgbClr val="000000"/>
                          </a:solidFill>
                          <a:effectLst/>
                          <a:latin typeface="Calibri" panose="020F0502020204030204" pitchFamily="34" charset="0"/>
                        </a:rPr>
                        <a:t>4%</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tc>
                  <a:txBody>
                    <a:bodyPr/>
                    <a:lstStyle/>
                    <a:p>
                      <a:pPr algn="ctr" rtl="0" fontAlgn="b"/>
                      <a:r>
                        <a:rPr lang="en-US" sz="1900" b="0" i="0" u="none" strike="noStrike">
                          <a:solidFill>
                            <a:srgbClr val="000000"/>
                          </a:solidFill>
                          <a:effectLst/>
                          <a:latin typeface="Calibri" panose="020F0502020204030204" pitchFamily="34" charset="0"/>
                        </a:rPr>
                        <a:t>1%</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tc>
                  <a:txBody>
                    <a:bodyPr/>
                    <a:lstStyle/>
                    <a:p>
                      <a:pPr algn="ctr" rtl="0" fontAlgn="b"/>
                      <a:r>
                        <a:rPr lang="en-US" sz="1900" b="0" i="0" u="none" strike="noStrike">
                          <a:solidFill>
                            <a:srgbClr val="000000"/>
                          </a:solidFill>
                          <a:effectLst/>
                          <a:latin typeface="Calibri" panose="020F0502020204030204" pitchFamily="34" charset="0"/>
                        </a:rPr>
                        <a:t>5%</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tc>
                  <a:txBody>
                    <a:bodyPr/>
                    <a:lstStyle/>
                    <a:p>
                      <a:pPr algn="ctr" rtl="0" fontAlgn="b"/>
                      <a:r>
                        <a:rPr lang="en-US" sz="1900" b="0" i="0" u="none" strike="noStrike">
                          <a:solidFill>
                            <a:srgbClr val="000000"/>
                          </a:solidFill>
                          <a:effectLst/>
                          <a:latin typeface="Calibri" panose="020F0502020204030204" pitchFamily="34" charset="0"/>
                        </a:rPr>
                        <a:t>80%</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0C172"/>
                    </a:solidFill>
                  </a:tcPr>
                </a:tc>
                <a:tc>
                  <a:txBody>
                    <a:bodyPr/>
                    <a:lstStyle/>
                    <a:p>
                      <a:pPr algn="ctr" rtl="0" fontAlgn="b"/>
                      <a:r>
                        <a:rPr lang="en-US" sz="1900" b="0" i="0" u="none" strike="noStrike">
                          <a:solidFill>
                            <a:srgbClr val="000000"/>
                          </a:solidFill>
                          <a:effectLst/>
                          <a:latin typeface="Calibri" panose="020F0502020204030204" pitchFamily="34" charset="0"/>
                        </a:rPr>
                        <a:t>4%</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tc>
                  <a:txBody>
                    <a:bodyPr/>
                    <a:lstStyle/>
                    <a:p>
                      <a:pPr algn="ctr" rtl="0" fontAlgn="b"/>
                      <a:r>
                        <a:rPr lang="en-US" sz="1900" b="0" i="0" u="none" strike="noStrike">
                          <a:solidFill>
                            <a:srgbClr val="000000"/>
                          </a:solidFill>
                          <a:effectLst/>
                          <a:latin typeface="Calibri" panose="020F0502020204030204" pitchFamily="34" charset="0"/>
                        </a:rPr>
                        <a:t>7%</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extLst>
                  <a:ext uri="{0D108BD9-81ED-4DB2-BD59-A6C34878D82A}">
                    <a16:rowId xmlns:a16="http://schemas.microsoft.com/office/drawing/2014/main" val="1307546493"/>
                  </a:ext>
                </a:extLst>
              </a:tr>
              <a:tr h="358634">
                <a:tc vMerge="1">
                  <a:txBody>
                    <a:bodyPr/>
                    <a:lstStyle/>
                    <a:p>
                      <a:endParaRPr lang="en-US"/>
                    </a:p>
                  </a:txBody>
                  <a:tcPr/>
                </a:tc>
                <a:tc>
                  <a:txBody>
                    <a:bodyPr/>
                    <a:lstStyle/>
                    <a:p>
                      <a:pPr algn="ctr" rtl="0" fontAlgn="b"/>
                      <a:r>
                        <a:rPr lang="en-US" sz="1900" b="1" i="0" u="none" strike="noStrike">
                          <a:solidFill>
                            <a:srgbClr val="FFFFFF"/>
                          </a:solidFill>
                          <a:effectLst/>
                          <a:latin typeface="Calibri" panose="020F0502020204030204" pitchFamily="34" charset="0"/>
                        </a:rPr>
                        <a:t>mam</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464646"/>
                    </a:solidFill>
                  </a:tcPr>
                </a:tc>
                <a:tc>
                  <a:txBody>
                    <a:bodyPr/>
                    <a:lstStyle/>
                    <a:p>
                      <a:pPr algn="ctr" rtl="0" fontAlgn="b"/>
                      <a:r>
                        <a:rPr lang="en-US" sz="1900" b="0" i="0" u="none" strike="noStrike">
                          <a:solidFill>
                            <a:srgbClr val="000000"/>
                          </a:solidFill>
                          <a:effectLst/>
                          <a:latin typeface="Calibri" panose="020F0502020204030204" pitchFamily="34" charset="0"/>
                        </a:rPr>
                        <a:t>1%</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tc>
                  <a:txBody>
                    <a:bodyPr/>
                    <a:lstStyle/>
                    <a:p>
                      <a:pPr algn="ctr" rtl="0" fontAlgn="b"/>
                      <a:r>
                        <a:rPr lang="en-US" sz="1900" b="0" i="0" u="none" strike="noStrike">
                          <a:solidFill>
                            <a:srgbClr val="000000"/>
                          </a:solidFill>
                          <a:effectLst/>
                          <a:latin typeface="Calibri" panose="020F0502020204030204" pitchFamily="34" charset="0"/>
                        </a:rPr>
                        <a:t>0%</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tc>
                  <a:txBody>
                    <a:bodyPr/>
                    <a:lstStyle/>
                    <a:p>
                      <a:pPr algn="ctr" rtl="0" fontAlgn="b"/>
                      <a:r>
                        <a:rPr lang="en-US" sz="1900" b="0" i="0" u="none" strike="noStrike">
                          <a:solidFill>
                            <a:srgbClr val="000000"/>
                          </a:solidFill>
                          <a:effectLst/>
                          <a:latin typeface="Calibri" panose="020F0502020204030204" pitchFamily="34" charset="0"/>
                        </a:rPr>
                        <a:t>1%</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tc>
                  <a:txBody>
                    <a:bodyPr/>
                    <a:lstStyle/>
                    <a:p>
                      <a:pPr algn="ctr" rtl="0" fontAlgn="b"/>
                      <a:r>
                        <a:rPr lang="en-US" sz="1900" b="0" i="0" u="none" strike="noStrike">
                          <a:solidFill>
                            <a:srgbClr val="000000"/>
                          </a:solidFill>
                          <a:effectLst/>
                          <a:latin typeface="Calibri" panose="020F0502020204030204" pitchFamily="34" charset="0"/>
                        </a:rPr>
                        <a:t>1%</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tc>
                  <a:txBody>
                    <a:bodyPr/>
                    <a:lstStyle/>
                    <a:p>
                      <a:pPr algn="ctr" rtl="0" fontAlgn="b"/>
                      <a:r>
                        <a:rPr lang="en-US" sz="1900" b="0" i="0" u="none" strike="noStrike">
                          <a:solidFill>
                            <a:srgbClr val="000000"/>
                          </a:solidFill>
                          <a:effectLst/>
                          <a:latin typeface="Calibri" panose="020F0502020204030204" pitchFamily="34" charset="0"/>
                        </a:rPr>
                        <a:t>92%</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0C172"/>
                    </a:solidFill>
                  </a:tcPr>
                </a:tc>
                <a:tc>
                  <a:txBody>
                    <a:bodyPr/>
                    <a:lstStyle/>
                    <a:p>
                      <a:pPr algn="ctr" rtl="0" fontAlgn="b"/>
                      <a:r>
                        <a:rPr lang="en-US" sz="1900" b="0" i="0" u="none" strike="noStrike">
                          <a:solidFill>
                            <a:srgbClr val="000000"/>
                          </a:solidFill>
                          <a:effectLst/>
                          <a:latin typeface="Calibri" panose="020F0502020204030204" pitchFamily="34" charset="0"/>
                        </a:rPr>
                        <a:t>4%</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extLst>
                  <a:ext uri="{0D108BD9-81ED-4DB2-BD59-A6C34878D82A}">
                    <a16:rowId xmlns:a16="http://schemas.microsoft.com/office/drawing/2014/main" val="1059425298"/>
                  </a:ext>
                </a:extLst>
              </a:tr>
              <a:tr h="358634">
                <a:tc vMerge="1">
                  <a:txBody>
                    <a:bodyPr/>
                    <a:lstStyle/>
                    <a:p>
                      <a:endParaRPr lang="en-US"/>
                    </a:p>
                  </a:txBody>
                  <a:tcPr/>
                </a:tc>
                <a:tc>
                  <a:txBody>
                    <a:bodyPr/>
                    <a:lstStyle/>
                    <a:p>
                      <a:pPr algn="ctr" rtl="0" fontAlgn="b"/>
                      <a:r>
                        <a:rPr lang="en-US" sz="1900" b="1" i="0" u="none" strike="noStrike">
                          <a:solidFill>
                            <a:srgbClr val="FFFFFF"/>
                          </a:solidFill>
                          <a:effectLst/>
                          <a:latin typeface="Calibri" panose="020F0502020204030204" pitchFamily="34" charset="0"/>
                        </a:rPr>
                        <a:t>kek</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464646"/>
                    </a:solidFill>
                  </a:tcPr>
                </a:tc>
                <a:tc>
                  <a:txBody>
                    <a:bodyPr/>
                    <a:lstStyle/>
                    <a:p>
                      <a:pPr algn="ctr" rtl="0" fontAlgn="b"/>
                      <a:r>
                        <a:rPr lang="en-US" sz="1900" b="0" i="0" u="none" strike="noStrike">
                          <a:solidFill>
                            <a:srgbClr val="000000"/>
                          </a:solidFill>
                          <a:effectLst/>
                          <a:latin typeface="Calibri" panose="020F0502020204030204" pitchFamily="34" charset="0"/>
                        </a:rPr>
                        <a:t>0%</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tc>
                  <a:txBody>
                    <a:bodyPr/>
                    <a:lstStyle/>
                    <a:p>
                      <a:pPr algn="ctr" rtl="0" fontAlgn="b"/>
                      <a:r>
                        <a:rPr lang="en-US" sz="1900" b="0" i="0" u="none" strike="noStrike">
                          <a:solidFill>
                            <a:srgbClr val="000000"/>
                          </a:solidFill>
                          <a:effectLst/>
                          <a:latin typeface="Calibri" panose="020F0502020204030204" pitchFamily="34" charset="0"/>
                        </a:rPr>
                        <a:t>0%</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tc>
                  <a:txBody>
                    <a:bodyPr/>
                    <a:lstStyle/>
                    <a:p>
                      <a:pPr algn="ctr" rtl="0" fontAlgn="b"/>
                      <a:r>
                        <a:rPr lang="en-US" sz="1900" b="0" i="0" u="none" strike="noStrike">
                          <a:solidFill>
                            <a:srgbClr val="000000"/>
                          </a:solidFill>
                          <a:effectLst/>
                          <a:latin typeface="Calibri" panose="020F0502020204030204" pitchFamily="34" charset="0"/>
                        </a:rPr>
                        <a:t>2%</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tc>
                  <a:txBody>
                    <a:bodyPr/>
                    <a:lstStyle/>
                    <a:p>
                      <a:pPr algn="ctr" rtl="0" fontAlgn="b"/>
                      <a:r>
                        <a:rPr lang="en-US" sz="1900" b="0" i="0" u="none" strike="noStrike">
                          <a:solidFill>
                            <a:srgbClr val="000000"/>
                          </a:solidFill>
                          <a:effectLst/>
                          <a:latin typeface="Calibri" panose="020F0502020204030204" pitchFamily="34" charset="0"/>
                        </a:rPr>
                        <a:t>1%</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tc>
                  <a:txBody>
                    <a:bodyPr/>
                    <a:lstStyle/>
                    <a:p>
                      <a:pPr algn="ctr" rtl="0" fontAlgn="b"/>
                      <a:r>
                        <a:rPr lang="en-US" sz="1900" b="0" i="0" u="none" strike="noStrike">
                          <a:solidFill>
                            <a:srgbClr val="000000"/>
                          </a:solidFill>
                          <a:effectLst/>
                          <a:latin typeface="Calibri" panose="020F0502020204030204" pitchFamily="34" charset="0"/>
                        </a:rPr>
                        <a:t>1%</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B9"/>
                    </a:solidFill>
                  </a:tcPr>
                </a:tc>
                <a:tc>
                  <a:txBody>
                    <a:bodyPr/>
                    <a:lstStyle/>
                    <a:p>
                      <a:pPr algn="ctr" rtl="0" fontAlgn="b"/>
                      <a:r>
                        <a:rPr lang="en-US" sz="1900" b="0" i="0" u="none" strike="noStrike">
                          <a:solidFill>
                            <a:srgbClr val="000000"/>
                          </a:solidFill>
                          <a:effectLst/>
                          <a:latin typeface="Calibri" panose="020F0502020204030204" pitchFamily="34" charset="0"/>
                        </a:rPr>
                        <a:t>96%</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0C172"/>
                    </a:solidFill>
                  </a:tcPr>
                </a:tc>
                <a:extLst>
                  <a:ext uri="{0D108BD9-81ED-4DB2-BD59-A6C34878D82A}">
                    <a16:rowId xmlns:a16="http://schemas.microsoft.com/office/drawing/2014/main" val="4045493892"/>
                  </a:ext>
                </a:extLst>
              </a:tr>
              <a:tr h="358634">
                <a:tc>
                  <a:txBody>
                    <a:bodyPr/>
                    <a:lstStyle/>
                    <a:p>
                      <a:pPr algn="ctr" fontAlgn="b"/>
                      <a:endParaRPr lang="en-US" sz="1800" b="0" i="0" u="none" strike="noStrike">
                        <a:solidFill>
                          <a:srgbClr val="000000"/>
                        </a:solidFill>
                        <a:effectLst/>
                        <a:latin typeface="Arial" panose="020B0604020202020204" pitchFamily="34" charset="0"/>
                      </a:endParaRPr>
                    </a:p>
                  </a:txBody>
                  <a:tcPr marL="9525" marR="9525" marT="9525" marB="0" anchor="b">
                    <a:lnL>
                      <a:noFill/>
                    </a:lnL>
                    <a:lnR>
                      <a:noFill/>
                    </a:lnR>
                    <a:lnT w="6350" cap="flat" cmpd="sng" algn="ctr">
                      <a:solidFill>
                        <a:schemeClr val="bg1">
                          <a:lumMod val="50000"/>
                        </a:schemeClr>
                      </a:solidFill>
                      <a:prstDash val="solid"/>
                      <a:round/>
                      <a:headEnd type="none" w="med" len="med"/>
                      <a:tailEnd type="none" w="med" len="med"/>
                    </a:lnT>
                    <a:lnB>
                      <a:noFill/>
                    </a:lnB>
                  </a:tcPr>
                </a:tc>
                <a:tc>
                  <a:txBody>
                    <a:bodyPr/>
                    <a:lstStyle/>
                    <a:p>
                      <a:pPr algn="ctr" fontAlgn="b"/>
                      <a:endParaRPr lang="en-US" sz="1800" b="0" i="0" u="none" strike="noStrike">
                        <a:solidFill>
                          <a:srgbClr val="000000"/>
                        </a:solidFill>
                        <a:effectLst/>
                        <a:latin typeface="Arial" panose="020B0604020202020204" pitchFamily="34" charset="0"/>
                      </a:endParaRPr>
                    </a:p>
                  </a:txBody>
                  <a:tcPr marL="9525" marR="9525" marT="9525" marB="0" anchor="b">
                    <a:lnL>
                      <a:noFill/>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a:noFill/>
                    </a:lnB>
                  </a:tcPr>
                </a:tc>
                <a:tc>
                  <a:txBody>
                    <a:bodyPr/>
                    <a:lstStyle/>
                    <a:p>
                      <a:pPr algn="ctr" rtl="0" fontAlgn="b"/>
                      <a:r>
                        <a:rPr lang="en-US" sz="1900" b="1" i="0" u="none" strike="noStrike">
                          <a:solidFill>
                            <a:srgbClr val="FFFFFF"/>
                          </a:solidFill>
                          <a:effectLst/>
                          <a:latin typeface="Calibri" panose="020F0502020204030204" pitchFamily="34" charset="0"/>
                        </a:rPr>
                        <a:t>cak</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464646"/>
                    </a:solidFill>
                  </a:tcPr>
                </a:tc>
                <a:tc>
                  <a:txBody>
                    <a:bodyPr/>
                    <a:lstStyle/>
                    <a:p>
                      <a:pPr algn="ctr" rtl="0" fontAlgn="b"/>
                      <a:r>
                        <a:rPr lang="en-US" sz="1900" b="1" i="0" u="none" strike="noStrike">
                          <a:solidFill>
                            <a:srgbClr val="FFFFFF"/>
                          </a:solidFill>
                          <a:effectLst/>
                          <a:latin typeface="Calibri" panose="020F0502020204030204" pitchFamily="34" charset="0"/>
                        </a:rPr>
                        <a:t>es</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464646"/>
                    </a:solidFill>
                  </a:tcPr>
                </a:tc>
                <a:tc>
                  <a:txBody>
                    <a:bodyPr/>
                    <a:lstStyle/>
                    <a:p>
                      <a:pPr algn="ctr" rtl="0" fontAlgn="b"/>
                      <a:r>
                        <a:rPr lang="en-US" sz="1900" b="1" i="0" u="none" strike="noStrike">
                          <a:solidFill>
                            <a:srgbClr val="FFFFFF"/>
                          </a:solidFill>
                          <a:effectLst/>
                          <a:latin typeface="Calibri" panose="020F0502020204030204" pitchFamily="34" charset="0"/>
                        </a:rPr>
                        <a:t>kjb</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464646"/>
                    </a:solidFill>
                  </a:tcPr>
                </a:tc>
                <a:tc>
                  <a:txBody>
                    <a:bodyPr/>
                    <a:lstStyle/>
                    <a:p>
                      <a:pPr algn="ctr" rtl="0" fontAlgn="b"/>
                      <a:r>
                        <a:rPr lang="en-US" sz="1900" b="1" i="0" u="none" strike="noStrike">
                          <a:solidFill>
                            <a:srgbClr val="FFFFFF"/>
                          </a:solidFill>
                          <a:effectLst/>
                          <a:latin typeface="Calibri" panose="020F0502020204030204" pitchFamily="34" charset="0"/>
                        </a:rPr>
                        <a:t>quc</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464646"/>
                    </a:solidFill>
                  </a:tcPr>
                </a:tc>
                <a:tc>
                  <a:txBody>
                    <a:bodyPr/>
                    <a:lstStyle/>
                    <a:p>
                      <a:pPr algn="ctr" rtl="0" fontAlgn="b"/>
                      <a:r>
                        <a:rPr lang="en-US" sz="1900" b="1" i="0" u="none" strike="noStrike">
                          <a:solidFill>
                            <a:srgbClr val="FFFFFF"/>
                          </a:solidFill>
                          <a:effectLst/>
                          <a:latin typeface="Calibri" panose="020F0502020204030204" pitchFamily="34" charset="0"/>
                        </a:rPr>
                        <a:t>mam</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464646"/>
                    </a:solidFill>
                  </a:tcPr>
                </a:tc>
                <a:tc>
                  <a:txBody>
                    <a:bodyPr/>
                    <a:lstStyle/>
                    <a:p>
                      <a:pPr algn="ctr" rtl="0" fontAlgn="b"/>
                      <a:r>
                        <a:rPr lang="en-US" sz="1900" b="1" i="0" u="none" strike="noStrike">
                          <a:solidFill>
                            <a:srgbClr val="FFFFFF"/>
                          </a:solidFill>
                          <a:effectLst/>
                          <a:latin typeface="Calibri" panose="020F0502020204030204" pitchFamily="34" charset="0"/>
                        </a:rPr>
                        <a:t>kek</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464646"/>
                    </a:solidFill>
                  </a:tcPr>
                </a:tc>
                <a:extLst>
                  <a:ext uri="{0D108BD9-81ED-4DB2-BD59-A6C34878D82A}">
                    <a16:rowId xmlns:a16="http://schemas.microsoft.com/office/drawing/2014/main" val="2999362104"/>
                  </a:ext>
                </a:extLst>
              </a:tr>
              <a:tr h="510365">
                <a:tc>
                  <a:txBody>
                    <a:bodyPr/>
                    <a:lstStyle/>
                    <a:p>
                      <a:pPr algn="ctr" fontAlgn="b"/>
                      <a:endParaRPr lang="en-US" sz="18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ctr" fontAlgn="b"/>
                      <a:endParaRPr lang="en-US" sz="1800" b="0" i="0" u="none" strike="noStrike">
                        <a:solidFill>
                          <a:srgbClr val="000000"/>
                        </a:solidFill>
                        <a:effectLst/>
                        <a:latin typeface="Arial" panose="020B0604020202020204" pitchFamily="34" charset="0"/>
                      </a:endParaRPr>
                    </a:p>
                  </a:txBody>
                  <a:tcPr marL="9525" marR="9525" marT="9525" marB="0" anchor="b">
                    <a:lnL>
                      <a:noFill/>
                    </a:lnL>
                    <a:lnR w="6350" cap="flat" cmpd="sng" algn="ctr">
                      <a:solidFill>
                        <a:schemeClr val="bg1">
                          <a:lumMod val="50000"/>
                        </a:schemeClr>
                      </a:solidFill>
                      <a:prstDash val="solid"/>
                      <a:round/>
                      <a:headEnd type="none" w="med" len="med"/>
                      <a:tailEnd type="none" w="med" len="med"/>
                    </a:lnR>
                    <a:lnT>
                      <a:noFill/>
                    </a:lnT>
                    <a:lnB>
                      <a:noFill/>
                    </a:lnB>
                  </a:tcPr>
                </a:tc>
                <a:tc gridSpan="6">
                  <a:txBody>
                    <a:bodyPr/>
                    <a:lstStyle/>
                    <a:p>
                      <a:pPr algn="ctr" rtl="0" fontAlgn="b"/>
                      <a:r>
                        <a:rPr lang="en-US" sz="2800" b="0" i="0" u="none" strike="noStrike">
                          <a:solidFill>
                            <a:srgbClr val="000000"/>
                          </a:solidFill>
                          <a:effectLst/>
                          <a:latin typeface="Calibri" panose="020F0502020204030204" pitchFamily="34" charset="0"/>
                        </a:rPr>
                        <a:t>Predicted label</a:t>
                      </a:r>
                    </a:p>
                  </a:txBody>
                  <a:tcPr marL="9525" marR="9525" marT="9525"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34369672"/>
                  </a:ext>
                </a:extLst>
              </a:tr>
            </a:tbl>
          </a:graphicData>
        </a:graphic>
      </p:graphicFrame>
    </p:spTree>
    <p:extLst>
      <p:ext uri="{BB962C8B-B14F-4D97-AF65-F5344CB8AC3E}">
        <p14:creationId xmlns:p14="http://schemas.microsoft.com/office/powerpoint/2010/main" val="862850948"/>
      </p:ext>
    </p:extLst>
  </p:cSld>
  <p:clrMapOvr>
    <a:masterClrMapping/>
  </p:clrMapOvr>
  <p:extLst>
    <p:ext uri="{6950BFC3-D8DA-4A85-94F7-54DA5524770B}">
      <p188:commentRel xmlns:p188="http://schemas.microsoft.com/office/powerpoint/2018/8/main" r:id="rId6"/>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C82CA-E09B-3845-FDDD-E88EB9107C30}"/>
              </a:ext>
            </a:extLst>
          </p:cNvPr>
          <p:cNvPicPr>
            <a:picLocks noChangeAspect="1"/>
          </p:cNvPicPr>
          <p:nvPr/>
        </p:nvPicPr>
        <p:blipFill>
          <a:blip r:embed="rId2"/>
          <a:stretch>
            <a:fillRect/>
          </a:stretch>
        </p:blipFill>
        <p:spPr>
          <a:xfrm>
            <a:off x="6484257" y="30827"/>
            <a:ext cx="30922686" cy="21914773"/>
          </a:xfrm>
          <a:prstGeom prst="rect">
            <a:avLst/>
          </a:prstGeom>
        </p:spPr>
      </p:pic>
    </p:spTree>
    <p:extLst>
      <p:ext uri="{BB962C8B-B14F-4D97-AF65-F5344CB8AC3E}">
        <p14:creationId xmlns:p14="http://schemas.microsoft.com/office/powerpoint/2010/main" val="2403488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Oval Callout 127">
            <a:extLst>
              <a:ext uri="{FF2B5EF4-FFF2-40B4-BE49-F238E27FC236}">
                <a16:creationId xmlns:a16="http://schemas.microsoft.com/office/drawing/2014/main" id="{6A459E59-0524-9CF3-F462-22B08ED3613B}"/>
              </a:ext>
            </a:extLst>
          </p:cNvPr>
          <p:cNvSpPr/>
          <p:nvPr/>
        </p:nvSpPr>
        <p:spPr>
          <a:xfrm>
            <a:off x="9119736" y="16527504"/>
            <a:ext cx="1464152" cy="702703"/>
          </a:xfrm>
          <a:prstGeom prst="wedgeEllipseCallout">
            <a:avLst>
              <a:gd name="adj1" fmla="val -37679"/>
              <a:gd name="adj2" fmla="val 5343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solidFill>
              </a:rPr>
              <a:t>Kaqchikel</a:t>
            </a:r>
            <a:endParaRPr lang="en-US" sz="1200" b="1" dirty="0">
              <a:solidFill>
                <a:schemeClr val="bg1"/>
              </a:solidFill>
            </a:endParaRPr>
          </a:p>
        </p:txBody>
      </p:sp>
      <p:graphicFrame>
        <p:nvGraphicFramePr>
          <p:cNvPr id="14" name="Object 13" hidden="1">
            <a:extLst>
              <a:ext uri="{FF2B5EF4-FFF2-40B4-BE49-F238E27FC236}">
                <a16:creationId xmlns:a16="http://schemas.microsoft.com/office/drawing/2014/main" id="{432B884F-F6BB-4C34-BBD8-F91CF94F364F}"/>
              </a:ext>
            </a:extLst>
          </p:cNvPr>
          <p:cNvGraphicFramePr>
            <a:graphicFrameLocks noChangeAspect="1"/>
          </p:cNvGraphicFramePr>
          <p:nvPr>
            <p:custDataLst>
              <p:tags r:id="rId1"/>
            </p:custDataLst>
          </p:nvPr>
        </p:nvGraphicFramePr>
        <p:xfrm>
          <a:off x="5487988" y="1588"/>
          <a:ext cx="1588" cy="1588"/>
        </p:xfrm>
        <a:graphic>
          <a:graphicData uri="http://schemas.openxmlformats.org/presentationml/2006/ole">
            <mc:AlternateContent xmlns:mc="http://schemas.openxmlformats.org/markup-compatibility/2006">
              <mc:Choice xmlns:v="urn:schemas-microsoft-com:vml" Requires="v">
                <p:oleObj name="think-cell Slide" r:id="rId6" imgW="425" imgH="424" progId="TCLayout.ActiveDocument.1">
                  <p:embed/>
                </p:oleObj>
              </mc:Choice>
              <mc:Fallback>
                <p:oleObj name="think-cell Slide" r:id="rId6" imgW="425" imgH="424" progId="TCLayout.ActiveDocument.1">
                  <p:embed/>
                  <p:pic>
                    <p:nvPicPr>
                      <p:cNvPr id="14" name="Object 13" hidden="1">
                        <a:extLst>
                          <a:ext uri="{FF2B5EF4-FFF2-40B4-BE49-F238E27FC236}">
                            <a16:creationId xmlns:a16="http://schemas.microsoft.com/office/drawing/2014/main" id="{432B884F-F6BB-4C34-BBD8-F91CF94F364F}"/>
                          </a:ext>
                        </a:extLst>
                      </p:cNvPr>
                      <p:cNvPicPr/>
                      <p:nvPr/>
                    </p:nvPicPr>
                    <p:blipFill>
                      <a:blip r:embed="rId7"/>
                      <a:stretch>
                        <a:fillRect/>
                      </a:stretch>
                    </p:blipFill>
                    <p:spPr>
                      <a:xfrm>
                        <a:off x="5487988" y="1588"/>
                        <a:ext cx="1588" cy="1588"/>
                      </a:xfrm>
                      <a:prstGeom prst="rect">
                        <a:avLst/>
                      </a:prstGeom>
                    </p:spPr>
                  </p:pic>
                </p:oleObj>
              </mc:Fallback>
            </mc:AlternateContent>
          </a:graphicData>
        </a:graphic>
      </p:graphicFrame>
      <p:sp>
        <p:nvSpPr>
          <p:cNvPr id="18" name="Rectangle 17" hidden="1">
            <a:extLst>
              <a:ext uri="{FF2B5EF4-FFF2-40B4-BE49-F238E27FC236}">
                <a16:creationId xmlns:a16="http://schemas.microsoft.com/office/drawing/2014/main" id="{F67F2D4A-D616-4519-9663-4C3DA025E836}"/>
              </a:ext>
            </a:extLst>
          </p:cNvPr>
          <p:cNvSpPr/>
          <p:nvPr>
            <p:custDataLst>
              <p:tags r:id="rId2"/>
            </p:custDataLst>
          </p:nvPr>
        </p:nvSpPr>
        <p:spPr bwMode="auto">
          <a:xfrm>
            <a:off x="548640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rtlCol="0" anchor="t" anchorCtr="0" compatLnSpc="1">
            <a:prstTxWarp prst="textNoShape">
              <a:avLst/>
            </a:prstTxWarp>
            <a:noAutofit/>
          </a:bodyPr>
          <a:lstStyle/>
          <a:p>
            <a:endParaRPr lang="en-US" sz="1400">
              <a:latin typeface="Arial" panose="020B0604020202020204" pitchFamily="34" charset="0"/>
              <a:cs typeface="Arial" panose="020B0604020202020204" pitchFamily="34" charset="0"/>
              <a:sym typeface="Arial" panose="020B0604020202020204" pitchFamily="34" charset="0"/>
            </a:endParaRPr>
          </a:p>
        </p:txBody>
      </p:sp>
      <p:sp>
        <p:nvSpPr>
          <p:cNvPr id="2151" name="Text Box 103"/>
          <p:cNvSpPr txBox="1">
            <a:spLocks noChangeArrowheads="1"/>
          </p:cNvSpPr>
          <p:nvPr/>
        </p:nvSpPr>
        <p:spPr bwMode="auto">
          <a:xfrm>
            <a:off x="-89878" y="1938504"/>
            <a:ext cx="43981077" cy="1772211"/>
          </a:xfrm>
          <a:prstGeom prst="rect">
            <a:avLst/>
          </a:prstGeom>
          <a:solidFill>
            <a:schemeClr val="tx1">
              <a:lumMod val="85000"/>
              <a:lumOff val="15000"/>
            </a:schemeClr>
          </a:solidFill>
          <a:ln>
            <a:noFill/>
          </a:ln>
          <a:effectLst/>
        </p:spPr>
        <p:txBody>
          <a:bodyPr lIns="104503" tIns="104503" rIns="104503" bIns="104503"/>
          <a:lstStyle>
            <a:lvl1pPr defTabSz="1016000">
              <a:defRPr sz="2400">
                <a:solidFill>
                  <a:schemeClr val="tx1"/>
                </a:solidFill>
                <a:latin typeface="Times" charset="0"/>
              </a:defRPr>
            </a:lvl1pPr>
            <a:lvl2pPr marL="508000" defTabSz="1016000">
              <a:defRPr sz="2400">
                <a:solidFill>
                  <a:schemeClr val="tx1"/>
                </a:solidFill>
                <a:latin typeface="Times" charset="0"/>
              </a:defRPr>
            </a:lvl2pPr>
            <a:lvl3pPr marL="1016000" defTabSz="1016000">
              <a:defRPr sz="2400">
                <a:solidFill>
                  <a:schemeClr val="tx1"/>
                </a:solidFill>
                <a:latin typeface="Times" charset="0"/>
              </a:defRPr>
            </a:lvl3pPr>
            <a:lvl4pPr marL="1524000" defTabSz="1016000">
              <a:defRPr sz="2400">
                <a:solidFill>
                  <a:schemeClr val="tx1"/>
                </a:solidFill>
                <a:latin typeface="Times" charset="0"/>
              </a:defRPr>
            </a:lvl4pPr>
            <a:lvl5pPr marL="2032000" defTabSz="1016000">
              <a:defRPr sz="2400">
                <a:solidFill>
                  <a:schemeClr val="tx1"/>
                </a:solidFill>
                <a:latin typeface="Times" charset="0"/>
              </a:defRPr>
            </a:lvl5pPr>
            <a:lvl6pPr marL="2489200" defTabSz="1016000" eaLnBrk="0" fontAlgn="base" hangingPunct="0">
              <a:spcBef>
                <a:spcPct val="0"/>
              </a:spcBef>
              <a:spcAft>
                <a:spcPct val="0"/>
              </a:spcAft>
              <a:defRPr sz="2400">
                <a:solidFill>
                  <a:schemeClr val="tx1"/>
                </a:solidFill>
                <a:latin typeface="Times" charset="0"/>
              </a:defRPr>
            </a:lvl6pPr>
            <a:lvl7pPr marL="2946400" defTabSz="1016000" eaLnBrk="0" fontAlgn="base" hangingPunct="0">
              <a:spcBef>
                <a:spcPct val="0"/>
              </a:spcBef>
              <a:spcAft>
                <a:spcPct val="0"/>
              </a:spcAft>
              <a:defRPr sz="2400">
                <a:solidFill>
                  <a:schemeClr val="tx1"/>
                </a:solidFill>
                <a:latin typeface="Times" charset="0"/>
              </a:defRPr>
            </a:lvl7pPr>
            <a:lvl8pPr marL="3403600" defTabSz="1016000" eaLnBrk="0" fontAlgn="base" hangingPunct="0">
              <a:spcBef>
                <a:spcPct val="0"/>
              </a:spcBef>
              <a:spcAft>
                <a:spcPct val="0"/>
              </a:spcAft>
              <a:defRPr sz="2400">
                <a:solidFill>
                  <a:schemeClr val="tx1"/>
                </a:solidFill>
                <a:latin typeface="Times" charset="0"/>
              </a:defRPr>
            </a:lvl8pPr>
            <a:lvl9pPr marL="3860800" defTabSz="1016000" eaLnBrk="0" fontAlgn="base" hangingPunct="0">
              <a:spcBef>
                <a:spcPct val="0"/>
              </a:spcBef>
              <a:spcAft>
                <a:spcPct val="0"/>
              </a:spcAft>
              <a:defRPr sz="2400">
                <a:solidFill>
                  <a:schemeClr val="tx1"/>
                </a:solidFill>
                <a:latin typeface="Times" charset="0"/>
              </a:defRPr>
            </a:lvl9pPr>
          </a:lstStyle>
          <a:p>
            <a:pPr algn="ctr">
              <a:spcBef>
                <a:spcPct val="20000"/>
              </a:spcBef>
            </a:pPr>
            <a:r>
              <a:rPr lang="en-IN" sz="2800" b="1" dirty="0">
                <a:solidFill>
                  <a:schemeClr val="bg1"/>
                </a:solidFill>
                <a:latin typeface="Arial" panose="020B0604020202020204" pitchFamily="34" charset="0"/>
                <a:cs typeface="Arial" panose="020B0604020202020204" pitchFamily="34" charset="0"/>
              </a:rPr>
              <a:t>Ayan </a:t>
            </a:r>
            <a:r>
              <a:rPr lang="en-IN" sz="2800" b="1" dirty="0" err="1">
                <a:solidFill>
                  <a:schemeClr val="bg1"/>
                </a:solidFill>
                <a:latin typeface="Arial" panose="020B0604020202020204" pitchFamily="34" charset="0"/>
                <a:cs typeface="Arial" panose="020B0604020202020204" pitchFamily="34" charset="0"/>
              </a:rPr>
              <a:t>Basak</a:t>
            </a:r>
            <a:r>
              <a:rPr lang="en-IN" sz="2800" b="1" dirty="0">
                <a:solidFill>
                  <a:schemeClr val="bg1"/>
                </a:solidFill>
                <a:latin typeface="Arial" panose="020B0604020202020204" pitchFamily="34" charset="0"/>
                <a:cs typeface="Arial" panose="020B0604020202020204" pitchFamily="34" charset="0"/>
              </a:rPr>
              <a:t>, </a:t>
            </a:r>
            <a:r>
              <a:rPr lang="en-IN" sz="2800" b="1" dirty="0" err="1">
                <a:solidFill>
                  <a:schemeClr val="bg1"/>
                </a:solidFill>
                <a:latin typeface="Arial" panose="020B0604020202020204" pitchFamily="34" charset="0"/>
                <a:cs typeface="Arial" panose="020B0604020202020204" pitchFamily="34" charset="0"/>
              </a:rPr>
              <a:t>Sanket</a:t>
            </a:r>
            <a:r>
              <a:rPr lang="en-IN" sz="2800" b="1" dirty="0">
                <a:solidFill>
                  <a:schemeClr val="bg1"/>
                </a:solidFill>
                <a:latin typeface="Arial" panose="020B0604020202020204" pitchFamily="34" charset="0"/>
                <a:cs typeface="Arial" panose="020B0604020202020204" pitchFamily="34" charset="0"/>
              </a:rPr>
              <a:t> Gupta, Shikhar Kanaskar, Harshit Pant, Jai Trivedi, Matthew A. Lanham</a:t>
            </a:r>
          </a:p>
          <a:p>
            <a:pPr algn="ctr">
              <a:spcBef>
                <a:spcPct val="20000"/>
              </a:spcBef>
            </a:pPr>
            <a:r>
              <a:rPr lang="en-IN" sz="2800" dirty="0">
                <a:solidFill>
                  <a:schemeClr val="bg1"/>
                </a:solidFill>
                <a:latin typeface="Arial" panose="020B0604020202020204" pitchFamily="34" charset="0"/>
                <a:cs typeface="Arial" panose="020B0604020202020204" pitchFamily="34" charset="0"/>
              </a:rPr>
              <a:t>Purdue University, Krannert School of Management</a:t>
            </a:r>
          </a:p>
          <a:p>
            <a:pPr algn="ctr">
              <a:spcBef>
                <a:spcPct val="20000"/>
              </a:spcBef>
            </a:pPr>
            <a:r>
              <a:rPr lang="en-IN" altLang="en-US" sz="2800" dirty="0">
                <a:solidFill>
                  <a:schemeClr val="bg1"/>
                </a:solidFill>
                <a:latin typeface="Arial" panose="020B0604020202020204" pitchFamily="34" charset="0"/>
                <a:cs typeface="Arial" panose="020B0604020202020204" pitchFamily="34" charset="0"/>
              </a:rPr>
              <a:t>basak0@purdue.edu; gupta795@purdue.edu; </a:t>
            </a:r>
            <a:r>
              <a:rPr lang="en-IN" altLang="en-US" sz="2800" dirty="0" err="1">
                <a:solidFill>
                  <a:schemeClr val="bg1"/>
                </a:solidFill>
                <a:latin typeface="Arial" panose="020B0604020202020204" pitchFamily="34" charset="0"/>
                <a:cs typeface="Arial" panose="020B0604020202020204" pitchFamily="34" charset="0"/>
              </a:rPr>
              <a:t>skanaska@purdue.edu</a:t>
            </a:r>
            <a:r>
              <a:rPr lang="en-IN" altLang="en-US" sz="2800" dirty="0">
                <a:solidFill>
                  <a:schemeClr val="bg1"/>
                </a:solidFill>
                <a:latin typeface="Arial" panose="020B0604020202020204" pitchFamily="34" charset="0"/>
                <a:cs typeface="Arial" panose="020B0604020202020204" pitchFamily="34" charset="0"/>
              </a:rPr>
              <a:t>; </a:t>
            </a:r>
            <a:r>
              <a:rPr lang="en-IN" altLang="en-US" sz="2800" dirty="0" err="1">
                <a:solidFill>
                  <a:schemeClr val="bg1"/>
                </a:solidFill>
                <a:latin typeface="Arial" panose="020B0604020202020204" pitchFamily="34" charset="0"/>
                <a:cs typeface="Arial" panose="020B0604020202020204" pitchFamily="34" charset="0"/>
              </a:rPr>
              <a:t>hpant@purdue.edu</a:t>
            </a:r>
            <a:r>
              <a:rPr lang="en-IN" altLang="en-US" sz="2800" dirty="0">
                <a:solidFill>
                  <a:schemeClr val="bg1"/>
                </a:solidFill>
                <a:latin typeface="Arial" panose="020B0604020202020204" pitchFamily="34" charset="0"/>
                <a:cs typeface="Arial" panose="020B0604020202020204" pitchFamily="34" charset="0"/>
              </a:rPr>
              <a:t>; </a:t>
            </a:r>
            <a:r>
              <a:rPr lang="en-IN" altLang="en-US" sz="2800" dirty="0" err="1">
                <a:solidFill>
                  <a:schemeClr val="bg1"/>
                </a:solidFill>
                <a:latin typeface="Arial" panose="020B0604020202020204" pitchFamily="34" charset="0"/>
                <a:cs typeface="Arial" panose="020B0604020202020204" pitchFamily="34" charset="0"/>
              </a:rPr>
              <a:t>trivedij@purdue.edu</a:t>
            </a:r>
            <a:r>
              <a:rPr lang="en-IN" altLang="en-US" sz="2800" dirty="0">
                <a:solidFill>
                  <a:schemeClr val="bg1"/>
                </a:solidFill>
                <a:latin typeface="Arial" panose="020B0604020202020204" pitchFamily="34" charset="0"/>
                <a:cs typeface="Arial" panose="020B0604020202020204" pitchFamily="34" charset="0"/>
              </a:rPr>
              <a:t>; lanhamm@purdue.edu</a:t>
            </a:r>
            <a:endParaRPr lang="en-GB" altLang="en-US" sz="2800" dirty="0">
              <a:solidFill>
                <a:schemeClr val="bg1"/>
              </a:solidFill>
              <a:latin typeface="Arial" charset="0"/>
            </a:endParaRPr>
          </a:p>
        </p:txBody>
      </p:sp>
      <p:sp>
        <p:nvSpPr>
          <p:cNvPr id="2154" name="Rectangle 106"/>
          <p:cNvSpPr>
            <a:spLocks noChangeArrowheads="1"/>
          </p:cNvSpPr>
          <p:nvPr/>
        </p:nvSpPr>
        <p:spPr bwMode="auto">
          <a:xfrm>
            <a:off x="135166" y="4709282"/>
            <a:ext cx="10663631" cy="229886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2200" dirty="0">
                <a:solidFill>
                  <a:srgbClr val="000000"/>
                </a:solidFill>
                <a:effectLst/>
                <a:latin typeface="Arial" panose="020B0604020202020204" pitchFamily="34" charset="0"/>
                <a:ea typeface="Arial" panose="020B0604020202020204" pitchFamily="34" charset="0"/>
              </a:rPr>
              <a:t>This objective of this project is to build an AI model that takes in audio as input and outputs a class label indicating the language being spoken in the audio. Further, we also scale this model in AWS and build a pipeline for the easier deployment.</a:t>
            </a:r>
          </a:p>
          <a:p>
            <a:pPr algn="just"/>
            <a:endParaRPr lang="en-US" sz="2200" dirty="0">
              <a:solidFill>
                <a:srgbClr val="000000"/>
              </a:solidFill>
              <a:latin typeface="Arial" panose="020B0604020202020204" pitchFamily="34" charset="0"/>
              <a:ea typeface="Arial" panose="020B0604020202020204" pitchFamily="34" charset="0"/>
            </a:endParaRPr>
          </a:p>
          <a:p>
            <a:pPr algn="just"/>
            <a:r>
              <a:rPr lang="en-US" sz="2200" dirty="0">
                <a:solidFill>
                  <a:srgbClr val="000000"/>
                </a:solidFill>
                <a:effectLst/>
                <a:latin typeface="Arial" panose="020B0604020202020204" pitchFamily="34" charset="0"/>
                <a:ea typeface="Arial" panose="020B0604020202020204" pitchFamily="34" charset="0"/>
              </a:rPr>
              <a:t>This project will help our clients, SIL International – a nonprofit </a:t>
            </a:r>
            <a:r>
              <a:rPr lang="en-US" sz="2200" dirty="0">
                <a:solidFill>
                  <a:srgbClr val="000000"/>
                </a:solidFill>
                <a:latin typeface="Arial" panose="020B0604020202020204" pitchFamily="34" charset="0"/>
                <a:ea typeface="Arial" panose="020B0604020202020204" pitchFamily="34" charset="0"/>
              </a:rPr>
              <a:t>organization, </a:t>
            </a:r>
            <a:r>
              <a:rPr lang="en-US" sz="2200" dirty="0">
                <a:solidFill>
                  <a:srgbClr val="000000"/>
                </a:solidFill>
                <a:effectLst/>
                <a:latin typeface="Arial" panose="020B0604020202020204" pitchFamily="34" charset="0"/>
                <a:ea typeface="Arial" panose="020B0604020202020204" pitchFamily="34" charset="0"/>
              </a:rPr>
              <a:t>to deploy this language solution on top of their existing translation models across the globe.</a:t>
            </a:r>
            <a:endParaRPr lang="en-US" sz="2200" spc="1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97144E4-DACB-4626-A9DF-3A010B6A1502}"/>
              </a:ext>
            </a:extLst>
          </p:cNvPr>
          <p:cNvSpPr/>
          <p:nvPr/>
        </p:nvSpPr>
        <p:spPr>
          <a:xfrm>
            <a:off x="999479" y="4108514"/>
            <a:ext cx="2231486" cy="523220"/>
          </a:xfrm>
          <a:prstGeom prst="rect">
            <a:avLst/>
          </a:prstGeom>
        </p:spPr>
        <p:txBody>
          <a:bodyPr wrap="square">
            <a:spAutoFit/>
          </a:bodyPr>
          <a:lstStyle/>
          <a:p>
            <a:r>
              <a:rPr lang="en-US" altLang="en-US" sz="2800" b="1" dirty="0">
                <a:latin typeface="Arial" panose="020B0604020202020204" pitchFamily="34" charset="0"/>
                <a:cs typeface="Arial" panose="020B0604020202020204" pitchFamily="34" charset="0"/>
              </a:rPr>
              <a:t>ABSTRACT</a:t>
            </a:r>
            <a:endParaRPr lang="en-US" sz="2800" b="1"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FA1FAB8-5768-438D-B2F4-F60B2A37F47A}"/>
              </a:ext>
            </a:extLst>
          </p:cNvPr>
          <p:cNvSpPr/>
          <p:nvPr/>
        </p:nvSpPr>
        <p:spPr bwMode="auto">
          <a:xfrm>
            <a:off x="276803" y="4198482"/>
            <a:ext cx="365760" cy="365760"/>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A94A2A42-DA43-47A3-A95C-FE608289C8F8}"/>
              </a:ext>
            </a:extLst>
          </p:cNvPr>
          <p:cNvCxnSpPr/>
          <p:nvPr/>
        </p:nvCxnSpPr>
        <p:spPr bwMode="auto">
          <a:xfrm>
            <a:off x="3570400" y="4377506"/>
            <a:ext cx="7028691" cy="3859"/>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Rectangle 33">
            <a:extLst>
              <a:ext uri="{FF2B5EF4-FFF2-40B4-BE49-F238E27FC236}">
                <a16:creationId xmlns:a16="http://schemas.microsoft.com/office/drawing/2014/main" id="{1E691D5B-DEA8-4C56-96F7-361BD5DF17DE}"/>
              </a:ext>
            </a:extLst>
          </p:cNvPr>
          <p:cNvSpPr/>
          <p:nvPr/>
        </p:nvSpPr>
        <p:spPr>
          <a:xfrm>
            <a:off x="947362" y="10429795"/>
            <a:ext cx="3348471" cy="523220"/>
          </a:xfrm>
          <a:prstGeom prst="rect">
            <a:avLst/>
          </a:prstGeom>
        </p:spPr>
        <p:txBody>
          <a:bodyPr wrap="square">
            <a:spAutoFit/>
          </a:bodyPr>
          <a:lstStyle/>
          <a:p>
            <a:r>
              <a:rPr lang="en-US" altLang="en-US" sz="2800" b="1" dirty="0">
                <a:latin typeface="Arial" panose="020B0604020202020204" pitchFamily="34" charset="0"/>
                <a:cs typeface="Arial" panose="020B0604020202020204" pitchFamily="34" charset="0"/>
              </a:rPr>
              <a:t>INTRODUCTION</a:t>
            </a:r>
            <a:endParaRPr lang="en-US" sz="2800" b="1"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E9989D70-EF79-47D4-BB0B-547709F3D730}"/>
              </a:ext>
            </a:extLst>
          </p:cNvPr>
          <p:cNvSpPr/>
          <p:nvPr/>
        </p:nvSpPr>
        <p:spPr bwMode="auto">
          <a:xfrm>
            <a:off x="276803" y="10485309"/>
            <a:ext cx="365760" cy="365760"/>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a:latin typeface="Arial" panose="020B0604020202020204" pitchFamily="34" charset="0"/>
              <a:cs typeface="Arial" panose="020B0604020202020204" pitchFamily="34" charset="0"/>
            </a:endParaRPr>
          </a:p>
        </p:txBody>
      </p:sp>
      <p:cxnSp>
        <p:nvCxnSpPr>
          <p:cNvPr id="38" name="Straight Connector 37">
            <a:extLst>
              <a:ext uri="{FF2B5EF4-FFF2-40B4-BE49-F238E27FC236}">
                <a16:creationId xmlns:a16="http://schemas.microsoft.com/office/drawing/2014/main" id="{4EF49B87-0CD0-4F15-9D69-6AD7C5E2D872}"/>
              </a:ext>
            </a:extLst>
          </p:cNvPr>
          <p:cNvCxnSpPr>
            <a:cxnSpLocks/>
            <a:stCxn id="34" idx="3"/>
          </p:cNvCxnSpPr>
          <p:nvPr/>
        </p:nvCxnSpPr>
        <p:spPr bwMode="auto">
          <a:xfrm flipV="1">
            <a:off x="4295832" y="10690939"/>
            <a:ext cx="6373596" cy="466"/>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Rectangle 38">
            <a:extLst>
              <a:ext uri="{FF2B5EF4-FFF2-40B4-BE49-F238E27FC236}">
                <a16:creationId xmlns:a16="http://schemas.microsoft.com/office/drawing/2014/main" id="{5B411F13-1648-40BE-94CD-0A5AA4C4324D}"/>
              </a:ext>
            </a:extLst>
          </p:cNvPr>
          <p:cNvSpPr/>
          <p:nvPr/>
        </p:nvSpPr>
        <p:spPr>
          <a:xfrm>
            <a:off x="11942673" y="4203383"/>
            <a:ext cx="6015472"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LITERATURE REVIEW</a:t>
            </a:r>
          </a:p>
        </p:txBody>
      </p:sp>
      <p:sp>
        <p:nvSpPr>
          <p:cNvPr id="47" name="Rectangle 26">
            <a:extLst>
              <a:ext uri="{FF2B5EF4-FFF2-40B4-BE49-F238E27FC236}">
                <a16:creationId xmlns:a16="http://schemas.microsoft.com/office/drawing/2014/main" id="{99348E1A-91F7-4585-8CC3-F23DF5AC1A3B}"/>
              </a:ext>
            </a:extLst>
          </p:cNvPr>
          <p:cNvSpPr>
            <a:spLocks noChangeArrowheads="1"/>
          </p:cNvSpPr>
          <p:nvPr/>
        </p:nvSpPr>
        <p:spPr bwMode="auto">
          <a:xfrm>
            <a:off x="-89878" y="3708465"/>
            <a:ext cx="44008880" cy="163603"/>
          </a:xfrm>
          <a:prstGeom prst="rect">
            <a:avLst/>
          </a:prstGeom>
          <a:solidFill>
            <a:srgbClr val="DDC69A"/>
          </a:solidFill>
          <a:ln>
            <a:noFill/>
          </a:ln>
          <a:effectLst/>
        </p:spPr>
        <p:txBody>
          <a:bodyPr wrap="none" lIns="50674" tIns="25337" rIns="50674" bIns="25337" anchor="ctr"/>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ctr"/>
            <a:endParaRPr lang="en-US" altLang="en-US" sz="1314">
              <a:solidFill>
                <a:schemeClr val="hlink"/>
              </a:solidFill>
            </a:endParaRPr>
          </a:p>
        </p:txBody>
      </p:sp>
      <p:sp>
        <p:nvSpPr>
          <p:cNvPr id="55" name="Rectangle 54">
            <a:extLst>
              <a:ext uri="{FF2B5EF4-FFF2-40B4-BE49-F238E27FC236}">
                <a16:creationId xmlns:a16="http://schemas.microsoft.com/office/drawing/2014/main" id="{0BDFD781-FA2F-4C95-A898-2E83C4466408}"/>
              </a:ext>
            </a:extLst>
          </p:cNvPr>
          <p:cNvSpPr/>
          <p:nvPr/>
        </p:nvSpPr>
        <p:spPr>
          <a:xfrm>
            <a:off x="12121296" y="9534030"/>
            <a:ext cx="3074353"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METHODOLOGY</a:t>
            </a:r>
          </a:p>
        </p:txBody>
      </p:sp>
      <p:sp>
        <p:nvSpPr>
          <p:cNvPr id="57" name="Rectangle 56">
            <a:extLst>
              <a:ext uri="{FF2B5EF4-FFF2-40B4-BE49-F238E27FC236}">
                <a16:creationId xmlns:a16="http://schemas.microsoft.com/office/drawing/2014/main" id="{D0AEBDE7-57D5-416C-961F-58227600F46B}"/>
              </a:ext>
            </a:extLst>
          </p:cNvPr>
          <p:cNvSpPr/>
          <p:nvPr/>
        </p:nvSpPr>
        <p:spPr bwMode="auto">
          <a:xfrm>
            <a:off x="11469199" y="9583742"/>
            <a:ext cx="365760" cy="365760"/>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a:p>
        </p:txBody>
      </p:sp>
      <p:cxnSp>
        <p:nvCxnSpPr>
          <p:cNvPr id="58" name="Straight Connector 57">
            <a:extLst>
              <a:ext uri="{FF2B5EF4-FFF2-40B4-BE49-F238E27FC236}">
                <a16:creationId xmlns:a16="http://schemas.microsoft.com/office/drawing/2014/main" id="{F07F1DA0-8053-4E69-8275-772C1A191B71}"/>
              </a:ext>
            </a:extLst>
          </p:cNvPr>
          <p:cNvCxnSpPr/>
          <p:nvPr/>
        </p:nvCxnSpPr>
        <p:spPr bwMode="auto">
          <a:xfrm>
            <a:off x="15577172" y="9795639"/>
            <a:ext cx="5638771" cy="0"/>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58">
            <a:extLst>
              <a:ext uri="{FF2B5EF4-FFF2-40B4-BE49-F238E27FC236}">
                <a16:creationId xmlns:a16="http://schemas.microsoft.com/office/drawing/2014/main" id="{C38BFAAA-48E0-4657-9A69-342B69C0DE4D}"/>
              </a:ext>
            </a:extLst>
          </p:cNvPr>
          <p:cNvCxnSpPr/>
          <p:nvPr/>
        </p:nvCxnSpPr>
        <p:spPr bwMode="auto">
          <a:xfrm>
            <a:off x="32720429" y="4190362"/>
            <a:ext cx="0" cy="17032042"/>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Rectangle 59">
            <a:extLst>
              <a:ext uri="{FF2B5EF4-FFF2-40B4-BE49-F238E27FC236}">
                <a16:creationId xmlns:a16="http://schemas.microsoft.com/office/drawing/2014/main" id="{8151A4DD-81A4-4FA9-AC9C-C91365C073D5}"/>
              </a:ext>
            </a:extLst>
          </p:cNvPr>
          <p:cNvSpPr/>
          <p:nvPr/>
        </p:nvSpPr>
        <p:spPr>
          <a:xfrm>
            <a:off x="34104918" y="4086391"/>
            <a:ext cx="3792076"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EXPECTED IMPACT</a:t>
            </a:r>
          </a:p>
        </p:txBody>
      </p:sp>
      <p:sp>
        <p:nvSpPr>
          <p:cNvPr id="63" name="Rectangle 62">
            <a:extLst>
              <a:ext uri="{FF2B5EF4-FFF2-40B4-BE49-F238E27FC236}">
                <a16:creationId xmlns:a16="http://schemas.microsoft.com/office/drawing/2014/main" id="{97CA9C7E-75CF-4B4F-B23D-B9E6F06A8820}"/>
              </a:ext>
            </a:extLst>
          </p:cNvPr>
          <p:cNvSpPr/>
          <p:nvPr/>
        </p:nvSpPr>
        <p:spPr>
          <a:xfrm>
            <a:off x="33802898" y="14351217"/>
            <a:ext cx="3074353"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CONCLUSIONS</a:t>
            </a:r>
          </a:p>
        </p:txBody>
      </p:sp>
      <p:sp>
        <p:nvSpPr>
          <p:cNvPr id="64" name="Rectangle 63">
            <a:extLst>
              <a:ext uri="{FF2B5EF4-FFF2-40B4-BE49-F238E27FC236}">
                <a16:creationId xmlns:a16="http://schemas.microsoft.com/office/drawing/2014/main" id="{B4C592E6-539E-40D8-AD36-19E6A3EF344A}"/>
              </a:ext>
            </a:extLst>
          </p:cNvPr>
          <p:cNvSpPr/>
          <p:nvPr/>
        </p:nvSpPr>
        <p:spPr bwMode="auto">
          <a:xfrm>
            <a:off x="33121066" y="14446672"/>
            <a:ext cx="365760" cy="365760"/>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dirty="0">
              <a:latin typeface="Arial" panose="020B0604020202020204" pitchFamily="34" charset="0"/>
              <a:cs typeface="Arial" panose="020B0604020202020204" pitchFamily="34" charset="0"/>
            </a:endParaRPr>
          </a:p>
        </p:txBody>
      </p:sp>
      <p:cxnSp>
        <p:nvCxnSpPr>
          <p:cNvPr id="65" name="Straight Connector 64">
            <a:extLst>
              <a:ext uri="{FF2B5EF4-FFF2-40B4-BE49-F238E27FC236}">
                <a16:creationId xmlns:a16="http://schemas.microsoft.com/office/drawing/2014/main" id="{2A5596FE-4FC2-411E-B720-F3ED6345D646}"/>
              </a:ext>
            </a:extLst>
          </p:cNvPr>
          <p:cNvCxnSpPr/>
          <p:nvPr/>
        </p:nvCxnSpPr>
        <p:spPr bwMode="auto">
          <a:xfrm flipV="1">
            <a:off x="37131356" y="14621135"/>
            <a:ext cx="6581219" cy="16834"/>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Straight Connector 86">
            <a:extLst>
              <a:ext uri="{FF2B5EF4-FFF2-40B4-BE49-F238E27FC236}">
                <a16:creationId xmlns:a16="http://schemas.microsoft.com/office/drawing/2014/main" id="{2343C7AC-18A1-4005-A688-92466D6D9E48}"/>
              </a:ext>
            </a:extLst>
          </p:cNvPr>
          <p:cNvCxnSpPr>
            <a:cxnSpLocks/>
          </p:cNvCxnSpPr>
          <p:nvPr/>
        </p:nvCxnSpPr>
        <p:spPr bwMode="auto">
          <a:xfrm>
            <a:off x="38549115" y="18566820"/>
            <a:ext cx="5090876" cy="0"/>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Straight Connector 91">
            <a:extLst>
              <a:ext uri="{FF2B5EF4-FFF2-40B4-BE49-F238E27FC236}">
                <a16:creationId xmlns:a16="http://schemas.microsoft.com/office/drawing/2014/main" id="{9582F389-BADC-43BB-B8C6-F5DB42D26F8F}"/>
              </a:ext>
            </a:extLst>
          </p:cNvPr>
          <p:cNvCxnSpPr/>
          <p:nvPr/>
        </p:nvCxnSpPr>
        <p:spPr bwMode="auto">
          <a:xfrm>
            <a:off x="11032871" y="4304496"/>
            <a:ext cx="0" cy="17032042"/>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Rectangle 41">
            <a:extLst>
              <a:ext uri="{FF2B5EF4-FFF2-40B4-BE49-F238E27FC236}">
                <a16:creationId xmlns:a16="http://schemas.microsoft.com/office/drawing/2014/main" id="{96F07418-00C8-4943-8B6F-6F530066EE2B}"/>
              </a:ext>
            </a:extLst>
          </p:cNvPr>
          <p:cNvSpPr/>
          <p:nvPr/>
        </p:nvSpPr>
        <p:spPr bwMode="auto">
          <a:xfrm>
            <a:off x="11345948" y="4222044"/>
            <a:ext cx="365760" cy="365760"/>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a:latin typeface="Arial" panose="020B0604020202020204" pitchFamily="34" charset="0"/>
              <a:cs typeface="Arial" panose="020B0604020202020204" pitchFamily="34" charset="0"/>
            </a:endParaRPr>
          </a:p>
        </p:txBody>
      </p:sp>
      <p:sp>
        <p:nvSpPr>
          <p:cNvPr id="755" name="Text Box 126">
            <a:extLst>
              <a:ext uri="{FF2B5EF4-FFF2-40B4-BE49-F238E27FC236}">
                <a16:creationId xmlns:a16="http://schemas.microsoft.com/office/drawing/2014/main" id="{5A28348E-FA48-4141-AACB-2916E7D76477}"/>
              </a:ext>
            </a:extLst>
          </p:cNvPr>
          <p:cNvSpPr txBox="1">
            <a:spLocks noChangeArrowheads="1"/>
          </p:cNvSpPr>
          <p:nvPr/>
        </p:nvSpPr>
        <p:spPr bwMode="auto">
          <a:xfrm>
            <a:off x="4829441" y="484824"/>
            <a:ext cx="34505066"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6300" b="1" dirty="0">
                <a:latin typeface="Arial" panose="020B0604020202020204" pitchFamily="34" charset="0"/>
                <a:cs typeface="Arial" panose="020B0604020202020204" pitchFamily="34" charset="0"/>
              </a:rPr>
              <a:t>Building And Scaling Spoken Language Identification Models On AWS</a:t>
            </a:r>
          </a:p>
        </p:txBody>
      </p:sp>
      <p:cxnSp>
        <p:nvCxnSpPr>
          <p:cNvPr id="74" name="Straight Connector 73">
            <a:extLst>
              <a:ext uri="{FF2B5EF4-FFF2-40B4-BE49-F238E27FC236}">
                <a16:creationId xmlns:a16="http://schemas.microsoft.com/office/drawing/2014/main" id="{1226D37E-9553-454B-A4AB-E33CD7436CAA}"/>
              </a:ext>
            </a:extLst>
          </p:cNvPr>
          <p:cNvCxnSpPr>
            <a:cxnSpLocks/>
            <a:stCxn id="60" idx="3"/>
          </p:cNvCxnSpPr>
          <p:nvPr/>
        </p:nvCxnSpPr>
        <p:spPr bwMode="auto">
          <a:xfrm>
            <a:off x="37896994" y="4348001"/>
            <a:ext cx="5679146" cy="0"/>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a:extLst>
              <a:ext uri="{FF2B5EF4-FFF2-40B4-BE49-F238E27FC236}">
                <a16:creationId xmlns:a16="http://schemas.microsoft.com/office/drawing/2014/main" id="{E7C49F5A-4518-4C56-8A32-89B3D0E1D515}"/>
              </a:ext>
            </a:extLst>
          </p:cNvPr>
          <p:cNvSpPr txBox="1"/>
          <p:nvPr/>
        </p:nvSpPr>
        <p:spPr>
          <a:xfrm>
            <a:off x="134478" y="20105974"/>
            <a:ext cx="10663632" cy="1593513"/>
          </a:xfrm>
          <a:prstGeom prst="rect">
            <a:avLst/>
          </a:prstGeom>
          <a:noFill/>
        </p:spPr>
        <p:txBody>
          <a:bodyPr wrap="square" rtlCol="0">
            <a:spAutoFit/>
          </a:bodyPr>
          <a:lstStyle/>
          <a:p>
            <a:pPr algn="just">
              <a:lnSpc>
                <a:spcPct val="107000"/>
              </a:lnSpc>
              <a:spcBef>
                <a:spcPts val="0"/>
              </a:spcBef>
              <a:spcAft>
                <a:spcPts val="800"/>
              </a:spcAft>
            </a:pPr>
            <a:r>
              <a:rPr lang="en-US" sz="2200" b="1" dirty="0">
                <a:latin typeface="Arial" panose="020B0604020202020204" pitchFamily="34" charset="0"/>
                <a:cs typeface="Arial" panose="020B0604020202020204" pitchFamily="34" charset="0"/>
              </a:rPr>
              <a:t>The research objective are as follows:</a:t>
            </a:r>
          </a:p>
          <a:p>
            <a:pPr marL="342892" indent="-342892">
              <a:lnSpc>
                <a:spcPct val="107000"/>
              </a:lnSpc>
              <a:spcBef>
                <a:spcPts val="0"/>
              </a:spcBef>
              <a:spcAft>
                <a:spcPts val="0"/>
              </a:spcAft>
              <a:buFont typeface="Arial" panose="020B0604020202020204" pitchFamily="34" charset="0"/>
              <a:buChar char="•"/>
            </a:pPr>
            <a:r>
              <a:rPr lang="en-US" sz="2150" dirty="0">
                <a:latin typeface="Arial" panose="020B0604020202020204" pitchFamily="34" charset="0"/>
                <a:cs typeface="Arial" panose="020B0604020202020204" pitchFamily="34" charset="0"/>
              </a:rPr>
              <a:t>Create a model to identify a language based on an audio input out of the five given Mayan languages</a:t>
            </a:r>
          </a:p>
          <a:p>
            <a:pPr marL="342892" indent="-342892">
              <a:lnSpc>
                <a:spcPct val="107000"/>
              </a:lnSpc>
              <a:spcBef>
                <a:spcPts val="0"/>
              </a:spcBef>
              <a:spcAft>
                <a:spcPts val="0"/>
              </a:spcAft>
              <a:buFont typeface="Arial" panose="020B0604020202020204" pitchFamily="34" charset="0"/>
              <a:buChar char="•"/>
            </a:pPr>
            <a:r>
              <a:rPr lang="en-US" sz="2150" dirty="0">
                <a:latin typeface="Arial" panose="020B0604020202020204" pitchFamily="34" charset="0"/>
                <a:cs typeface="Arial" panose="020B0604020202020204" pitchFamily="34" charset="0"/>
              </a:rPr>
              <a:t>Deploy the project on AWS and make it scalable for deployment </a:t>
            </a:r>
          </a:p>
        </p:txBody>
      </p:sp>
      <p:cxnSp>
        <p:nvCxnSpPr>
          <p:cNvPr id="181" name="Straight Connector 180">
            <a:extLst>
              <a:ext uri="{FF2B5EF4-FFF2-40B4-BE49-F238E27FC236}">
                <a16:creationId xmlns:a16="http://schemas.microsoft.com/office/drawing/2014/main" id="{7F8D026A-672F-4B41-B4D6-3B45C79B46F6}"/>
              </a:ext>
            </a:extLst>
          </p:cNvPr>
          <p:cNvCxnSpPr/>
          <p:nvPr/>
        </p:nvCxnSpPr>
        <p:spPr bwMode="auto">
          <a:xfrm>
            <a:off x="16305700" y="4454139"/>
            <a:ext cx="5326330" cy="0"/>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9" name="Rectangle 198">
            <a:extLst>
              <a:ext uri="{FF2B5EF4-FFF2-40B4-BE49-F238E27FC236}">
                <a16:creationId xmlns:a16="http://schemas.microsoft.com/office/drawing/2014/main" id="{DFF1BB2C-6619-427B-975C-946D9E5CBEAE}"/>
              </a:ext>
            </a:extLst>
          </p:cNvPr>
          <p:cNvSpPr>
            <a:spLocks noGrp="1" noChangeArrowheads="1"/>
          </p:cNvSpPr>
          <p:nvPr>
            <p:custDataLst>
              <p:tags r:id="rId3"/>
            </p:custDataLst>
          </p:nvPr>
        </p:nvSpPr>
        <p:spPr bwMode="auto">
          <a:xfrm>
            <a:off x="227945" y="2293429"/>
            <a:ext cx="611188"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940660" indent="-940660" algn="l" defTabSz="2508125" rtl="0" eaLnBrk="1" fontAlgn="base" hangingPunct="1">
              <a:spcBef>
                <a:spcPct val="20000"/>
              </a:spcBef>
              <a:spcAft>
                <a:spcPct val="0"/>
              </a:spcAft>
              <a:buChar char="•"/>
              <a:defRPr sz="8742">
                <a:solidFill>
                  <a:schemeClr val="tx1"/>
                </a:solidFill>
                <a:latin typeface="+mn-lt"/>
                <a:ea typeface="+mn-ea"/>
                <a:cs typeface="+mn-cs"/>
              </a:defRPr>
            </a:lvl1pPr>
            <a:lvl2pPr marL="2037341" indent="-783732" algn="l" defTabSz="2508125" rtl="0" eaLnBrk="1" fontAlgn="base" hangingPunct="1">
              <a:spcBef>
                <a:spcPct val="20000"/>
              </a:spcBef>
              <a:spcAft>
                <a:spcPct val="0"/>
              </a:spcAft>
              <a:buChar char="–"/>
              <a:defRPr sz="7714">
                <a:solidFill>
                  <a:schemeClr val="tx1"/>
                </a:solidFill>
                <a:latin typeface="+mn-lt"/>
              </a:defRPr>
            </a:lvl2pPr>
            <a:lvl3pPr marL="3134929" indent="-626805" algn="l" defTabSz="2508125" rtl="0" eaLnBrk="1" fontAlgn="base" hangingPunct="1">
              <a:spcBef>
                <a:spcPct val="20000"/>
              </a:spcBef>
              <a:spcAft>
                <a:spcPct val="0"/>
              </a:spcAft>
              <a:buChar char="•"/>
              <a:defRPr sz="6571">
                <a:solidFill>
                  <a:schemeClr val="tx1"/>
                </a:solidFill>
                <a:latin typeface="+mn-lt"/>
              </a:defRPr>
            </a:lvl3pPr>
            <a:lvl4pPr marL="4388538" indent="-626805" algn="l" defTabSz="2508125" rtl="0" eaLnBrk="1" fontAlgn="base" hangingPunct="1">
              <a:spcBef>
                <a:spcPct val="20000"/>
              </a:spcBef>
              <a:spcAft>
                <a:spcPct val="0"/>
              </a:spcAft>
              <a:buChar char="–"/>
              <a:defRPr sz="5485">
                <a:solidFill>
                  <a:schemeClr val="tx1"/>
                </a:solidFill>
                <a:latin typeface="+mn-lt"/>
              </a:defRPr>
            </a:lvl4pPr>
            <a:lvl5pPr marL="5641240" indent="-625897" algn="l" defTabSz="2508125" rtl="0" eaLnBrk="1" fontAlgn="base" hangingPunct="1">
              <a:spcBef>
                <a:spcPct val="20000"/>
              </a:spcBef>
              <a:spcAft>
                <a:spcPct val="0"/>
              </a:spcAft>
              <a:buChar char="»"/>
              <a:defRPr sz="5485">
                <a:solidFill>
                  <a:schemeClr val="tx1"/>
                </a:solidFill>
                <a:latin typeface="+mn-lt"/>
              </a:defRPr>
            </a:lvl5pPr>
            <a:lvl6pPr marL="5902484" indent="-625897" algn="l" defTabSz="2508125" rtl="0" eaLnBrk="1" fontAlgn="base" hangingPunct="1">
              <a:spcBef>
                <a:spcPct val="20000"/>
              </a:spcBef>
              <a:spcAft>
                <a:spcPct val="0"/>
              </a:spcAft>
              <a:buChar char="»"/>
              <a:defRPr sz="5485">
                <a:solidFill>
                  <a:schemeClr val="tx1"/>
                </a:solidFill>
                <a:latin typeface="+mn-lt"/>
              </a:defRPr>
            </a:lvl6pPr>
            <a:lvl7pPr marL="6163728" indent="-625897" algn="l" defTabSz="2508125" rtl="0" eaLnBrk="1" fontAlgn="base" hangingPunct="1">
              <a:spcBef>
                <a:spcPct val="20000"/>
              </a:spcBef>
              <a:spcAft>
                <a:spcPct val="0"/>
              </a:spcAft>
              <a:buChar char="»"/>
              <a:defRPr sz="5485">
                <a:solidFill>
                  <a:schemeClr val="tx1"/>
                </a:solidFill>
                <a:latin typeface="+mn-lt"/>
              </a:defRPr>
            </a:lvl7pPr>
            <a:lvl8pPr marL="6424972" indent="-625897" algn="l" defTabSz="2508125" rtl="0" eaLnBrk="1" fontAlgn="base" hangingPunct="1">
              <a:spcBef>
                <a:spcPct val="20000"/>
              </a:spcBef>
              <a:spcAft>
                <a:spcPct val="0"/>
              </a:spcAft>
              <a:buChar char="»"/>
              <a:defRPr sz="5485">
                <a:solidFill>
                  <a:schemeClr val="tx1"/>
                </a:solidFill>
                <a:latin typeface="+mn-lt"/>
              </a:defRPr>
            </a:lvl8pPr>
            <a:lvl9pPr marL="6686216" indent="-625897" algn="l" defTabSz="2508125" rtl="0" eaLnBrk="1" fontAlgn="base" hangingPunct="1">
              <a:spcBef>
                <a:spcPct val="20000"/>
              </a:spcBef>
              <a:spcAft>
                <a:spcPct val="0"/>
              </a:spcAft>
              <a:buChar char="»"/>
              <a:defRPr sz="5485">
                <a:solidFill>
                  <a:schemeClr val="tx1"/>
                </a:solidFill>
                <a:latin typeface="+mn-lt"/>
              </a:defRPr>
            </a:lvl9pPr>
          </a:lstStyle>
          <a:p>
            <a:pPr marL="0" indent="0" algn="r">
              <a:spcBef>
                <a:spcPct val="0"/>
              </a:spcBef>
              <a:buNone/>
            </a:pPr>
            <a:endParaRPr lang="en-US" altLang="en-US" sz="1200">
              <a:solidFill>
                <a:srgbClr val="035FA0"/>
              </a:solidFill>
              <a:latin typeface="Arial" panose="020B0604020202020204" pitchFamily="34" charset="0"/>
              <a:cs typeface="Arial" panose="020B0604020202020204" pitchFamily="34" charset="0"/>
              <a:sym typeface="Arial" panose="020B0604020202020204" pitchFamily="34" charset="0"/>
            </a:endParaRPr>
          </a:p>
        </p:txBody>
      </p:sp>
      <p:sp>
        <p:nvSpPr>
          <p:cNvPr id="201" name="Rectangle 200">
            <a:extLst>
              <a:ext uri="{FF2B5EF4-FFF2-40B4-BE49-F238E27FC236}">
                <a16:creationId xmlns:a16="http://schemas.microsoft.com/office/drawing/2014/main" id="{F2DD2CFB-B1F6-401D-B0ED-2A31E4481691}"/>
              </a:ext>
            </a:extLst>
          </p:cNvPr>
          <p:cNvSpPr/>
          <p:nvPr/>
        </p:nvSpPr>
        <p:spPr>
          <a:xfrm>
            <a:off x="22988085" y="4131086"/>
            <a:ext cx="4216471"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STATISTICAL RESULTS</a:t>
            </a:r>
          </a:p>
        </p:txBody>
      </p:sp>
      <p:sp>
        <p:nvSpPr>
          <p:cNvPr id="204" name="Rectangle 203">
            <a:extLst>
              <a:ext uri="{FF2B5EF4-FFF2-40B4-BE49-F238E27FC236}">
                <a16:creationId xmlns:a16="http://schemas.microsoft.com/office/drawing/2014/main" id="{981B139B-84BD-429E-A87A-4774B38773D2}"/>
              </a:ext>
            </a:extLst>
          </p:cNvPr>
          <p:cNvSpPr/>
          <p:nvPr/>
        </p:nvSpPr>
        <p:spPr bwMode="auto">
          <a:xfrm>
            <a:off x="22335988" y="4180799"/>
            <a:ext cx="365760" cy="365760"/>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a:p>
        </p:txBody>
      </p:sp>
      <p:pic>
        <p:nvPicPr>
          <p:cNvPr id="235" name="Picture 234">
            <a:extLst>
              <a:ext uri="{FF2B5EF4-FFF2-40B4-BE49-F238E27FC236}">
                <a16:creationId xmlns:a16="http://schemas.microsoft.com/office/drawing/2014/main" id="{C653BEDF-FC59-4350-9E5B-7BDACA63E891}"/>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3645908" y="20582633"/>
            <a:ext cx="9456075" cy="1012914"/>
          </a:xfrm>
          <a:prstGeom prst="rect">
            <a:avLst/>
          </a:prstGeom>
        </p:spPr>
      </p:pic>
      <p:sp>
        <p:nvSpPr>
          <p:cNvPr id="137" name="Rectangle 26">
            <a:extLst>
              <a:ext uri="{FF2B5EF4-FFF2-40B4-BE49-F238E27FC236}">
                <a16:creationId xmlns:a16="http://schemas.microsoft.com/office/drawing/2014/main" id="{F7967B6B-449B-4C4B-87E5-214DC84A2234}"/>
              </a:ext>
            </a:extLst>
          </p:cNvPr>
          <p:cNvSpPr>
            <a:spLocks noChangeArrowheads="1"/>
          </p:cNvSpPr>
          <p:nvPr/>
        </p:nvSpPr>
        <p:spPr bwMode="auto">
          <a:xfrm>
            <a:off x="-106185" y="1828269"/>
            <a:ext cx="44008883" cy="143456"/>
          </a:xfrm>
          <a:prstGeom prst="rect">
            <a:avLst/>
          </a:prstGeom>
          <a:solidFill>
            <a:srgbClr val="DDC69A"/>
          </a:solidFill>
          <a:ln>
            <a:noFill/>
          </a:ln>
          <a:effectLst/>
        </p:spPr>
        <p:txBody>
          <a:bodyPr wrap="none" lIns="50674" tIns="25337" rIns="50674" bIns="25337" anchor="ctr"/>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ctr"/>
            <a:endParaRPr lang="en-US" altLang="en-US" sz="1314">
              <a:solidFill>
                <a:schemeClr val="hlink"/>
              </a:solidFill>
            </a:endParaRPr>
          </a:p>
        </p:txBody>
      </p:sp>
      <p:sp>
        <p:nvSpPr>
          <p:cNvPr id="141" name="Rectangle 26">
            <a:extLst>
              <a:ext uri="{FF2B5EF4-FFF2-40B4-BE49-F238E27FC236}">
                <a16:creationId xmlns:a16="http://schemas.microsoft.com/office/drawing/2014/main" id="{FAB6ED1B-2BBA-4CD8-AB49-EF09F1F82491}"/>
              </a:ext>
            </a:extLst>
          </p:cNvPr>
          <p:cNvSpPr>
            <a:spLocks noChangeArrowheads="1"/>
          </p:cNvSpPr>
          <p:nvPr/>
        </p:nvSpPr>
        <p:spPr bwMode="auto">
          <a:xfrm>
            <a:off x="-117681" y="21799774"/>
            <a:ext cx="44008880" cy="163603"/>
          </a:xfrm>
          <a:prstGeom prst="rect">
            <a:avLst/>
          </a:prstGeom>
          <a:solidFill>
            <a:srgbClr val="DDC69A"/>
          </a:solidFill>
          <a:ln>
            <a:noFill/>
          </a:ln>
          <a:effectLst/>
        </p:spPr>
        <p:txBody>
          <a:bodyPr wrap="none" lIns="50674" tIns="25337" rIns="50674" bIns="25337" anchor="ctr"/>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ctr"/>
            <a:endParaRPr lang="en-US" altLang="en-US" sz="1314">
              <a:solidFill>
                <a:schemeClr val="hlink"/>
              </a:solidFill>
            </a:endParaRPr>
          </a:p>
        </p:txBody>
      </p:sp>
      <p:cxnSp>
        <p:nvCxnSpPr>
          <p:cNvPr id="144" name="Straight Connector 143">
            <a:extLst>
              <a:ext uri="{FF2B5EF4-FFF2-40B4-BE49-F238E27FC236}">
                <a16:creationId xmlns:a16="http://schemas.microsoft.com/office/drawing/2014/main" id="{22105DCC-8B80-4932-A11F-566A4E5862CD}"/>
              </a:ext>
            </a:extLst>
          </p:cNvPr>
          <p:cNvCxnSpPr/>
          <p:nvPr/>
        </p:nvCxnSpPr>
        <p:spPr bwMode="auto">
          <a:xfrm>
            <a:off x="21886760" y="4370124"/>
            <a:ext cx="0" cy="17032042"/>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0" name="Rectangle 209">
            <a:extLst>
              <a:ext uri="{FF2B5EF4-FFF2-40B4-BE49-F238E27FC236}">
                <a16:creationId xmlns:a16="http://schemas.microsoft.com/office/drawing/2014/main" id="{52928B21-A381-482A-875D-8DBDE2B44378}"/>
              </a:ext>
            </a:extLst>
          </p:cNvPr>
          <p:cNvSpPr/>
          <p:nvPr/>
        </p:nvSpPr>
        <p:spPr>
          <a:xfrm>
            <a:off x="805614" y="19532474"/>
            <a:ext cx="4887247" cy="523220"/>
          </a:xfrm>
          <a:prstGeom prst="rect">
            <a:avLst/>
          </a:prstGeom>
        </p:spPr>
        <p:txBody>
          <a:bodyPr wrap="square">
            <a:spAutoFit/>
          </a:bodyPr>
          <a:lstStyle/>
          <a:p>
            <a:r>
              <a:rPr lang="en-US" altLang="en-US" sz="2800" b="1" dirty="0">
                <a:latin typeface="Arial" panose="020B0604020202020204" pitchFamily="34" charset="0"/>
                <a:cs typeface="Arial" panose="020B0604020202020204" pitchFamily="34" charset="0"/>
              </a:rPr>
              <a:t>RESEARCH OBJECTIVES</a:t>
            </a:r>
            <a:endParaRPr lang="en-US" sz="2800" b="1" dirty="0">
              <a:latin typeface="Arial" panose="020B0604020202020204" pitchFamily="34" charset="0"/>
              <a:cs typeface="Arial" panose="020B0604020202020204" pitchFamily="34" charset="0"/>
            </a:endParaRPr>
          </a:p>
        </p:txBody>
      </p:sp>
      <p:sp>
        <p:nvSpPr>
          <p:cNvPr id="212" name="Rectangle 211">
            <a:extLst>
              <a:ext uri="{FF2B5EF4-FFF2-40B4-BE49-F238E27FC236}">
                <a16:creationId xmlns:a16="http://schemas.microsoft.com/office/drawing/2014/main" id="{B1D3324D-23AF-49C8-AC9C-627B947C3372}"/>
              </a:ext>
            </a:extLst>
          </p:cNvPr>
          <p:cNvSpPr/>
          <p:nvPr/>
        </p:nvSpPr>
        <p:spPr bwMode="auto">
          <a:xfrm>
            <a:off x="135056" y="19587988"/>
            <a:ext cx="365760" cy="365760"/>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a:latin typeface="Arial" panose="020B0604020202020204" pitchFamily="34" charset="0"/>
              <a:cs typeface="Arial" panose="020B0604020202020204" pitchFamily="34" charset="0"/>
            </a:endParaRPr>
          </a:p>
        </p:txBody>
      </p:sp>
      <p:cxnSp>
        <p:nvCxnSpPr>
          <p:cNvPr id="213" name="Straight Connector 212">
            <a:extLst>
              <a:ext uri="{FF2B5EF4-FFF2-40B4-BE49-F238E27FC236}">
                <a16:creationId xmlns:a16="http://schemas.microsoft.com/office/drawing/2014/main" id="{C7F44019-64B9-4836-B21F-312291DE1DA6}"/>
              </a:ext>
            </a:extLst>
          </p:cNvPr>
          <p:cNvCxnSpPr>
            <a:cxnSpLocks/>
            <a:stCxn id="210" idx="3"/>
          </p:cNvCxnSpPr>
          <p:nvPr/>
        </p:nvCxnSpPr>
        <p:spPr bwMode="auto">
          <a:xfrm flipV="1">
            <a:off x="5692861" y="19793618"/>
            <a:ext cx="4834820" cy="466"/>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 name="Rectangle 214">
            <a:extLst>
              <a:ext uri="{FF2B5EF4-FFF2-40B4-BE49-F238E27FC236}">
                <a16:creationId xmlns:a16="http://schemas.microsoft.com/office/drawing/2014/main" id="{E07925BF-CCB2-443C-9FE8-FE558EC7F144}"/>
              </a:ext>
            </a:extLst>
          </p:cNvPr>
          <p:cNvSpPr/>
          <p:nvPr/>
        </p:nvSpPr>
        <p:spPr>
          <a:xfrm>
            <a:off x="33712777" y="18278084"/>
            <a:ext cx="4321451"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ACKNOWLEDGEMENTS</a:t>
            </a:r>
          </a:p>
        </p:txBody>
      </p:sp>
      <p:sp>
        <p:nvSpPr>
          <p:cNvPr id="216" name="Rectangle 215">
            <a:extLst>
              <a:ext uri="{FF2B5EF4-FFF2-40B4-BE49-F238E27FC236}">
                <a16:creationId xmlns:a16="http://schemas.microsoft.com/office/drawing/2014/main" id="{DCDFF37B-E28D-42AA-A095-47DDCB4A04D4}"/>
              </a:ext>
            </a:extLst>
          </p:cNvPr>
          <p:cNvSpPr/>
          <p:nvPr/>
        </p:nvSpPr>
        <p:spPr bwMode="auto">
          <a:xfrm>
            <a:off x="33205337" y="4158033"/>
            <a:ext cx="365760" cy="365760"/>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a:p>
        </p:txBody>
      </p:sp>
      <p:sp>
        <p:nvSpPr>
          <p:cNvPr id="220" name="Rectangle 219">
            <a:extLst>
              <a:ext uri="{FF2B5EF4-FFF2-40B4-BE49-F238E27FC236}">
                <a16:creationId xmlns:a16="http://schemas.microsoft.com/office/drawing/2014/main" id="{E24C946C-91E9-4486-8B6C-6C3CC59FA60A}"/>
              </a:ext>
            </a:extLst>
          </p:cNvPr>
          <p:cNvSpPr/>
          <p:nvPr/>
        </p:nvSpPr>
        <p:spPr bwMode="auto">
          <a:xfrm>
            <a:off x="33193516" y="18356814"/>
            <a:ext cx="365760" cy="365760"/>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dirty="0">
              <a:latin typeface="Arial" panose="020B0604020202020204" pitchFamily="34" charset="0"/>
              <a:cs typeface="Arial" panose="020B0604020202020204" pitchFamily="34" charset="0"/>
            </a:endParaRPr>
          </a:p>
        </p:txBody>
      </p:sp>
      <p:sp>
        <p:nvSpPr>
          <p:cNvPr id="229" name="Rectangle 228">
            <a:extLst>
              <a:ext uri="{FF2B5EF4-FFF2-40B4-BE49-F238E27FC236}">
                <a16:creationId xmlns:a16="http://schemas.microsoft.com/office/drawing/2014/main" id="{C5D9DFE6-55D5-48D0-BBA6-0B2D96899C0E}"/>
              </a:ext>
            </a:extLst>
          </p:cNvPr>
          <p:cNvSpPr/>
          <p:nvPr/>
        </p:nvSpPr>
        <p:spPr>
          <a:xfrm>
            <a:off x="11396315" y="9091312"/>
            <a:ext cx="10397599" cy="409374"/>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Table 1. Literature Summary</a:t>
            </a:r>
          </a:p>
        </p:txBody>
      </p:sp>
      <p:sp>
        <p:nvSpPr>
          <p:cNvPr id="237" name="Rectangle 236">
            <a:extLst>
              <a:ext uri="{FF2B5EF4-FFF2-40B4-BE49-F238E27FC236}">
                <a16:creationId xmlns:a16="http://schemas.microsoft.com/office/drawing/2014/main" id="{5CEECB10-ECB5-48C6-89BD-6A90C19B3151}"/>
              </a:ext>
            </a:extLst>
          </p:cNvPr>
          <p:cNvSpPr/>
          <p:nvPr/>
        </p:nvSpPr>
        <p:spPr bwMode="auto">
          <a:xfrm>
            <a:off x="-102558" y="-19426"/>
            <a:ext cx="4874282" cy="3805865"/>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a:latin typeface="Arial" panose="020B0604020202020204" pitchFamily="34" charset="0"/>
              <a:cs typeface="Arial" panose="020B0604020202020204" pitchFamily="34" charset="0"/>
            </a:endParaRPr>
          </a:p>
        </p:txBody>
      </p:sp>
      <p:pic>
        <p:nvPicPr>
          <p:cNvPr id="1105" name="Picture 81" descr="Home - 2022 INFORMS Business Analytics Conference">
            <a:extLst>
              <a:ext uri="{FF2B5EF4-FFF2-40B4-BE49-F238E27FC236}">
                <a16:creationId xmlns:a16="http://schemas.microsoft.com/office/drawing/2014/main" id="{46BFBFA2-A75D-481D-80DF-9A891DAD038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02453" y="109156"/>
            <a:ext cx="3464832" cy="3425434"/>
          </a:xfrm>
          <a:prstGeom prst="rect">
            <a:avLst/>
          </a:prstGeom>
          <a:noFill/>
          <a:extLst>
            <a:ext uri="{909E8E84-426E-40DD-AFC4-6F175D3DCCD1}">
              <a14:hiddenFill xmlns:a14="http://schemas.microsoft.com/office/drawing/2010/main">
                <a:solidFill>
                  <a:srgbClr val="FFFFFF"/>
                </a:solidFill>
              </a14:hiddenFill>
            </a:ext>
          </a:extLst>
        </p:spPr>
      </p:pic>
      <p:sp>
        <p:nvSpPr>
          <p:cNvPr id="238" name="Rectangle 237">
            <a:extLst>
              <a:ext uri="{FF2B5EF4-FFF2-40B4-BE49-F238E27FC236}">
                <a16:creationId xmlns:a16="http://schemas.microsoft.com/office/drawing/2014/main" id="{EB429614-D536-4934-919E-2C27E6A3B7F9}"/>
              </a:ext>
            </a:extLst>
          </p:cNvPr>
          <p:cNvSpPr/>
          <p:nvPr/>
        </p:nvSpPr>
        <p:spPr bwMode="auto">
          <a:xfrm>
            <a:off x="39065662" y="-33694"/>
            <a:ext cx="4874282" cy="3805865"/>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a:latin typeface="Arial" panose="020B0604020202020204" pitchFamily="34" charset="0"/>
              <a:cs typeface="Arial" panose="020B0604020202020204" pitchFamily="34" charset="0"/>
            </a:endParaRPr>
          </a:p>
        </p:txBody>
      </p:sp>
      <p:pic>
        <p:nvPicPr>
          <p:cNvPr id="234" name="Picture 233">
            <a:extLst>
              <a:ext uri="{FF2B5EF4-FFF2-40B4-BE49-F238E27FC236}">
                <a16:creationId xmlns:a16="http://schemas.microsoft.com/office/drawing/2014/main" id="{D9827ED4-41D3-432F-BB30-20B0611EC1EA}"/>
              </a:ext>
            </a:extLst>
          </p:cNvPr>
          <p:cNvPicPr>
            <a:picLocks noChangeAspect="1"/>
          </p:cNvPicPr>
          <p:nvPr/>
        </p:nvPicPr>
        <p:blipFill>
          <a:blip r:embed="rId10"/>
          <a:stretch>
            <a:fillRect/>
          </a:stretch>
        </p:blipFill>
        <p:spPr>
          <a:xfrm>
            <a:off x="39869516" y="397722"/>
            <a:ext cx="3266574" cy="3146479"/>
          </a:xfrm>
          <a:prstGeom prst="rect">
            <a:avLst/>
          </a:prstGeom>
        </p:spPr>
      </p:pic>
      <p:sp>
        <p:nvSpPr>
          <p:cNvPr id="246" name="TextBox 245">
            <a:extLst>
              <a:ext uri="{FF2B5EF4-FFF2-40B4-BE49-F238E27FC236}">
                <a16:creationId xmlns:a16="http://schemas.microsoft.com/office/drawing/2014/main" id="{86EC4760-DB6A-48A8-B28A-27CC39F25D18}"/>
              </a:ext>
            </a:extLst>
          </p:cNvPr>
          <p:cNvSpPr txBox="1"/>
          <p:nvPr/>
        </p:nvSpPr>
        <p:spPr>
          <a:xfrm>
            <a:off x="39637289" y="-1601157"/>
            <a:ext cx="5248225" cy="1107996"/>
          </a:xfrm>
          <a:prstGeom prst="rect">
            <a:avLst/>
          </a:prstGeom>
          <a:noFill/>
        </p:spPr>
        <p:txBody>
          <a:bodyPr wrap="square">
            <a:spAutoFit/>
          </a:bodyPr>
          <a:lstStyle/>
          <a:p>
            <a:pPr algn="just"/>
            <a:r>
              <a:rPr lang="en-US" sz="2200" spc="10" dirty="0">
                <a:solidFill>
                  <a:srgbClr val="FF0000"/>
                </a:solidFill>
                <a:latin typeface="Arial"/>
                <a:cs typeface="Arial"/>
              </a:rPr>
              <a:t>Create a QR code and add yours. This is so people can find your poster and look at more later.</a:t>
            </a:r>
          </a:p>
        </p:txBody>
      </p:sp>
      <p:cxnSp>
        <p:nvCxnSpPr>
          <p:cNvPr id="247" name="Straight Arrow Connector 246">
            <a:extLst>
              <a:ext uri="{FF2B5EF4-FFF2-40B4-BE49-F238E27FC236}">
                <a16:creationId xmlns:a16="http://schemas.microsoft.com/office/drawing/2014/main" id="{29963B25-81C4-45A2-BB8D-C58BC7C539BC}"/>
              </a:ext>
            </a:extLst>
          </p:cNvPr>
          <p:cNvCxnSpPr/>
          <p:nvPr/>
        </p:nvCxnSpPr>
        <p:spPr bwMode="auto">
          <a:xfrm>
            <a:off x="42467517" y="-707042"/>
            <a:ext cx="0" cy="989207"/>
          </a:xfrm>
          <a:prstGeom prst="straightConnector1">
            <a:avLst/>
          </a:prstGeom>
          <a:solidFill>
            <a:schemeClr val="accent1"/>
          </a:solidFill>
          <a:ln w="5397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Rectangle 10">
            <a:extLst>
              <a:ext uri="{FF2B5EF4-FFF2-40B4-BE49-F238E27FC236}">
                <a16:creationId xmlns:a16="http://schemas.microsoft.com/office/drawing/2014/main" id="{CA201F9C-3491-41B3-54EC-91BAFE47F170}"/>
              </a:ext>
            </a:extLst>
          </p:cNvPr>
          <p:cNvSpPr/>
          <p:nvPr/>
        </p:nvSpPr>
        <p:spPr bwMode="auto">
          <a:xfrm>
            <a:off x="40505082" y="1615517"/>
            <a:ext cx="2021957" cy="92933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chemeClr val="bg1"/>
                </a:solidFill>
                <a:effectLst/>
                <a:latin typeface="Times" charset="0"/>
              </a:rPr>
              <a:t>TBU</a:t>
            </a:r>
          </a:p>
        </p:txBody>
      </p:sp>
      <p:grpSp>
        <p:nvGrpSpPr>
          <p:cNvPr id="27" name="Group 26">
            <a:extLst>
              <a:ext uri="{FF2B5EF4-FFF2-40B4-BE49-F238E27FC236}">
                <a16:creationId xmlns:a16="http://schemas.microsoft.com/office/drawing/2014/main" id="{07F5288B-B5DE-277D-362F-8E4CBF9FA354}"/>
              </a:ext>
            </a:extLst>
          </p:cNvPr>
          <p:cNvGrpSpPr/>
          <p:nvPr/>
        </p:nvGrpSpPr>
        <p:grpSpPr>
          <a:xfrm>
            <a:off x="182347" y="14132539"/>
            <a:ext cx="10488226" cy="4139554"/>
            <a:chOff x="247680" y="9055694"/>
            <a:chExt cx="10488226" cy="4139554"/>
          </a:xfrm>
        </p:grpSpPr>
        <p:grpSp>
          <p:nvGrpSpPr>
            <p:cNvPr id="20" name="Group 19">
              <a:extLst>
                <a:ext uri="{FF2B5EF4-FFF2-40B4-BE49-F238E27FC236}">
                  <a16:creationId xmlns:a16="http://schemas.microsoft.com/office/drawing/2014/main" id="{1CCB9F54-7F44-9A98-FE3F-BDD263C6B7F9}"/>
                </a:ext>
              </a:extLst>
            </p:cNvPr>
            <p:cNvGrpSpPr/>
            <p:nvPr/>
          </p:nvGrpSpPr>
          <p:grpSpPr>
            <a:xfrm>
              <a:off x="247680" y="9358740"/>
              <a:ext cx="4065356" cy="3007291"/>
              <a:chOff x="1581862" y="1553119"/>
              <a:chExt cx="3359798" cy="2485365"/>
            </a:xfrm>
          </p:grpSpPr>
          <p:pic>
            <p:nvPicPr>
              <p:cNvPr id="226" name="Picture 2">
                <a:extLst>
                  <a:ext uri="{FF2B5EF4-FFF2-40B4-BE49-F238E27FC236}">
                    <a16:creationId xmlns:a16="http://schemas.microsoft.com/office/drawing/2014/main" id="{B5A178AB-40F7-F9D1-FB3B-8A28A21007D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035" t="33435" r="8656" b="23612"/>
              <a:stretch/>
            </p:blipFill>
            <p:spPr bwMode="auto">
              <a:xfrm>
                <a:off x="1581862" y="2412603"/>
                <a:ext cx="1042738" cy="525015"/>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32">
                <a:extLst>
                  <a:ext uri="{FF2B5EF4-FFF2-40B4-BE49-F238E27FC236}">
                    <a16:creationId xmlns:a16="http://schemas.microsoft.com/office/drawing/2014/main" id="{A852B9CF-5E4B-68F0-DFE1-C38DA879E348}"/>
                  </a:ext>
                </a:extLst>
              </p:cNvPr>
              <p:cNvPicPr>
                <a:picLocks noChangeAspect="1"/>
              </p:cNvPicPr>
              <p:nvPr/>
            </p:nvPicPr>
            <p:blipFill>
              <a:blip r:embed="rId12"/>
              <a:stretch>
                <a:fillRect/>
              </a:stretch>
            </p:blipFill>
            <p:spPr>
              <a:xfrm>
                <a:off x="3483660" y="1553119"/>
                <a:ext cx="610821" cy="599765"/>
              </a:xfrm>
              <a:prstGeom prst="rect">
                <a:avLst/>
              </a:prstGeom>
            </p:spPr>
          </p:pic>
          <p:pic>
            <p:nvPicPr>
              <p:cNvPr id="236" name="Picture 2" descr="466 Ngo Stock Illustrations, Cliparts and Royalty Free Ngo Vectors">
                <a:extLst>
                  <a:ext uri="{FF2B5EF4-FFF2-40B4-BE49-F238E27FC236}">
                    <a16:creationId xmlns:a16="http://schemas.microsoft.com/office/drawing/2014/main" id="{5EAA9BE2-A360-325A-5054-26695E342173}"/>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2458" t="13014" r="13981" b="15096"/>
              <a:stretch/>
            </p:blipFill>
            <p:spPr bwMode="auto">
              <a:xfrm>
                <a:off x="4012406" y="2449837"/>
                <a:ext cx="568085" cy="555187"/>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6" descr="30,910 Government Building Illustrations &amp; Clip Art - iStock">
                <a:extLst>
                  <a:ext uri="{FF2B5EF4-FFF2-40B4-BE49-F238E27FC236}">
                    <a16:creationId xmlns:a16="http://schemas.microsoft.com/office/drawing/2014/main" id="{8125EF02-B990-073B-AF0B-9CBE7AFC268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67756" y="3055912"/>
                <a:ext cx="926725" cy="926725"/>
              </a:xfrm>
              <a:prstGeom prst="rect">
                <a:avLst/>
              </a:prstGeom>
              <a:noFill/>
              <a:extLst>
                <a:ext uri="{909E8E84-426E-40DD-AFC4-6F175D3DCCD1}">
                  <a14:hiddenFill xmlns:a14="http://schemas.microsoft.com/office/drawing/2010/main">
                    <a:solidFill>
                      <a:srgbClr val="FFFFFF"/>
                    </a:solidFill>
                  </a14:hiddenFill>
                </a:ext>
              </a:extLst>
            </p:spPr>
          </p:pic>
          <p:cxnSp>
            <p:nvCxnSpPr>
              <p:cNvPr id="240" name="Straight Arrow Connector 239">
                <a:extLst>
                  <a:ext uri="{FF2B5EF4-FFF2-40B4-BE49-F238E27FC236}">
                    <a16:creationId xmlns:a16="http://schemas.microsoft.com/office/drawing/2014/main" id="{F3BD7D60-462C-CB2A-155A-D0938726D580}"/>
                  </a:ext>
                </a:extLst>
              </p:cNvPr>
              <p:cNvCxnSpPr>
                <a:cxnSpLocks/>
              </p:cNvCxnSpPr>
              <p:nvPr/>
            </p:nvCxnSpPr>
            <p:spPr>
              <a:xfrm>
                <a:off x="2776674" y="3055912"/>
                <a:ext cx="535797" cy="257670"/>
              </a:xfrm>
              <a:prstGeom prst="straightConnector1">
                <a:avLst/>
              </a:prstGeom>
              <a:ln>
                <a:solidFill>
                  <a:srgbClr val="B1810B"/>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E52C1B5D-9498-C223-5A1B-D51B324DED22}"/>
                  </a:ext>
                </a:extLst>
              </p:cNvPr>
              <p:cNvCxnSpPr>
                <a:cxnSpLocks/>
              </p:cNvCxnSpPr>
              <p:nvPr/>
            </p:nvCxnSpPr>
            <p:spPr>
              <a:xfrm flipV="1">
                <a:off x="2788683" y="2112558"/>
                <a:ext cx="511927" cy="236302"/>
              </a:xfrm>
              <a:prstGeom prst="straightConnector1">
                <a:avLst/>
              </a:prstGeom>
              <a:ln>
                <a:solidFill>
                  <a:srgbClr val="B1810B"/>
                </a:solidFill>
                <a:tailEnd type="triangle"/>
              </a:ln>
            </p:spPr>
            <p:style>
              <a:lnRef idx="1">
                <a:schemeClr val="accent1"/>
              </a:lnRef>
              <a:fillRef idx="0">
                <a:schemeClr val="accent1"/>
              </a:fillRef>
              <a:effectRef idx="0">
                <a:schemeClr val="accent1"/>
              </a:effectRef>
              <a:fontRef idx="minor">
                <a:schemeClr val="tx1"/>
              </a:fontRef>
            </p:style>
          </p:cxnSp>
          <p:sp>
            <p:nvSpPr>
              <p:cNvPr id="244" name="TextBox 243">
                <a:extLst>
                  <a:ext uri="{FF2B5EF4-FFF2-40B4-BE49-F238E27FC236}">
                    <a16:creationId xmlns:a16="http://schemas.microsoft.com/office/drawing/2014/main" id="{7F0BE195-CA54-6E28-9917-740999828DE2}"/>
                  </a:ext>
                </a:extLst>
              </p:cNvPr>
              <p:cNvSpPr txBox="1"/>
              <p:nvPr/>
            </p:nvSpPr>
            <p:spPr>
              <a:xfrm>
                <a:off x="3172904" y="2146819"/>
                <a:ext cx="1348914" cy="276999"/>
              </a:xfrm>
              <a:prstGeom prst="rect">
                <a:avLst/>
              </a:prstGeom>
              <a:noFill/>
            </p:spPr>
            <p:txBody>
              <a:bodyPr wrap="square" rtlCol="0">
                <a:spAutoFit/>
              </a:bodyPr>
              <a:lstStyle/>
              <a:p>
                <a:pPr algn="ctr"/>
                <a:r>
                  <a:rPr lang="en-US" sz="1200" i="1"/>
                  <a:t>companies</a:t>
                </a:r>
              </a:p>
            </p:txBody>
          </p:sp>
          <p:sp>
            <p:nvSpPr>
              <p:cNvPr id="245" name="TextBox 244">
                <a:extLst>
                  <a:ext uri="{FF2B5EF4-FFF2-40B4-BE49-F238E27FC236}">
                    <a16:creationId xmlns:a16="http://schemas.microsoft.com/office/drawing/2014/main" id="{680F8403-7A95-9CF4-2A56-37E0BE63923B}"/>
                  </a:ext>
                </a:extLst>
              </p:cNvPr>
              <p:cNvSpPr txBox="1"/>
              <p:nvPr/>
            </p:nvSpPr>
            <p:spPr>
              <a:xfrm>
                <a:off x="3592746" y="3023402"/>
                <a:ext cx="1348914" cy="276999"/>
              </a:xfrm>
              <a:prstGeom prst="rect">
                <a:avLst/>
              </a:prstGeom>
              <a:noFill/>
            </p:spPr>
            <p:txBody>
              <a:bodyPr wrap="square" rtlCol="0">
                <a:spAutoFit/>
              </a:bodyPr>
              <a:lstStyle/>
              <a:p>
                <a:pPr algn="ctr"/>
                <a:r>
                  <a:rPr lang="en-US" sz="1200" i="1" dirty="0"/>
                  <a:t>Non-Profits</a:t>
                </a:r>
              </a:p>
            </p:txBody>
          </p:sp>
          <p:sp>
            <p:nvSpPr>
              <p:cNvPr id="248" name="TextBox 247">
                <a:extLst>
                  <a:ext uri="{FF2B5EF4-FFF2-40B4-BE49-F238E27FC236}">
                    <a16:creationId xmlns:a16="http://schemas.microsoft.com/office/drawing/2014/main" id="{FF10B08A-A72C-B431-E84D-186C02C0CDD7}"/>
                  </a:ext>
                </a:extLst>
              </p:cNvPr>
              <p:cNvSpPr txBox="1"/>
              <p:nvPr/>
            </p:nvSpPr>
            <p:spPr>
              <a:xfrm>
                <a:off x="2956661" y="3761485"/>
                <a:ext cx="1348914" cy="276999"/>
              </a:xfrm>
              <a:prstGeom prst="rect">
                <a:avLst/>
              </a:prstGeom>
              <a:noFill/>
            </p:spPr>
            <p:txBody>
              <a:bodyPr wrap="square" rtlCol="0">
                <a:spAutoFit/>
              </a:bodyPr>
              <a:lstStyle/>
              <a:p>
                <a:pPr algn="ctr"/>
                <a:r>
                  <a:rPr lang="en-US" sz="1200" i="1" dirty="0"/>
                  <a:t>Governments</a:t>
                </a:r>
              </a:p>
            </p:txBody>
          </p:sp>
          <p:cxnSp>
            <p:nvCxnSpPr>
              <p:cNvPr id="249" name="Straight Arrow Connector 248">
                <a:extLst>
                  <a:ext uri="{FF2B5EF4-FFF2-40B4-BE49-F238E27FC236}">
                    <a16:creationId xmlns:a16="http://schemas.microsoft.com/office/drawing/2014/main" id="{D95CAA6D-283C-738C-00F1-48AD0AA266E5}"/>
                  </a:ext>
                </a:extLst>
              </p:cNvPr>
              <p:cNvCxnSpPr>
                <a:cxnSpLocks/>
              </p:cNvCxnSpPr>
              <p:nvPr/>
            </p:nvCxnSpPr>
            <p:spPr>
              <a:xfrm>
                <a:off x="2813816" y="2793691"/>
                <a:ext cx="856776" cy="0"/>
              </a:xfrm>
              <a:prstGeom prst="straightConnector1">
                <a:avLst/>
              </a:prstGeom>
              <a:ln>
                <a:solidFill>
                  <a:srgbClr val="B1810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B55D5BF5-63FC-BD4D-26D3-23CF59EFD8AE}"/>
                </a:ext>
              </a:extLst>
            </p:cNvPr>
            <p:cNvGrpSpPr/>
            <p:nvPr/>
          </p:nvGrpSpPr>
          <p:grpSpPr>
            <a:xfrm>
              <a:off x="4847193" y="9055694"/>
              <a:ext cx="5888713" cy="3769443"/>
              <a:chOff x="6744846" y="1528743"/>
              <a:chExt cx="4842804" cy="2433996"/>
            </a:xfrm>
          </p:grpSpPr>
          <p:grpSp>
            <p:nvGrpSpPr>
              <p:cNvPr id="251" name="Group 250">
                <a:extLst>
                  <a:ext uri="{FF2B5EF4-FFF2-40B4-BE49-F238E27FC236}">
                    <a16:creationId xmlns:a16="http://schemas.microsoft.com/office/drawing/2014/main" id="{64510E52-DEA6-E009-3D72-EA6DD5B41825}"/>
                  </a:ext>
                </a:extLst>
              </p:cNvPr>
              <p:cNvGrpSpPr/>
              <p:nvPr/>
            </p:nvGrpSpPr>
            <p:grpSpPr>
              <a:xfrm>
                <a:off x="6744846" y="1528743"/>
                <a:ext cx="4827039" cy="2119029"/>
                <a:chOff x="6744846" y="1528743"/>
                <a:chExt cx="4827039" cy="2119029"/>
              </a:xfrm>
            </p:grpSpPr>
            <p:pic>
              <p:nvPicPr>
                <p:cNvPr id="254" name="Picture 10" descr="Illustration That Old Woman Consults Female Stock Vector (Royalty Free)  573235894 | Shutterstock">
                  <a:extLst>
                    <a:ext uri="{FF2B5EF4-FFF2-40B4-BE49-F238E27FC236}">
                      <a16:creationId xmlns:a16="http://schemas.microsoft.com/office/drawing/2014/main" id="{0AA3DB98-22B7-7F7E-07D1-A11736D99EED}"/>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b="7281"/>
                <a:stretch/>
              </p:blipFill>
              <p:spPr bwMode="auto">
                <a:xfrm>
                  <a:off x="6744846" y="1988721"/>
                  <a:ext cx="1139608" cy="1275241"/>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16" descr="Audio Sound Wave Music Frequency Vibration Dynamic Level Cut - Etsy">
                  <a:extLst>
                    <a:ext uri="{FF2B5EF4-FFF2-40B4-BE49-F238E27FC236}">
                      <a16:creationId xmlns:a16="http://schemas.microsoft.com/office/drawing/2014/main" id="{7EED1802-89A9-0375-FE3C-A692B681C7E5}"/>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6653" t="25310" r="5150" b="24573"/>
                <a:stretch/>
              </p:blipFill>
              <p:spPr bwMode="auto">
                <a:xfrm>
                  <a:off x="8130464" y="1590440"/>
                  <a:ext cx="1139608" cy="656693"/>
                </a:xfrm>
                <a:prstGeom prst="rect">
                  <a:avLst/>
                </a:prstGeom>
                <a:noFill/>
                <a:extLst>
                  <a:ext uri="{909E8E84-426E-40DD-AFC4-6F175D3DCCD1}">
                    <a14:hiddenFill xmlns:a14="http://schemas.microsoft.com/office/drawing/2010/main">
                      <a:solidFill>
                        <a:srgbClr val="FFFFFF"/>
                      </a:solidFill>
                    </a14:hiddenFill>
                  </a:ext>
                </a:extLst>
              </p:spPr>
            </p:pic>
            <p:sp>
              <p:nvSpPr>
                <p:cNvPr id="256" name="TextBox 255">
                  <a:extLst>
                    <a:ext uri="{FF2B5EF4-FFF2-40B4-BE49-F238E27FC236}">
                      <a16:creationId xmlns:a16="http://schemas.microsoft.com/office/drawing/2014/main" id="{6355896B-97B6-5BB0-4813-C486F8C0207C}"/>
                    </a:ext>
                  </a:extLst>
                </p:cNvPr>
                <p:cNvSpPr txBox="1"/>
                <p:nvPr/>
              </p:nvSpPr>
              <p:spPr>
                <a:xfrm>
                  <a:off x="8292649" y="2219744"/>
                  <a:ext cx="873104" cy="276999"/>
                </a:xfrm>
                <a:prstGeom prst="rect">
                  <a:avLst/>
                </a:prstGeom>
                <a:noFill/>
              </p:spPr>
              <p:txBody>
                <a:bodyPr wrap="square" rtlCol="0">
                  <a:spAutoFit/>
                </a:bodyPr>
                <a:lstStyle/>
                <a:p>
                  <a:pPr algn="ctr"/>
                  <a:r>
                    <a:rPr lang="en-US" sz="1200" i="1" dirty="0"/>
                    <a:t>Audio</a:t>
                  </a:r>
                </a:p>
              </p:txBody>
            </p:sp>
            <p:cxnSp>
              <p:nvCxnSpPr>
                <p:cNvPr id="257" name="Straight Arrow Connector 256">
                  <a:extLst>
                    <a:ext uri="{FF2B5EF4-FFF2-40B4-BE49-F238E27FC236}">
                      <a16:creationId xmlns:a16="http://schemas.microsoft.com/office/drawing/2014/main" id="{311031ED-C518-1878-B5E1-7D46072FFECC}"/>
                    </a:ext>
                  </a:extLst>
                </p:cNvPr>
                <p:cNvCxnSpPr>
                  <a:cxnSpLocks/>
                  <a:endCxn id="258" idx="1"/>
                </p:cNvCxnSpPr>
                <p:nvPr/>
              </p:nvCxnSpPr>
              <p:spPr>
                <a:xfrm>
                  <a:off x="9287410" y="1899338"/>
                  <a:ext cx="1043268" cy="1"/>
                </a:xfrm>
                <a:prstGeom prst="straightConnector1">
                  <a:avLst/>
                </a:prstGeom>
                <a:ln>
                  <a:solidFill>
                    <a:srgbClr val="B1810B"/>
                  </a:solidFill>
                  <a:tailEnd type="triangle"/>
                </a:ln>
              </p:spPr>
              <p:style>
                <a:lnRef idx="1">
                  <a:schemeClr val="accent1"/>
                </a:lnRef>
                <a:fillRef idx="0">
                  <a:schemeClr val="accent1"/>
                </a:fillRef>
                <a:effectRef idx="0">
                  <a:schemeClr val="accent1"/>
                </a:effectRef>
                <a:fontRef idx="minor">
                  <a:schemeClr val="tx1"/>
                </a:fontRef>
              </p:style>
            </p:cxnSp>
            <p:pic>
              <p:nvPicPr>
                <p:cNvPr id="258" name="Picture 18" descr="Microsoft AI Achieves Milestone in Machine Translation | Synced">
                  <a:extLst>
                    <a:ext uri="{FF2B5EF4-FFF2-40B4-BE49-F238E27FC236}">
                      <a16:creationId xmlns:a16="http://schemas.microsoft.com/office/drawing/2014/main" id="{8CA1A4BA-B50A-7019-E528-E8ED3FBBD3EC}"/>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8488" b="11532"/>
                <a:stretch/>
              </p:blipFill>
              <p:spPr bwMode="auto">
                <a:xfrm>
                  <a:off x="10330678" y="1528743"/>
                  <a:ext cx="1204100" cy="741190"/>
                </a:xfrm>
                <a:prstGeom prst="rect">
                  <a:avLst/>
                </a:prstGeom>
                <a:noFill/>
                <a:extLst>
                  <a:ext uri="{909E8E84-426E-40DD-AFC4-6F175D3DCCD1}">
                    <a14:hiddenFill xmlns:a14="http://schemas.microsoft.com/office/drawing/2010/main">
                      <a:solidFill>
                        <a:srgbClr val="FFFFFF"/>
                      </a:solidFill>
                    </a14:hiddenFill>
                  </a:ext>
                </a:extLst>
              </p:spPr>
            </p:pic>
            <p:sp>
              <p:nvSpPr>
                <p:cNvPr id="259" name="TextBox 258">
                  <a:extLst>
                    <a:ext uri="{FF2B5EF4-FFF2-40B4-BE49-F238E27FC236}">
                      <a16:creationId xmlns:a16="http://schemas.microsoft.com/office/drawing/2014/main" id="{6B67AEE9-9DD0-F42D-EE6B-6C451F7D778F}"/>
                    </a:ext>
                  </a:extLst>
                </p:cNvPr>
                <p:cNvSpPr txBox="1"/>
                <p:nvPr/>
              </p:nvSpPr>
              <p:spPr>
                <a:xfrm>
                  <a:off x="10293571" y="2213304"/>
                  <a:ext cx="1278314" cy="536589"/>
                </a:xfrm>
                <a:prstGeom prst="rect">
                  <a:avLst/>
                </a:prstGeom>
                <a:noFill/>
              </p:spPr>
              <p:txBody>
                <a:bodyPr wrap="square" rtlCol="0">
                  <a:spAutoFit/>
                </a:bodyPr>
                <a:lstStyle/>
                <a:p>
                  <a:pPr algn="ctr"/>
                  <a:r>
                    <a:rPr lang="en-US" i="1"/>
                    <a:t>Spoken LID Model</a:t>
                  </a:r>
                </a:p>
              </p:txBody>
            </p:sp>
            <p:cxnSp>
              <p:nvCxnSpPr>
                <p:cNvPr id="260" name="Straight Arrow Connector 259">
                  <a:extLst>
                    <a:ext uri="{FF2B5EF4-FFF2-40B4-BE49-F238E27FC236}">
                      <a16:creationId xmlns:a16="http://schemas.microsoft.com/office/drawing/2014/main" id="{E157E2FA-C988-26D2-40C2-6BA61BE36D46}"/>
                    </a:ext>
                  </a:extLst>
                </p:cNvPr>
                <p:cNvCxnSpPr>
                  <a:cxnSpLocks/>
                </p:cNvCxnSpPr>
                <p:nvPr/>
              </p:nvCxnSpPr>
              <p:spPr>
                <a:xfrm>
                  <a:off x="10948492" y="2580614"/>
                  <a:ext cx="0" cy="329949"/>
                </a:xfrm>
                <a:prstGeom prst="straightConnector1">
                  <a:avLst/>
                </a:prstGeom>
                <a:ln>
                  <a:solidFill>
                    <a:srgbClr val="B1810B"/>
                  </a:solidFill>
                  <a:tailEnd type="triangle"/>
                </a:ln>
              </p:spPr>
              <p:style>
                <a:lnRef idx="1">
                  <a:schemeClr val="accent1"/>
                </a:lnRef>
                <a:fillRef idx="0">
                  <a:schemeClr val="accent1"/>
                </a:fillRef>
                <a:effectRef idx="0">
                  <a:schemeClr val="accent1"/>
                </a:effectRef>
                <a:fontRef idx="minor">
                  <a:schemeClr val="tx1"/>
                </a:fontRef>
              </p:style>
            </p:cxnSp>
            <p:sp>
              <p:nvSpPr>
                <p:cNvPr id="261" name="Oval Callout 260">
                  <a:extLst>
                    <a:ext uri="{FF2B5EF4-FFF2-40B4-BE49-F238E27FC236}">
                      <a16:creationId xmlns:a16="http://schemas.microsoft.com/office/drawing/2014/main" id="{4E7DFD55-08C1-3CC8-2B17-F57AB3A63968}"/>
                    </a:ext>
                  </a:extLst>
                </p:cNvPr>
                <p:cNvSpPr/>
                <p:nvPr/>
              </p:nvSpPr>
              <p:spPr>
                <a:xfrm>
                  <a:off x="10346442" y="2994700"/>
                  <a:ext cx="1204100" cy="453748"/>
                </a:xfrm>
                <a:prstGeom prst="wedgeEllipseCallout">
                  <a:avLst>
                    <a:gd name="adj1" fmla="val 56946"/>
                    <a:gd name="adj2" fmla="val 49488"/>
                  </a:avLst>
                </a:prstGeom>
                <a:solidFill>
                  <a:srgbClr val="B181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solidFill>
                    </a:rPr>
                    <a:t>Kaqchikel</a:t>
                  </a:r>
                  <a:endParaRPr lang="en-US" sz="1200" b="1" dirty="0">
                    <a:solidFill>
                      <a:schemeClr val="bg1"/>
                    </a:solidFill>
                  </a:endParaRPr>
                </a:p>
              </p:txBody>
            </p:sp>
            <p:cxnSp>
              <p:nvCxnSpPr>
                <p:cNvPr id="262" name="Straight Arrow Connector 261">
                  <a:extLst>
                    <a:ext uri="{FF2B5EF4-FFF2-40B4-BE49-F238E27FC236}">
                      <a16:creationId xmlns:a16="http://schemas.microsoft.com/office/drawing/2014/main" id="{587636CE-C6EA-D37F-AD82-27D6AC23CECD}"/>
                    </a:ext>
                  </a:extLst>
                </p:cNvPr>
                <p:cNvCxnSpPr>
                  <a:cxnSpLocks/>
                </p:cNvCxnSpPr>
                <p:nvPr/>
              </p:nvCxnSpPr>
              <p:spPr>
                <a:xfrm flipH="1">
                  <a:off x="9342693" y="3351808"/>
                  <a:ext cx="866432" cy="0"/>
                </a:xfrm>
                <a:prstGeom prst="straightConnector1">
                  <a:avLst/>
                </a:prstGeom>
                <a:ln>
                  <a:solidFill>
                    <a:srgbClr val="B1810B"/>
                  </a:solidFill>
                  <a:tailEnd type="triangle"/>
                </a:ln>
              </p:spPr>
              <p:style>
                <a:lnRef idx="1">
                  <a:schemeClr val="accent1"/>
                </a:lnRef>
                <a:fillRef idx="0">
                  <a:schemeClr val="accent1"/>
                </a:fillRef>
                <a:effectRef idx="0">
                  <a:schemeClr val="accent1"/>
                </a:effectRef>
                <a:fontRef idx="minor">
                  <a:schemeClr val="tx1"/>
                </a:fontRef>
              </p:style>
            </p:cxnSp>
            <p:pic>
              <p:nvPicPr>
                <p:cNvPr id="263" name="Picture 20" descr="Translate Vector Art, Icons, and Graphics for Free Download">
                  <a:extLst>
                    <a:ext uri="{FF2B5EF4-FFF2-40B4-BE49-F238E27FC236}">
                      <a16:creationId xmlns:a16="http://schemas.microsoft.com/office/drawing/2014/main" id="{DCE85B29-7BCF-5F10-06ED-280D1F6875C3}"/>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9962" b="22876"/>
                <a:stretch/>
              </p:blipFill>
              <p:spPr bwMode="auto">
                <a:xfrm>
                  <a:off x="8060255" y="2942701"/>
                  <a:ext cx="1233471" cy="705071"/>
                </a:xfrm>
                <a:prstGeom prst="rect">
                  <a:avLst/>
                </a:prstGeom>
                <a:noFill/>
                <a:extLst>
                  <a:ext uri="{909E8E84-426E-40DD-AFC4-6F175D3DCCD1}">
                    <a14:hiddenFill xmlns:a14="http://schemas.microsoft.com/office/drawing/2010/main">
                      <a:solidFill>
                        <a:srgbClr val="FFFFFF"/>
                      </a:solidFill>
                    </a14:hiddenFill>
                  </a:ext>
                </a:extLst>
              </p:spPr>
            </p:pic>
          </p:grpSp>
          <p:sp>
            <p:nvSpPr>
              <p:cNvPr id="252" name="TextBox 251">
                <a:extLst>
                  <a:ext uri="{FF2B5EF4-FFF2-40B4-BE49-F238E27FC236}">
                    <a16:creationId xmlns:a16="http://schemas.microsoft.com/office/drawing/2014/main" id="{D1880916-DD0C-864F-86ED-749E44DFD445}"/>
                  </a:ext>
                </a:extLst>
              </p:cNvPr>
              <p:cNvSpPr txBox="1"/>
              <p:nvPr/>
            </p:nvSpPr>
            <p:spPr>
              <a:xfrm>
                <a:off x="10309336" y="3538997"/>
                <a:ext cx="1278314" cy="377600"/>
              </a:xfrm>
              <a:prstGeom prst="rect">
                <a:avLst/>
              </a:prstGeom>
              <a:noFill/>
            </p:spPr>
            <p:txBody>
              <a:bodyPr wrap="square" rtlCol="0">
                <a:spAutoFit/>
              </a:bodyPr>
              <a:lstStyle/>
              <a:p>
                <a:pPr algn="ctr"/>
                <a:r>
                  <a:rPr lang="en-US" i="1" dirty="0"/>
                  <a:t>Identified Language</a:t>
                </a:r>
              </a:p>
            </p:txBody>
          </p:sp>
          <p:sp>
            <p:nvSpPr>
              <p:cNvPr id="253" name="TextBox 252">
                <a:extLst>
                  <a:ext uri="{FF2B5EF4-FFF2-40B4-BE49-F238E27FC236}">
                    <a16:creationId xmlns:a16="http://schemas.microsoft.com/office/drawing/2014/main" id="{F1F1D5FE-5F2C-6409-0083-D1CF10B38205}"/>
                  </a:ext>
                </a:extLst>
              </p:cNvPr>
              <p:cNvSpPr txBox="1"/>
              <p:nvPr/>
            </p:nvSpPr>
            <p:spPr>
              <a:xfrm>
                <a:off x="7682477" y="3585139"/>
                <a:ext cx="2012911" cy="377600"/>
              </a:xfrm>
              <a:prstGeom prst="rect">
                <a:avLst/>
              </a:prstGeom>
              <a:noFill/>
            </p:spPr>
            <p:txBody>
              <a:bodyPr wrap="square" rtlCol="0">
                <a:spAutoFit/>
              </a:bodyPr>
              <a:lstStyle/>
              <a:p>
                <a:pPr algn="ctr"/>
                <a:r>
                  <a:rPr lang="en-US" i="1" dirty="0"/>
                  <a:t>Language Translator Model</a:t>
                </a:r>
              </a:p>
            </p:txBody>
          </p:sp>
        </p:grpSp>
        <p:sp>
          <p:nvSpPr>
            <p:cNvPr id="21" name="Triangle 20">
              <a:extLst>
                <a:ext uri="{FF2B5EF4-FFF2-40B4-BE49-F238E27FC236}">
                  <a16:creationId xmlns:a16="http://schemas.microsoft.com/office/drawing/2014/main" id="{3D761806-D5DE-19F3-7C25-3AA0F0DCBB54}"/>
                </a:ext>
              </a:extLst>
            </p:cNvPr>
            <p:cNvSpPr/>
            <p:nvPr/>
          </p:nvSpPr>
          <p:spPr bwMode="auto">
            <a:xfrm rot="5400000">
              <a:off x="3664659" y="10283744"/>
              <a:ext cx="1596862" cy="223183"/>
            </a:xfrm>
            <a:prstGeom prst="triangle">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5" name="Rectangle 264">
              <a:extLst>
                <a:ext uri="{FF2B5EF4-FFF2-40B4-BE49-F238E27FC236}">
                  <a16:creationId xmlns:a16="http://schemas.microsoft.com/office/drawing/2014/main" id="{C4CD6096-1F48-39F6-6442-36BD44AF0011}"/>
                </a:ext>
              </a:extLst>
            </p:cNvPr>
            <p:cNvSpPr/>
            <p:nvPr/>
          </p:nvSpPr>
          <p:spPr>
            <a:xfrm>
              <a:off x="1451511" y="12795138"/>
              <a:ext cx="7829787"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1. SIL’s clients and ways in which they can deploy our solution</a:t>
              </a:r>
            </a:p>
          </p:txBody>
        </p:sp>
      </p:grpSp>
      <p:sp>
        <p:nvSpPr>
          <p:cNvPr id="266" name="Rectangle 106">
            <a:extLst>
              <a:ext uri="{FF2B5EF4-FFF2-40B4-BE49-F238E27FC236}">
                <a16:creationId xmlns:a16="http://schemas.microsoft.com/office/drawing/2014/main" id="{4114E42A-F454-B4F2-5150-87A9AD88BC2D}"/>
              </a:ext>
            </a:extLst>
          </p:cNvPr>
          <p:cNvSpPr>
            <a:spLocks noChangeArrowheads="1"/>
          </p:cNvSpPr>
          <p:nvPr/>
        </p:nvSpPr>
        <p:spPr bwMode="auto">
          <a:xfrm>
            <a:off x="227945" y="11002428"/>
            <a:ext cx="10663631" cy="303936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spcBef>
                <a:spcPts val="600"/>
              </a:spcBef>
              <a:spcAft>
                <a:spcPts val="300"/>
              </a:spcAft>
            </a:pPr>
            <a:r>
              <a:rPr lang="en-US" sz="2400" dirty="0"/>
              <a:t>SIL International is a global, faith-based nonprofit that works with local communities around the world to develop language solutions that expand possibilities for a better life. </a:t>
            </a:r>
          </a:p>
          <a:p>
            <a:pPr marL="342900" indent="-342900">
              <a:spcBef>
                <a:spcPts val="600"/>
              </a:spcBef>
              <a:spcAft>
                <a:spcPts val="300"/>
              </a:spcAft>
              <a:buFont typeface="Arial" panose="020B0604020202020204" pitchFamily="34" charset="0"/>
              <a:buChar char="•"/>
            </a:pPr>
            <a:r>
              <a:rPr lang="en-US" sz="2400" dirty="0"/>
              <a:t>SIL’s partnering organizations deal with thousands of people each day and engage in some kind of communication, at hospitals, kiosks, etc.</a:t>
            </a:r>
          </a:p>
          <a:p>
            <a:pPr marL="342900" indent="-342900">
              <a:spcBef>
                <a:spcPts val="600"/>
              </a:spcBef>
              <a:spcAft>
                <a:spcPts val="300"/>
              </a:spcAft>
              <a:buFont typeface="Arial" panose="020B0604020202020204" pitchFamily="34" charset="0"/>
              <a:buChar char="•"/>
            </a:pPr>
            <a:r>
              <a:rPr lang="en-US" sz="2400" dirty="0"/>
              <a:t>It is important for a transcription model to first understand the language that the person is trying to communicate in. </a:t>
            </a:r>
          </a:p>
          <a:p>
            <a:pPr marL="342900" indent="-342900">
              <a:spcBef>
                <a:spcPts val="600"/>
              </a:spcBef>
              <a:spcAft>
                <a:spcPts val="300"/>
              </a:spcAft>
              <a:buFont typeface="Arial" panose="020B0604020202020204" pitchFamily="34" charset="0"/>
              <a:buChar char="•"/>
            </a:pPr>
            <a:endParaRPr lang="en-US" sz="2400" dirty="0"/>
          </a:p>
        </p:txBody>
      </p:sp>
      <p:sp>
        <p:nvSpPr>
          <p:cNvPr id="267" name="Rectangle 106">
            <a:extLst>
              <a:ext uri="{FF2B5EF4-FFF2-40B4-BE49-F238E27FC236}">
                <a16:creationId xmlns:a16="http://schemas.microsoft.com/office/drawing/2014/main" id="{FB7A76FC-5265-4077-2840-36647E2811DA}"/>
              </a:ext>
            </a:extLst>
          </p:cNvPr>
          <p:cNvSpPr>
            <a:spLocks noChangeArrowheads="1"/>
          </p:cNvSpPr>
          <p:nvPr/>
        </p:nvSpPr>
        <p:spPr bwMode="auto">
          <a:xfrm>
            <a:off x="136056" y="18379172"/>
            <a:ext cx="10663631" cy="95671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marL="342900" indent="-342900">
              <a:spcBef>
                <a:spcPts val="600"/>
              </a:spcBef>
              <a:spcAft>
                <a:spcPts val="300"/>
              </a:spcAft>
              <a:buFont typeface="Arial" panose="020B0604020202020204" pitchFamily="34" charset="0"/>
              <a:buChar char="•"/>
            </a:pPr>
            <a:r>
              <a:rPr lang="en-US" sz="2400" dirty="0"/>
              <a:t>We built a </a:t>
            </a:r>
            <a:r>
              <a:rPr lang="en-US" sz="2400" b="1" dirty="0"/>
              <a:t>Spoken Language Identification model  to</a:t>
            </a:r>
            <a:r>
              <a:rPr lang="en-US" sz="2400" dirty="0"/>
              <a:t> i</a:t>
            </a:r>
            <a:r>
              <a:rPr lang="en-US" sz="2400" b="1" dirty="0"/>
              <a:t>dentify the language</a:t>
            </a:r>
            <a:r>
              <a:rPr lang="en-US" sz="2400" dirty="0"/>
              <a:t> based on the audio and will put the transcription model into correct use</a:t>
            </a:r>
          </a:p>
          <a:p>
            <a:pPr marL="342900" indent="-342900">
              <a:spcBef>
                <a:spcPts val="600"/>
              </a:spcBef>
              <a:spcAft>
                <a:spcPts val="300"/>
              </a:spcAft>
              <a:buFont typeface="Arial" panose="020B0604020202020204" pitchFamily="34" charset="0"/>
              <a:buChar char="•"/>
            </a:pPr>
            <a:endParaRPr lang="en-US" sz="2400" dirty="0"/>
          </a:p>
        </p:txBody>
      </p:sp>
      <p:grpSp>
        <p:nvGrpSpPr>
          <p:cNvPr id="35" name="Group 34">
            <a:extLst>
              <a:ext uri="{FF2B5EF4-FFF2-40B4-BE49-F238E27FC236}">
                <a16:creationId xmlns:a16="http://schemas.microsoft.com/office/drawing/2014/main" id="{72274197-479B-D4B5-5B59-47BF40776997}"/>
              </a:ext>
            </a:extLst>
          </p:cNvPr>
          <p:cNvGrpSpPr/>
          <p:nvPr/>
        </p:nvGrpSpPr>
        <p:grpSpPr>
          <a:xfrm>
            <a:off x="11180273" y="15117690"/>
            <a:ext cx="10581323" cy="6297935"/>
            <a:chOff x="11180273" y="15117690"/>
            <a:chExt cx="10581323" cy="6297935"/>
          </a:xfrm>
        </p:grpSpPr>
        <p:sp>
          <p:nvSpPr>
            <p:cNvPr id="3" name="Rectangle 2">
              <a:extLst>
                <a:ext uri="{FF2B5EF4-FFF2-40B4-BE49-F238E27FC236}">
                  <a16:creationId xmlns:a16="http://schemas.microsoft.com/office/drawing/2014/main" id="{393941FE-9D82-4634-B879-C7ACD765753F}"/>
                </a:ext>
              </a:extLst>
            </p:cNvPr>
            <p:cNvSpPr/>
            <p:nvPr/>
          </p:nvSpPr>
          <p:spPr>
            <a:xfrm>
              <a:off x="16350143" y="16039048"/>
              <a:ext cx="235962" cy="338554"/>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8" name="Rectangle 7">
              <a:extLst>
                <a:ext uri="{FF2B5EF4-FFF2-40B4-BE49-F238E27FC236}">
                  <a16:creationId xmlns:a16="http://schemas.microsoft.com/office/drawing/2014/main" id="{1124143E-4F3A-401C-B759-A49793600018}"/>
                </a:ext>
              </a:extLst>
            </p:cNvPr>
            <p:cNvSpPr/>
            <p:nvPr/>
          </p:nvSpPr>
          <p:spPr>
            <a:xfrm>
              <a:off x="16350143" y="16039048"/>
              <a:ext cx="235962" cy="338554"/>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grpSp>
          <p:nvGrpSpPr>
            <p:cNvPr id="182" name="Group 181">
              <a:extLst>
                <a:ext uri="{FF2B5EF4-FFF2-40B4-BE49-F238E27FC236}">
                  <a16:creationId xmlns:a16="http://schemas.microsoft.com/office/drawing/2014/main" id="{91B7A196-288A-A95F-96F3-8357172E8B0C}"/>
                </a:ext>
              </a:extLst>
            </p:cNvPr>
            <p:cNvGrpSpPr/>
            <p:nvPr/>
          </p:nvGrpSpPr>
          <p:grpSpPr>
            <a:xfrm>
              <a:off x="11180273" y="15117690"/>
              <a:ext cx="10581323" cy="6297935"/>
              <a:chOff x="286310" y="1832999"/>
              <a:chExt cx="6889197" cy="3627560"/>
            </a:xfrm>
          </p:grpSpPr>
          <p:pic>
            <p:nvPicPr>
              <p:cNvPr id="183" name="Picture 2" descr="Amazon Web Services PNG Images Transparent Background | PNG Play">
                <a:extLst>
                  <a:ext uri="{FF2B5EF4-FFF2-40B4-BE49-F238E27FC236}">
                    <a16:creationId xmlns:a16="http://schemas.microsoft.com/office/drawing/2014/main" id="{286BF35F-B27D-33EE-61C5-1FFB2B6BA418}"/>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287458" y="1916462"/>
                <a:ext cx="985469" cy="598525"/>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4" descr="Setting Up AWS S3 for Open edX - Blog">
                <a:extLst>
                  <a:ext uri="{FF2B5EF4-FFF2-40B4-BE49-F238E27FC236}">
                    <a16:creationId xmlns:a16="http://schemas.microsoft.com/office/drawing/2014/main" id="{304FE76E-5CDD-500E-9784-7DACB3F6507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754288" y="2558919"/>
                <a:ext cx="1323115" cy="992336"/>
              </a:xfrm>
              <a:prstGeom prst="rect">
                <a:avLst/>
              </a:prstGeom>
              <a:noFill/>
              <a:extLst>
                <a:ext uri="{909E8E84-426E-40DD-AFC4-6F175D3DCCD1}">
                  <a14:hiddenFill xmlns:a14="http://schemas.microsoft.com/office/drawing/2010/main">
                    <a:solidFill>
                      <a:srgbClr val="FFFFFF"/>
                    </a:solidFill>
                  </a14:hiddenFill>
                </a:ext>
              </a:extLst>
            </p:spPr>
          </p:pic>
          <p:sp>
            <p:nvSpPr>
              <p:cNvPr id="185" name="TextBox 184">
                <a:extLst>
                  <a:ext uri="{FF2B5EF4-FFF2-40B4-BE49-F238E27FC236}">
                    <a16:creationId xmlns:a16="http://schemas.microsoft.com/office/drawing/2014/main" id="{65BE14B9-6756-5912-AF68-76795EE7084C}"/>
                  </a:ext>
                </a:extLst>
              </p:cNvPr>
              <p:cNvSpPr txBox="1"/>
              <p:nvPr/>
            </p:nvSpPr>
            <p:spPr>
              <a:xfrm>
                <a:off x="1449518" y="3551255"/>
                <a:ext cx="1932654" cy="490552"/>
              </a:xfrm>
              <a:prstGeom prst="rect">
                <a:avLst/>
              </a:prstGeom>
              <a:noFill/>
            </p:spPr>
            <p:txBody>
              <a:bodyPr wrap="square" rtlCol="0">
                <a:spAutoFit/>
              </a:bodyPr>
              <a:lstStyle/>
              <a:p>
                <a:pPr algn="ctr"/>
                <a:r>
                  <a:rPr lang="en-US" sz="2000" i="1" dirty="0"/>
                  <a:t>The data will be stored on s3</a:t>
                </a:r>
              </a:p>
            </p:txBody>
          </p:sp>
          <p:pic>
            <p:nvPicPr>
              <p:cNvPr id="196" name="Picture 6">
                <a:extLst>
                  <a:ext uri="{FF2B5EF4-FFF2-40B4-BE49-F238E27FC236}">
                    <a16:creationId xmlns:a16="http://schemas.microsoft.com/office/drawing/2014/main" id="{9B17006A-78B8-019B-FF48-D655DDB7E11F}"/>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64631" y="2734963"/>
                <a:ext cx="640248" cy="640248"/>
              </a:xfrm>
              <a:prstGeom prst="rect">
                <a:avLst/>
              </a:prstGeom>
              <a:noFill/>
              <a:extLst>
                <a:ext uri="{909E8E84-426E-40DD-AFC4-6F175D3DCCD1}">
                  <a14:hiddenFill xmlns:a14="http://schemas.microsoft.com/office/drawing/2010/main">
                    <a:solidFill>
                      <a:srgbClr val="FFFFFF"/>
                    </a:solidFill>
                  </a14:hiddenFill>
                </a:ext>
              </a:extLst>
            </p:spPr>
          </p:pic>
          <p:cxnSp>
            <p:nvCxnSpPr>
              <p:cNvPr id="198" name="Straight Arrow Connector 197">
                <a:extLst>
                  <a:ext uri="{FF2B5EF4-FFF2-40B4-BE49-F238E27FC236}">
                    <a16:creationId xmlns:a16="http://schemas.microsoft.com/office/drawing/2014/main" id="{A5F6C85A-6DA1-A479-F753-CB0EA6CAB100}"/>
                  </a:ext>
                </a:extLst>
              </p:cNvPr>
              <p:cNvCxnSpPr>
                <a:cxnSpLocks/>
                <a:stCxn id="196" idx="3"/>
                <a:endCxn id="184" idx="1"/>
              </p:cNvCxnSpPr>
              <p:nvPr/>
            </p:nvCxnSpPr>
            <p:spPr>
              <a:xfrm>
                <a:off x="1204879" y="3055087"/>
                <a:ext cx="5494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AAB87F3F-8F56-3BBE-C384-C9371B71E902}"/>
                  </a:ext>
                </a:extLst>
              </p:cNvPr>
              <p:cNvSpPr txBox="1"/>
              <p:nvPr/>
            </p:nvSpPr>
            <p:spPr>
              <a:xfrm>
                <a:off x="286310" y="3399285"/>
                <a:ext cx="1278227" cy="703835"/>
              </a:xfrm>
              <a:prstGeom prst="rect">
                <a:avLst/>
              </a:prstGeom>
              <a:noFill/>
            </p:spPr>
            <p:txBody>
              <a:bodyPr wrap="square" rtlCol="0">
                <a:spAutoFit/>
              </a:bodyPr>
              <a:lstStyle/>
              <a:p>
                <a:pPr algn="ctr"/>
                <a:r>
                  <a:rPr lang="en-US" sz="2000" i="1" dirty="0"/>
                  <a:t>New Files get uploaded on s3 bucker</a:t>
                </a:r>
              </a:p>
            </p:txBody>
          </p:sp>
          <p:cxnSp>
            <p:nvCxnSpPr>
              <p:cNvPr id="202" name="Straight Arrow Connector 201">
                <a:extLst>
                  <a:ext uri="{FF2B5EF4-FFF2-40B4-BE49-F238E27FC236}">
                    <a16:creationId xmlns:a16="http://schemas.microsoft.com/office/drawing/2014/main" id="{258CDB39-09D8-C7E1-46C8-CF6888EFA835}"/>
                  </a:ext>
                </a:extLst>
              </p:cNvPr>
              <p:cNvCxnSpPr>
                <a:cxnSpLocks/>
                <a:endCxn id="203" idx="1"/>
              </p:cNvCxnSpPr>
              <p:nvPr/>
            </p:nvCxnSpPr>
            <p:spPr>
              <a:xfrm flipV="1">
                <a:off x="2822804" y="3071236"/>
                <a:ext cx="451051" cy="16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49739FE4-D6C9-A7A3-0F2C-E49B12B83EF2}"/>
                  </a:ext>
                </a:extLst>
              </p:cNvPr>
              <p:cNvSpPr txBox="1"/>
              <p:nvPr/>
            </p:nvSpPr>
            <p:spPr>
              <a:xfrm>
                <a:off x="3273855" y="2825960"/>
                <a:ext cx="1323114" cy="490552"/>
              </a:xfrm>
              <a:prstGeom prst="rect">
                <a:avLst/>
              </a:prstGeom>
              <a:noFill/>
            </p:spPr>
            <p:txBody>
              <a:bodyPr wrap="square" rtlCol="0">
                <a:spAutoFit/>
              </a:bodyPr>
              <a:lstStyle/>
              <a:p>
                <a:pPr algn="ctr"/>
                <a:r>
                  <a:rPr lang="en-US" sz="2000" b="1" i="1" dirty="0"/>
                  <a:t>Pipeline is triggered</a:t>
                </a:r>
              </a:p>
            </p:txBody>
          </p:sp>
          <p:cxnSp>
            <p:nvCxnSpPr>
              <p:cNvPr id="211" name="Straight Arrow Connector 210">
                <a:extLst>
                  <a:ext uri="{FF2B5EF4-FFF2-40B4-BE49-F238E27FC236}">
                    <a16:creationId xmlns:a16="http://schemas.microsoft.com/office/drawing/2014/main" id="{81C2B46A-6D7D-ABD1-20BE-EDBE599E04C5}"/>
                  </a:ext>
                </a:extLst>
              </p:cNvPr>
              <p:cNvCxnSpPr>
                <a:cxnSpLocks/>
              </p:cNvCxnSpPr>
              <p:nvPr/>
            </p:nvCxnSpPr>
            <p:spPr>
              <a:xfrm>
                <a:off x="4388929" y="3055087"/>
                <a:ext cx="705559" cy="7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4" name="Elbow Connector 213">
                <a:extLst>
                  <a:ext uri="{FF2B5EF4-FFF2-40B4-BE49-F238E27FC236}">
                    <a16:creationId xmlns:a16="http://schemas.microsoft.com/office/drawing/2014/main" id="{C310A089-BC2B-BECC-70D7-4E7E6ABBD8A7}"/>
                  </a:ext>
                </a:extLst>
              </p:cNvPr>
              <p:cNvCxnSpPr>
                <a:cxnSpLocks/>
                <a:stCxn id="268" idx="2"/>
                <a:endCxn id="219" idx="3"/>
              </p:cNvCxnSpPr>
              <p:nvPr/>
            </p:nvCxnSpPr>
            <p:spPr>
              <a:xfrm rot="5400000">
                <a:off x="5092154" y="3730383"/>
                <a:ext cx="745098" cy="10699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0DA7D363-0B95-E038-F090-41193E75D637}"/>
                  </a:ext>
                </a:extLst>
              </p:cNvPr>
              <p:cNvGrpSpPr/>
              <p:nvPr/>
            </p:nvGrpSpPr>
            <p:grpSpPr>
              <a:xfrm>
                <a:off x="4953954" y="2529539"/>
                <a:ext cx="2221553" cy="2451192"/>
                <a:chOff x="6411322" y="2782028"/>
                <a:chExt cx="2221553" cy="2451192"/>
              </a:xfrm>
            </p:grpSpPr>
            <p:sp>
              <p:nvSpPr>
                <p:cNvPr id="268" name="TextBox 267">
                  <a:extLst>
                    <a:ext uri="{FF2B5EF4-FFF2-40B4-BE49-F238E27FC236}">
                      <a16:creationId xmlns:a16="http://schemas.microsoft.com/office/drawing/2014/main" id="{1246AE2F-E032-62E2-05EF-B3F087EA5177}"/>
                    </a:ext>
                  </a:extLst>
                </p:cNvPr>
                <p:cNvSpPr txBox="1"/>
                <p:nvPr/>
              </p:nvSpPr>
              <p:spPr>
                <a:xfrm>
                  <a:off x="6490740" y="3654767"/>
                  <a:ext cx="1932654" cy="490552"/>
                </a:xfrm>
                <a:prstGeom prst="rect">
                  <a:avLst/>
                </a:prstGeom>
                <a:noFill/>
              </p:spPr>
              <p:txBody>
                <a:bodyPr wrap="square" rtlCol="0">
                  <a:spAutoFit/>
                </a:bodyPr>
                <a:lstStyle/>
                <a:p>
                  <a:pPr algn="ctr"/>
                  <a:r>
                    <a:rPr lang="en-US" sz="2000" i="1" dirty="0"/>
                    <a:t>We host all the models on </a:t>
                  </a:r>
                  <a:r>
                    <a:rPr lang="en-US" sz="2000" i="1" dirty="0" err="1"/>
                    <a:t>sagemaker</a:t>
                  </a:r>
                  <a:endParaRPr lang="en-US" sz="2000" i="1" dirty="0"/>
                </a:p>
              </p:txBody>
            </p:sp>
            <p:grpSp>
              <p:nvGrpSpPr>
                <p:cNvPr id="269" name="Group 268">
                  <a:extLst>
                    <a:ext uri="{FF2B5EF4-FFF2-40B4-BE49-F238E27FC236}">
                      <a16:creationId xmlns:a16="http://schemas.microsoft.com/office/drawing/2014/main" id="{4FAA572C-1EB7-B9EC-11D2-3E4AF3818ED2}"/>
                    </a:ext>
                  </a:extLst>
                </p:cNvPr>
                <p:cNvGrpSpPr/>
                <p:nvPr/>
              </p:nvGrpSpPr>
              <p:grpSpPr>
                <a:xfrm>
                  <a:off x="6411322" y="2782028"/>
                  <a:ext cx="2221553" cy="2451192"/>
                  <a:chOff x="4550095" y="2646839"/>
                  <a:chExt cx="2221553" cy="2451192"/>
                </a:xfrm>
              </p:grpSpPr>
              <p:pic>
                <p:nvPicPr>
                  <p:cNvPr id="271" name="Picture 10" descr="Tuning your Model HyperParameters with AWS SageMaker | by Rodrigo Dutcosky  | AWS in Plain English">
                    <a:extLst>
                      <a:ext uri="{FF2B5EF4-FFF2-40B4-BE49-F238E27FC236}">
                        <a16:creationId xmlns:a16="http://schemas.microsoft.com/office/drawing/2014/main" id="{27B8A49C-1A0A-6FF6-7A29-9F97D5BDB51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50095" y="2646839"/>
                    <a:ext cx="2221553" cy="1110777"/>
                  </a:xfrm>
                  <a:prstGeom prst="rect">
                    <a:avLst/>
                  </a:prstGeom>
                  <a:noFill/>
                  <a:extLst>
                    <a:ext uri="{909E8E84-426E-40DD-AFC4-6F175D3DCCD1}">
                      <a14:hiddenFill xmlns:a14="http://schemas.microsoft.com/office/drawing/2010/main">
                        <a:solidFill>
                          <a:srgbClr val="FFFFFF"/>
                        </a:solidFill>
                      </a14:hiddenFill>
                    </a:ext>
                  </a:extLst>
                </p:spPr>
              </p:pic>
              <p:grpSp>
                <p:nvGrpSpPr>
                  <p:cNvPr id="272" name="Group 271">
                    <a:extLst>
                      <a:ext uri="{FF2B5EF4-FFF2-40B4-BE49-F238E27FC236}">
                        <a16:creationId xmlns:a16="http://schemas.microsoft.com/office/drawing/2014/main" id="{64219F72-F6E7-7578-84B6-CAA6DCEEAFED}"/>
                      </a:ext>
                    </a:extLst>
                  </p:cNvPr>
                  <p:cNvGrpSpPr/>
                  <p:nvPr/>
                </p:nvGrpSpPr>
                <p:grpSpPr>
                  <a:xfrm>
                    <a:off x="5042243" y="4172409"/>
                    <a:ext cx="1720097" cy="925622"/>
                    <a:chOff x="4941369" y="5822237"/>
                    <a:chExt cx="1720097" cy="925622"/>
                  </a:xfrm>
                </p:grpSpPr>
                <p:pic>
                  <p:nvPicPr>
                    <p:cNvPr id="273" name="Picture 272" descr="Microsoft AI Achieves Milestone in Machine Translation | Synced">
                      <a:extLst>
                        <a:ext uri="{FF2B5EF4-FFF2-40B4-BE49-F238E27FC236}">
                          <a16:creationId xmlns:a16="http://schemas.microsoft.com/office/drawing/2014/main" id="{F05C336F-003A-AE11-A58A-2AE9D01D46DC}"/>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8488" b="11532"/>
                    <a:stretch/>
                  </p:blipFill>
                  <p:spPr bwMode="auto">
                    <a:xfrm>
                      <a:off x="5566828" y="5822237"/>
                      <a:ext cx="1094638" cy="673809"/>
                    </a:xfrm>
                    <a:prstGeom prst="rect">
                      <a:avLst/>
                    </a:prstGeom>
                    <a:noFill/>
                    <a:extLst>
                      <a:ext uri="{909E8E84-426E-40DD-AFC4-6F175D3DCCD1}">
                        <a14:hiddenFill xmlns:a14="http://schemas.microsoft.com/office/drawing/2010/main">
                          <a:solidFill>
                            <a:srgbClr val="FFFFFF"/>
                          </a:solidFill>
                        </a14:hiddenFill>
                      </a:ext>
                    </a:extLst>
                  </p:spPr>
                </p:pic>
                <p:sp>
                  <p:nvSpPr>
                    <p:cNvPr id="274" name="TextBox 273">
                      <a:extLst>
                        <a:ext uri="{FF2B5EF4-FFF2-40B4-BE49-F238E27FC236}">
                          <a16:creationId xmlns:a16="http://schemas.microsoft.com/office/drawing/2014/main" id="{CD58688D-25EA-17C6-A1E7-D2AB967AE302}"/>
                        </a:ext>
                      </a:extLst>
                    </p:cNvPr>
                    <p:cNvSpPr txBox="1"/>
                    <p:nvPr/>
                  </p:nvSpPr>
                  <p:spPr>
                    <a:xfrm>
                      <a:off x="4941369" y="6470590"/>
                      <a:ext cx="1603047" cy="277269"/>
                    </a:xfrm>
                    <a:prstGeom prst="rect">
                      <a:avLst/>
                    </a:prstGeom>
                    <a:noFill/>
                  </p:spPr>
                  <p:txBody>
                    <a:bodyPr wrap="square" rtlCol="0">
                      <a:spAutoFit/>
                    </a:bodyPr>
                    <a:lstStyle/>
                    <a:p>
                      <a:pPr algn="ctr"/>
                      <a:r>
                        <a:rPr lang="en-US" sz="2000" i="1" dirty="0"/>
                        <a:t>Spoken LID Model</a:t>
                      </a:r>
                    </a:p>
                  </p:txBody>
                </p:sp>
              </p:grpSp>
            </p:grpSp>
          </p:grpSp>
          <p:pic>
            <p:nvPicPr>
              <p:cNvPr id="218" name="Picture 12" descr="Python Pickling in the cloud (or how to get python to execute code it  hasn't seen yet) | David Vassallo's Blog">
                <a:extLst>
                  <a:ext uri="{FF2B5EF4-FFF2-40B4-BE49-F238E27FC236}">
                    <a16:creationId xmlns:a16="http://schemas.microsoft.com/office/drawing/2014/main" id="{A3473222-1A59-F2A8-9A56-5F2E8AE22862}"/>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4799" r="67570"/>
              <a:stretch/>
            </p:blipFill>
            <p:spPr bwMode="auto">
              <a:xfrm>
                <a:off x="3364277" y="4167344"/>
                <a:ext cx="570740" cy="809323"/>
              </a:xfrm>
              <a:prstGeom prst="rect">
                <a:avLst/>
              </a:prstGeom>
              <a:noFill/>
              <a:extLst>
                <a:ext uri="{909E8E84-426E-40DD-AFC4-6F175D3DCCD1}">
                  <a14:hiddenFill xmlns:a14="http://schemas.microsoft.com/office/drawing/2010/main">
                    <a:solidFill>
                      <a:srgbClr val="FFFFFF"/>
                    </a:solidFill>
                  </a14:hiddenFill>
                </a:ext>
              </a:extLst>
            </p:spPr>
          </p:pic>
          <p:pic>
            <p:nvPicPr>
              <p:cNvPr id="219" name="Graphic 218" descr="Folder Search with solid fill">
                <a:extLst>
                  <a:ext uri="{FF2B5EF4-FFF2-40B4-BE49-F238E27FC236}">
                    <a16:creationId xmlns:a16="http://schemas.microsoft.com/office/drawing/2014/main" id="{138716A3-EEDA-F854-1C5B-0C52067080E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015307" y="4180727"/>
                <a:ext cx="914400" cy="914400"/>
              </a:xfrm>
              <a:prstGeom prst="rect">
                <a:avLst/>
              </a:prstGeom>
            </p:spPr>
          </p:pic>
          <p:sp>
            <p:nvSpPr>
              <p:cNvPr id="224" name="TextBox 223">
                <a:extLst>
                  <a:ext uri="{FF2B5EF4-FFF2-40B4-BE49-F238E27FC236}">
                    <a16:creationId xmlns:a16="http://schemas.microsoft.com/office/drawing/2014/main" id="{C6D413B1-AB44-9609-4DF9-8E7EC297FACE}"/>
                  </a:ext>
                </a:extLst>
              </p:cNvPr>
              <p:cNvSpPr txBox="1"/>
              <p:nvPr/>
            </p:nvSpPr>
            <p:spPr>
              <a:xfrm>
                <a:off x="3784960" y="4462532"/>
                <a:ext cx="525542" cy="277269"/>
              </a:xfrm>
              <a:prstGeom prst="rect">
                <a:avLst/>
              </a:prstGeom>
              <a:noFill/>
            </p:spPr>
            <p:txBody>
              <a:bodyPr wrap="square" rtlCol="0">
                <a:spAutoFit/>
              </a:bodyPr>
              <a:lstStyle/>
              <a:p>
                <a:pPr algn="ctr"/>
                <a:r>
                  <a:rPr lang="en-US" sz="2000" i="1" dirty="0"/>
                  <a:t>+</a:t>
                </a:r>
              </a:p>
            </p:txBody>
          </p:sp>
          <p:sp>
            <p:nvSpPr>
              <p:cNvPr id="225" name="TextBox 224">
                <a:extLst>
                  <a:ext uri="{FF2B5EF4-FFF2-40B4-BE49-F238E27FC236}">
                    <a16:creationId xmlns:a16="http://schemas.microsoft.com/office/drawing/2014/main" id="{AF57965B-B40A-C07D-7683-EB08FD5A05C9}"/>
                  </a:ext>
                </a:extLst>
              </p:cNvPr>
              <p:cNvSpPr txBox="1"/>
              <p:nvPr/>
            </p:nvSpPr>
            <p:spPr>
              <a:xfrm>
                <a:off x="2042948" y="5068828"/>
                <a:ext cx="3757124" cy="391731"/>
              </a:xfrm>
              <a:prstGeom prst="rect">
                <a:avLst/>
              </a:prstGeom>
              <a:noFill/>
            </p:spPr>
            <p:txBody>
              <a:bodyPr wrap="square" rtlCol="0">
                <a:spAutoFit/>
              </a:bodyPr>
              <a:lstStyle/>
              <a:p>
                <a:pPr algn="ctr"/>
                <a:r>
                  <a:rPr lang="en-US" sz="2000" i="1" dirty="0"/>
                  <a:t>Model will give output for test data and a pickle file for deployment</a:t>
                </a:r>
              </a:p>
            </p:txBody>
          </p:sp>
          <p:cxnSp>
            <p:nvCxnSpPr>
              <p:cNvPr id="228" name="Elbow Connector 227">
                <a:extLst>
                  <a:ext uri="{FF2B5EF4-FFF2-40B4-BE49-F238E27FC236}">
                    <a16:creationId xmlns:a16="http://schemas.microsoft.com/office/drawing/2014/main" id="{21ADDA2A-3B89-5B0D-D4E5-63CECAEF9D21}"/>
                  </a:ext>
                </a:extLst>
              </p:cNvPr>
              <p:cNvCxnSpPr>
                <a:cxnSpLocks/>
                <a:stCxn id="218" idx="1"/>
                <a:endCxn id="185" idx="2"/>
              </p:cNvCxnSpPr>
              <p:nvPr/>
            </p:nvCxnSpPr>
            <p:spPr>
              <a:xfrm rot="10800000">
                <a:off x="2415845" y="4041807"/>
                <a:ext cx="948431" cy="5301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14405991-2EAC-BE31-F1FC-75F720189B99}"/>
                  </a:ext>
                </a:extLst>
              </p:cNvPr>
              <p:cNvSpPr txBox="1"/>
              <p:nvPr/>
            </p:nvSpPr>
            <p:spPr>
              <a:xfrm>
                <a:off x="662489" y="4337863"/>
                <a:ext cx="1793808" cy="490552"/>
              </a:xfrm>
              <a:prstGeom prst="rect">
                <a:avLst/>
              </a:prstGeom>
              <a:noFill/>
            </p:spPr>
            <p:txBody>
              <a:bodyPr wrap="square" rtlCol="0">
                <a:spAutoFit/>
              </a:bodyPr>
              <a:lstStyle/>
              <a:p>
                <a:pPr algn="ctr"/>
                <a:r>
                  <a:rPr lang="en-US" sz="2000" i="1" dirty="0"/>
                  <a:t>Pickle file and output will be stored back in s3</a:t>
                </a:r>
              </a:p>
            </p:txBody>
          </p:sp>
          <p:sp>
            <p:nvSpPr>
              <p:cNvPr id="243" name="Rectangle 242">
                <a:extLst>
                  <a:ext uri="{FF2B5EF4-FFF2-40B4-BE49-F238E27FC236}">
                    <a16:creationId xmlns:a16="http://schemas.microsoft.com/office/drawing/2014/main" id="{7FA73014-AB75-6BDE-606F-5E53EB40E6DD}"/>
                  </a:ext>
                </a:extLst>
              </p:cNvPr>
              <p:cNvSpPr/>
              <p:nvPr/>
            </p:nvSpPr>
            <p:spPr>
              <a:xfrm>
                <a:off x="343920" y="2558921"/>
                <a:ext cx="6807340" cy="2899061"/>
              </a:xfrm>
              <a:prstGeom prst="rect">
                <a:avLst/>
              </a:prstGeom>
              <a:no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64" name="Triangle 263">
                <a:extLst>
                  <a:ext uri="{FF2B5EF4-FFF2-40B4-BE49-F238E27FC236}">
                    <a16:creationId xmlns:a16="http://schemas.microsoft.com/office/drawing/2014/main" id="{FE99E871-C66A-F052-E26A-FC2955FB7EAE}"/>
                  </a:ext>
                </a:extLst>
              </p:cNvPr>
              <p:cNvSpPr/>
              <p:nvPr/>
            </p:nvSpPr>
            <p:spPr>
              <a:xfrm>
                <a:off x="343920" y="1832999"/>
                <a:ext cx="6807340" cy="718463"/>
              </a:xfrm>
              <a:prstGeom prst="triangle">
                <a:avLst>
                  <a:gd name="adj" fmla="val 50426"/>
                </a:avLst>
              </a:prstGeom>
              <a:noFill/>
              <a:ln w="9525">
                <a:solidFill>
                  <a:srgbClr val="C4BF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grpSp>
        <p:nvGrpSpPr>
          <p:cNvPr id="276" name="Group 275">
            <a:extLst>
              <a:ext uri="{FF2B5EF4-FFF2-40B4-BE49-F238E27FC236}">
                <a16:creationId xmlns:a16="http://schemas.microsoft.com/office/drawing/2014/main" id="{C47134EE-A95C-6C1A-DFEA-F07CC998AA93}"/>
              </a:ext>
            </a:extLst>
          </p:cNvPr>
          <p:cNvGrpSpPr/>
          <p:nvPr/>
        </p:nvGrpSpPr>
        <p:grpSpPr>
          <a:xfrm>
            <a:off x="11377838" y="10100754"/>
            <a:ext cx="2401625" cy="5377244"/>
            <a:chOff x="982359" y="1397631"/>
            <a:chExt cx="1419838" cy="4836113"/>
          </a:xfrm>
        </p:grpSpPr>
        <p:sp>
          <p:nvSpPr>
            <p:cNvPr id="281" name="Freeform: Shape 84">
              <a:extLst>
                <a:ext uri="{FF2B5EF4-FFF2-40B4-BE49-F238E27FC236}">
                  <a16:creationId xmlns:a16="http://schemas.microsoft.com/office/drawing/2014/main" id="{099433EC-5093-076B-55AA-D5A5F694DB77}"/>
                </a:ext>
              </a:extLst>
            </p:cNvPr>
            <p:cNvSpPr/>
            <p:nvPr/>
          </p:nvSpPr>
          <p:spPr>
            <a:xfrm>
              <a:off x="982359" y="1397631"/>
              <a:ext cx="1419838" cy="1341663"/>
            </a:xfrm>
            <a:custGeom>
              <a:avLst/>
              <a:gdLst>
                <a:gd name="connsiteX0" fmla="*/ 0 w 1931458"/>
                <a:gd name="connsiteY0" fmla="*/ 0 h 1352020"/>
                <a:gd name="connsiteX1" fmla="*/ 1255448 w 1931458"/>
                <a:gd name="connsiteY1" fmla="*/ 0 h 1352020"/>
                <a:gd name="connsiteX2" fmla="*/ 1931458 w 1931458"/>
                <a:gd name="connsiteY2" fmla="*/ 676010 h 1352020"/>
                <a:gd name="connsiteX3" fmla="*/ 1255448 w 1931458"/>
                <a:gd name="connsiteY3" fmla="*/ 1352020 h 1352020"/>
                <a:gd name="connsiteX4" fmla="*/ 0 w 1931458"/>
                <a:gd name="connsiteY4" fmla="*/ 1352020 h 1352020"/>
                <a:gd name="connsiteX5" fmla="*/ 676010 w 1931458"/>
                <a:gd name="connsiteY5" fmla="*/ 676010 h 1352020"/>
                <a:gd name="connsiteX6" fmla="*/ 0 w 1931458"/>
                <a:gd name="connsiteY6" fmla="*/ 0 h 13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1458" h="1352020">
                  <a:moveTo>
                    <a:pt x="1931457" y="0"/>
                  </a:moveTo>
                  <a:lnTo>
                    <a:pt x="1931457" y="878813"/>
                  </a:lnTo>
                  <a:lnTo>
                    <a:pt x="965729" y="1352020"/>
                  </a:lnTo>
                  <a:lnTo>
                    <a:pt x="1" y="878813"/>
                  </a:lnTo>
                  <a:lnTo>
                    <a:pt x="1" y="0"/>
                  </a:lnTo>
                  <a:lnTo>
                    <a:pt x="965729" y="473207"/>
                  </a:lnTo>
                  <a:lnTo>
                    <a:pt x="1931457" y="0"/>
                  </a:lnTo>
                  <a:close/>
                </a:path>
              </a:pathLst>
            </a:custGeom>
            <a:solidFill>
              <a:schemeClr val="bg2">
                <a:lumMod val="9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30" tIns="700141" rIns="24130" bIns="700140" numCol="1" spcCol="1270" anchor="ctr" anchorCtr="0">
              <a:noAutofit/>
            </a:bodyPr>
            <a:lstStyle/>
            <a:p>
              <a:pPr lvl="0" algn="ctr" defTabSz="1689100">
                <a:lnSpc>
                  <a:spcPct val="90000"/>
                </a:lnSpc>
                <a:spcBef>
                  <a:spcPct val="0"/>
                </a:spcBef>
                <a:spcAft>
                  <a:spcPct val="35000"/>
                </a:spcAft>
              </a:pPr>
              <a:endParaRPr lang="en-US" sz="1800" b="1" kern="0" dirty="0">
                <a:solidFill>
                  <a:schemeClr val="tx1"/>
                </a:solidFill>
                <a:cs typeface="Arial" pitchFamily="34" charset="0"/>
              </a:endParaRPr>
            </a:p>
            <a:p>
              <a:pPr lvl="0" algn="ctr" defTabSz="1689100">
                <a:lnSpc>
                  <a:spcPct val="90000"/>
                </a:lnSpc>
                <a:spcBef>
                  <a:spcPct val="0"/>
                </a:spcBef>
                <a:spcAft>
                  <a:spcPct val="35000"/>
                </a:spcAft>
              </a:pPr>
              <a:r>
                <a:rPr lang="en-US" sz="1800" b="1" kern="0" dirty="0">
                  <a:solidFill>
                    <a:schemeClr val="tx1"/>
                  </a:solidFill>
                  <a:cs typeface="Arial" pitchFamily="34" charset="0"/>
                </a:rPr>
                <a:t>Gathering </a:t>
              </a:r>
            </a:p>
            <a:p>
              <a:pPr lvl="0" algn="ctr" defTabSz="1689100">
                <a:lnSpc>
                  <a:spcPct val="90000"/>
                </a:lnSpc>
                <a:spcBef>
                  <a:spcPct val="0"/>
                </a:spcBef>
                <a:spcAft>
                  <a:spcPct val="35000"/>
                </a:spcAft>
              </a:pPr>
              <a:r>
                <a:rPr lang="en-US" sz="1800" b="1" kern="0" dirty="0">
                  <a:solidFill>
                    <a:schemeClr val="tx1"/>
                  </a:solidFill>
                  <a:cs typeface="Arial" pitchFamily="34" charset="0"/>
                </a:rPr>
                <a:t>Data</a:t>
              </a:r>
              <a:endParaRPr lang="en-CA" sz="1800" kern="1200" dirty="0">
                <a:solidFill>
                  <a:schemeClr val="tx1"/>
                </a:solidFill>
              </a:endParaRPr>
            </a:p>
          </p:txBody>
        </p:sp>
        <p:sp>
          <p:nvSpPr>
            <p:cNvPr id="282" name="Freeform: Shape 85">
              <a:extLst>
                <a:ext uri="{FF2B5EF4-FFF2-40B4-BE49-F238E27FC236}">
                  <a16:creationId xmlns:a16="http://schemas.microsoft.com/office/drawing/2014/main" id="{F72139CB-58B8-E50C-FDA0-B19D34F5FA26}"/>
                </a:ext>
              </a:extLst>
            </p:cNvPr>
            <p:cNvSpPr/>
            <p:nvPr/>
          </p:nvSpPr>
          <p:spPr>
            <a:xfrm>
              <a:off x="982359" y="2562449"/>
              <a:ext cx="1419838" cy="1341662"/>
            </a:xfrm>
            <a:custGeom>
              <a:avLst/>
              <a:gdLst>
                <a:gd name="connsiteX0" fmla="*/ 0 w 1931458"/>
                <a:gd name="connsiteY0" fmla="*/ 0 h 1352020"/>
                <a:gd name="connsiteX1" fmla="*/ 1255448 w 1931458"/>
                <a:gd name="connsiteY1" fmla="*/ 0 h 1352020"/>
                <a:gd name="connsiteX2" fmla="*/ 1931458 w 1931458"/>
                <a:gd name="connsiteY2" fmla="*/ 676010 h 1352020"/>
                <a:gd name="connsiteX3" fmla="*/ 1255448 w 1931458"/>
                <a:gd name="connsiteY3" fmla="*/ 1352020 h 1352020"/>
                <a:gd name="connsiteX4" fmla="*/ 0 w 1931458"/>
                <a:gd name="connsiteY4" fmla="*/ 1352020 h 1352020"/>
                <a:gd name="connsiteX5" fmla="*/ 676010 w 1931458"/>
                <a:gd name="connsiteY5" fmla="*/ 676010 h 1352020"/>
                <a:gd name="connsiteX6" fmla="*/ 0 w 1931458"/>
                <a:gd name="connsiteY6" fmla="*/ 0 h 13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1458" h="1352020">
                  <a:moveTo>
                    <a:pt x="1931457" y="0"/>
                  </a:moveTo>
                  <a:lnTo>
                    <a:pt x="1931457" y="878813"/>
                  </a:lnTo>
                  <a:lnTo>
                    <a:pt x="965729" y="1352020"/>
                  </a:lnTo>
                  <a:lnTo>
                    <a:pt x="1" y="878813"/>
                  </a:lnTo>
                  <a:lnTo>
                    <a:pt x="1" y="0"/>
                  </a:lnTo>
                  <a:lnTo>
                    <a:pt x="965729" y="473207"/>
                  </a:lnTo>
                  <a:lnTo>
                    <a:pt x="1931457" y="0"/>
                  </a:lnTo>
                  <a:close/>
                </a:path>
              </a:pathLst>
            </a:custGeom>
            <a:solidFill>
              <a:schemeClr val="bg2">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30" tIns="700140" rIns="24130" bIns="700140" numCol="1" spcCol="1270" anchor="ctr" anchorCtr="0">
              <a:noAutofit/>
            </a:bodyPr>
            <a:lstStyle/>
            <a:p>
              <a:pPr marL="0" lvl="0" indent="0" algn="ctr" defTabSz="1689100">
                <a:lnSpc>
                  <a:spcPct val="90000"/>
                </a:lnSpc>
                <a:spcBef>
                  <a:spcPct val="0"/>
                </a:spcBef>
                <a:spcAft>
                  <a:spcPct val="35000"/>
                </a:spcAft>
                <a:buNone/>
              </a:pPr>
              <a:endParaRPr lang="en-CA" sz="1800" b="1" kern="1200" dirty="0">
                <a:solidFill>
                  <a:schemeClr val="bg1"/>
                </a:solidFill>
              </a:endParaRPr>
            </a:p>
            <a:p>
              <a:pPr marL="0" lvl="0" indent="0" algn="ctr" defTabSz="1689100">
                <a:lnSpc>
                  <a:spcPct val="90000"/>
                </a:lnSpc>
                <a:spcBef>
                  <a:spcPct val="0"/>
                </a:spcBef>
                <a:spcAft>
                  <a:spcPct val="35000"/>
                </a:spcAft>
                <a:buNone/>
              </a:pPr>
              <a:r>
                <a:rPr lang="en-CA" sz="1800" b="1" kern="1200" dirty="0">
                  <a:solidFill>
                    <a:schemeClr val="bg1"/>
                  </a:solidFill>
                </a:rPr>
                <a:t>EDA</a:t>
              </a:r>
            </a:p>
          </p:txBody>
        </p:sp>
        <p:sp>
          <p:nvSpPr>
            <p:cNvPr id="283" name="Freeform: Shape 86">
              <a:extLst>
                <a:ext uri="{FF2B5EF4-FFF2-40B4-BE49-F238E27FC236}">
                  <a16:creationId xmlns:a16="http://schemas.microsoft.com/office/drawing/2014/main" id="{C7AEC12F-A2CA-C223-81EC-452A48B082C1}"/>
                </a:ext>
              </a:extLst>
            </p:cNvPr>
            <p:cNvSpPr/>
            <p:nvPr/>
          </p:nvSpPr>
          <p:spPr>
            <a:xfrm>
              <a:off x="982359" y="3727265"/>
              <a:ext cx="1419838" cy="1341662"/>
            </a:xfrm>
            <a:custGeom>
              <a:avLst/>
              <a:gdLst>
                <a:gd name="connsiteX0" fmla="*/ 0 w 1931458"/>
                <a:gd name="connsiteY0" fmla="*/ 0 h 1352020"/>
                <a:gd name="connsiteX1" fmla="*/ 1255448 w 1931458"/>
                <a:gd name="connsiteY1" fmla="*/ 0 h 1352020"/>
                <a:gd name="connsiteX2" fmla="*/ 1931458 w 1931458"/>
                <a:gd name="connsiteY2" fmla="*/ 676010 h 1352020"/>
                <a:gd name="connsiteX3" fmla="*/ 1255448 w 1931458"/>
                <a:gd name="connsiteY3" fmla="*/ 1352020 h 1352020"/>
                <a:gd name="connsiteX4" fmla="*/ 0 w 1931458"/>
                <a:gd name="connsiteY4" fmla="*/ 1352020 h 1352020"/>
                <a:gd name="connsiteX5" fmla="*/ 676010 w 1931458"/>
                <a:gd name="connsiteY5" fmla="*/ 676010 h 1352020"/>
                <a:gd name="connsiteX6" fmla="*/ 0 w 1931458"/>
                <a:gd name="connsiteY6" fmla="*/ 0 h 13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1458" h="1352020">
                  <a:moveTo>
                    <a:pt x="1931457" y="0"/>
                  </a:moveTo>
                  <a:lnTo>
                    <a:pt x="1931457" y="878813"/>
                  </a:lnTo>
                  <a:lnTo>
                    <a:pt x="965729" y="1352020"/>
                  </a:lnTo>
                  <a:lnTo>
                    <a:pt x="1" y="878813"/>
                  </a:lnTo>
                  <a:lnTo>
                    <a:pt x="1" y="0"/>
                  </a:lnTo>
                  <a:lnTo>
                    <a:pt x="965729" y="473207"/>
                  </a:lnTo>
                  <a:lnTo>
                    <a:pt x="1931457" y="0"/>
                  </a:lnTo>
                  <a:close/>
                </a:path>
              </a:pathLst>
            </a:custGeom>
            <a:solidFill>
              <a:srgbClr val="DEC699"/>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30" tIns="700140" rIns="24130" bIns="700140" numCol="1" spcCol="1270" anchor="ctr" anchorCtr="0">
              <a:noAutofit/>
            </a:bodyPr>
            <a:lstStyle/>
            <a:p>
              <a:pPr marL="0" lvl="0" indent="0" algn="ctr" defTabSz="1689100">
                <a:lnSpc>
                  <a:spcPct val="90000"/>
                </a:lnSpc>
                <a:spcBef>
                  <a:spcPct val="0"/>
                </a:spcBef>
                <a:spcAft>
                  <a:spcPct val="35000"/>
                </a:spcAft>
                <a:buNone/>
              </a:pPr>
              <a:endParaRPr lang="en-CA" sz="1800" b="1" kern="1200" dirty="0">
                <a:solidFill>
                  <a:schemeClr val="bg1"/>
                </a:solidFill>
              </a:endParaRPr>
            </a:p>
            <a:p>
              <a:pPr marL="0" lvl="0" indent="0" algn="ctr" defTabSz="1689100">
                <a:lnSpc>
                  <a:spcPct val="90000"/>
                </a:lnSpc>
                <a:spcBef>
                  <a:spcPct val="0"/>
                </a:spcBef>
                <a:spcAft>
                  <a:spcPct val="35000"/>
                </a:spcAft>
                <a:buNone/>
              </a:pPr>
              <a:r>
                <a:rPr lang="en-CA" sz="1800" b="1" kern="1200" dirty="0">
                  <a:solidFill>
                    <a:schemeClr val="bg1"/>
                  </a:solidFill>
                </a:rPr>
                <a:t>Modelling</a:t>
              </a:r>
            </a:p>
          </p:txBody>
        </p:sp>
        <p:sp>
          <p:nvSpPr>
            <p:cNvPr id="284" name="Freeform: Shape 87">
              <a:extLst>
                <a:ext uri="{FF2B5EF4-FFF2-40B4-BE49-F238E27FC236}">
                  <a16:creationId xmlns:a16="http://schemas.microsoft.com/office/drawing/2014/main" id="{80B5F75F-0E4F-C4FD-DC3B-C15AFCD285ED}"/>
                </a:ext>
              </a:extLst>
            </p:cNvPr>
            <p:cNvSpPr/>
            <p:nvPr/>
          </p:nvSpPr>
          <p:spPr>
            <a:xfrm>
              <a:off x="982359" y="4892082"/>
              <a:ext cx="1419838" cy="1341662"/>
            </a:xfrm>
            <a:custGeom>
              <a:avLst/>
              <a:gdLst>
                <a:gd name="connsiteX0" fmla="*/ 0 w 1931458"/>
                <a:gd name="connsiteY0" fmla="*/ 0 h 1352020"/>
                <a:gd name="connsiteX1" fmla="*/ 1255448 w 1931458"/>
                <a:gd name="connsiteY1" fmla="*/ 0 h 1352020"/>
                <a:gd name="connsiteX2" fmla="*/ 1931458 w 1931458"/>
                <a:gd name="connsiteY2" fmla="*/ 676010 h 1352020"/>
                <a:gd name="connsiteX3" fmla="*/ 1255448 w 1931458"/>
                <a:gd name="connsiteY3" fmla="*/ 1352020 h 1352020"/>
                <a:gd name="connsiteX4" fmla="*/ 0 w 1931458"/>
                <a:gd name="connsiteY4" fmla="*/ 1352020 h 1352020"/>
                <a:gd name="connsiteX5" fmla="*/ 676010 w 1931458"/>
                <a:gd name="connsiteY5" fmla="*/ 676010 h 1352020"/>
                <a:gd name="connsiteX6" fmla="*/ 0 w 1931458"/>
                <a:gd name="connsiteY6" fmla="*/ 0 h 13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1458" h="1352020">
                  <a:moveTo>
                    <a:pt x="1931457" y="0"/>
                  </a:moveTo>
                  <a:lnTo>
                    <a:pt x="1931457" y="878813"/>
                  </a:lnTo>
                  <a:lnTo>
                    <a:pt x="965729" y="1352020"/>
                  </a:lnTo>
                  <a:lnTo>
                    <a:pt x="1" y="878813"/>
                  </a:lnTo>
                  <a:lnTo>
                    <a:pt x="1" y="0"/>
                  </a:lnTo>
                  <a:lnTo>
                    <a:pt x="965729" y="473207"/>
                  </a:lnTo>
                  <a:lnTo>
                    <a:pt x="1931457" y="0"/>
                  </a:lnTo>
                  <a:close/>
                </a:path>
              </a:pathLst>
            </a:custGeom>
            <a:solidFill>
              <a:srgbClr val="B1810B"/>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30" tIns="700140" rIns="24130" bIns="700140" numCol="1" spcCol="1270" anchor="ctr" anchorCtr="0">
              <a:noAutofit/>
            </a:bodyPr>
            <a:lstStyle/>
            <a:p>
              <a:pPr marL="0" lvl="0" indent="0" algn="ctr" defTabSz="1689100">
                <a:lnSpc>
                  <a:spcPct val="90000"/>
                </a:lnSpc>
                <a:spcBef>
                  <a:spcPct val="0"/>
                </a:spcBef>
                <a:spcAft>
                  <a:spcPct val="35000"/>
                </a:spcAft>
                <a:buNone/>
              </a:pPr>
              <a:endParaRPr lang="en-CA" sz="1800" b="1" kern="1200" dirty="0">
                <a:solidFill>
                  <a:schemeClr val="bg1"/>
                </a:solidFill>
              </a:endParaRPr>
            </a:p>
            <a:p>
              <a:pPr marL="0" lvl="0" indent="0" algn="ctr" defTabSz="1689100">
                <a:lnSpc>
                  <a:spcPct val="90000"/>
                </a:lnSpc>
                <a:spcBef>
                  <a:spcPct val="0"/>
                </a:spcBef>
                <a:spcAft>
                  <a:spcPct val="35000"/>
                </a:spcAft>
                <a:buNone/>
              </a:pPr>
              <a:r>
                <a:rPr lang="en-CA" sz="1800" b="1" kern="1200" dirty="0">
                  <a:solidFill>
                    <a:schemeClr val="bg1"/>
                  </a:solidFill>
                </a:rPr>
                <a:t>Deployment</a:t>
              </a:r>
            </a:p>
          </p:txBody>
        </p:sp>
      </p:grpSp>
      <p:sp>
        <p:nvSpPr>
          <p:cNvPr id="285" name="Rectangle 284">
            <a:extLst>
              <a:ext uri="{FF2B5EF4-FFF2-40B4-BE49-F238E27FC236}">
                <a16:creationId xmlns:a16="http://schemas.microsoft.com/office/drawing/2014/main" id="{C8C83027-DD35-FC0F-B321-2D3A62AE1DFC}"/>
              </a:ext>
            </a:extLst>
          </p:cNvPr>
          <p:cNvSpPr/>
          <p:nvPr/>
        </p:nvSpPr>
        <p:spPr>
          <a:xfrm>
            <a:off x="12923781" y="21426099"/>
            <a:ext cx="7829787"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2. AWS Architecture for project deployment</a:t>
            </a:r>
          </a:p>
        </p:txBody>
      </p:sp>
      <p:sp>
        <p:nvSpPr>
          <p:cNvPr id="33" name="Rectangle 32">
            <a:extLst>
              <a:ext uri="{FF2B5EF4-FFF2-40B4-BE49-F238E27FC236}">
                <a16:creationId xmlns:a16="http://schemas.microsoft.com/office/drawing/2014/main" id="{A94B8C16-AC89-8021-E199-AE94106FC9B1}"/>
              </a:ext>
            </a:extLst>
          </p:cNvPr>
          <p:cNvSpPr/>
          <p:nvPr/>
        </p:nvSpPr>
        <p:spPr bwMode="auto">
          <a:xfrm>
            <a:off x="13959503" y="10214660"/>
            <a:ext cx="7747216" cy="93289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u="none" strike="noStrike" cap="none" normalizeH="0" baseline="0" dirty="0">
                <a:ln>
                  <a:noFill/>
                </a:ln>
                <a:solidFill>
                  <a:schemeClr val="tx1"/>
                </a:solidFill>
                <a:effectLst/>
                <a:latin typeface="Times" charset="0"/>
              </a:rPr>
              <a:t>Setting up a pipeline to extract data from </a:t>
            </a:r>
            <a:r>
              <a:rPr kumimoji="0" lang="en-US" sz="2400" u="none" strike="noStrike" cap="none" normalizeH="0" baseline="0" dirty="0" err="1">
                <a:ln>
                  <a:noFill/>
                </a:ln>
                <a:solidFill>
                  <a:schemeClr val="tx1"/>
                </a:solidFill>
                <a:effectLst/>
                <a:latin typeface="Times" charset="0"/>
              </a:rPr>
              <a:t>Huggingface</a:t>
            </a:r>
            <a:r>
              <a:rPr kumimoji="0" lang="en-US" sz="2400" u="none" strike="noStrike" cap="none" normalizeH="0" baseline="0" dirty="0">
                <a:ln>
                  <a:noFill/>
                </a:ln>
                <a:solidFill>
                  <a:schemeClr val="tx1"/>
                </a:solidFill>
                <a:effectLst/>
                <a:latin typeface="Times" charset="0"/>
              </a:rPr>
              <a:t> and transferring it to S3 for storage and utility purposes </a:t>
            </a:r>
          </a:p>
        </p:txBody>
      </p:sp>
      <p:sp>
        <p:nvSpPr>
          <p:cNvPr id="129" name="Rectangle 106">
            <a:extLst>
              <a:ext uri="{FF2B5EF4-FFF2-40B4-BE49-F238E27FC236}">
                <a16:creationId xmlns:a16="http://schemas.microsoft.com/office/drawing/2014/main" id="{20501C08-0ED4-DCD2-E001-0E486E47330D}"/>
              </a:ext>
            </a:extLst>
          </p:cNvPr>
          <p:cNvSpPr>
            <a:spLocks noChangeArrowheads="1"/>
          </p:cNvSpPr>
          <p:nvPr/>
        </p:nvSpPr>
        <p:spPr bwMode="auto">
          <a:xfrm>
            <a:off x="22464731" y="6392585"/>
            <a:ext cx="10663631" cy="34378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2200" b="1" spc="10" dirty="0">
                <a:latin typeface="Arial" panose="020B0604020202020204" pitchFamily="34" charset="0"/>
                <a:cs typeface="Arial" panose="020B0604020202020204" pitchFamily="34" charset="0"/>
              </a:rPr>
              <a:t>Wha</a:t>
            </a:r>
            <a:r>
              <a:rPr lang="en-US" sz="2200" spc="10" dirty="0">
                <a:latin typeface="Arial" panose="020B0604020202020204" pitchFamily="34" charset="0"/>
                <a:cs typeface="Arial" panose="020B0604020202020204" pitchFamily="34" charset="0"/>
              </a:rPr>
              <a:t>t are you doing? – </a:t>
            </a:r>
            <a:r>
              <a:rPr lang="en-US" sz="2200" b="1" spc="10" dirty="0">
                <a:latin typeface="Arial" panose="020B0604020202020204" pitchFamily="34" charset="0"/>
                <a:cs typeface="Arial" panose="020B0604020202020204" pitchFamily="34" charset="0"/>
              </a:rPr>
              <a:t>why</a:t>
            </a:r>
            <a:r>
              <a:rPr lang="en-US" sz="2200" spc="10" dirty="0">
                <a:latin typeface="Arial" panose="020B0604020202020204" pitchFamily="34" charset="0"/>
                <a:cs typeface="Arial" panose="020B0604020202020204" pitchFamily="34" charset="0"/>
              </a:rPr>
              <a:t> are you doing it? – </a:t>
            </a:r>
            <a:r>
              <a:rPr lang="en-US" sz="2200" b="1" spc="10" dirty="0">
                <a:latin typeface="Arial" panose="020B0604020202020204" pitchFamily="34" charset="0"/>
                <a:cs typeface="Arial" panose="020B0604020202020204" pitchFamily="34" charset="0"/>
              </a:rPr>
              <a:t>how </a:t>
            </a:r>
            <a:r>
              <a:rPr lang="en-US" sz="2200" spc="10" dirty="0">
                <a:latin typeface="Arial" panose="020B0604020202020204" pitchFamily="34" charset="0"/>
                <a:cs typeface="Arial" panose="020B0604020202020204" pitchFamily="34" charset="0"/>
              </a:rPr>
              <a:t>was it done? (in this order). This isn’t a paper. Be very concise like a robot </a:t>
            </a:r>
            <a:r>
              <a:rPr lang="en-US" sz="2200" spc="10" dirty="0">
                <a:latin typeface="Arial" panose="020B0604020202020204" pitchFamily="34" charset="0"/>
                <a:cs typeface="Arial" panose="020B0604020202020204" pitchFamily="34" charset="0"/>
                <a:sym typeface="Wingdings" panose="05000000000000000000" pitchFamily="2" charset="2"/>
              </a:rPr>
              <a:t>.</a:t>
            </a:r>
            <a:endParaRPr lang="en-US" sz="2200" spc="1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33EFE10B-62AD-C0F9-AB78-58684981615B}"/>
              </a:ext>
            </a:extLst>
          </p:cNvPr>
          <p:cNvPicPr>
            <a:picLocks noChangeAspect="1"/>
          </p:cNvPicPr>
          <p:nvPr/>
        </p:nvPicPr>
        <p:blipFill>
          <a:blip r:embed="rId27"/>
          <a:stretch>
            <a:fillRect/>
          </a:stretch>
        </p:blipFill>
        <p:spPr>
          <a:xfrm>
            <a:off x="5902001" y="7307419"/>
            <a:ext cx="4706176" cy="2979935"/>
          </a:xfrm>
          <a:prstGeom prst="rect">
            <a:avLst/>
          </a:prstGeom>
        </p:spPr>
      </p:pic>
      <p:sp>
        <p:nvSpPr>
          <p:cNvPr id="132" name="Rectangle 106">
            <a:extLst>
              <a:ext uri="{FF2B5EF4-FFF2-40B4-BE49-F238E27FC236}">
                <a16:creationId xmlns:a16="http://schemas.microsoft.com/office/drawing/2014/main" id="{90C0A58C-D49E-8547-CA1F-91326F497F56}"/>
              </a:ext>
            </a:extLst>
          </p:cNvPr>
          <p:cNvSpPr>
            <a:spLocks noChangeArrowheads="1"/>
          </p:cNvSpPr>
          <p:nvPr/>
        </p:nvSpPr>
        <p:spPr bwMode="auto">
          <a:xfrm>
            <a:off x="132473" y="7481468"/>
            <a:ext cx="5627809" cy="280725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2200" dirty="0">
                <a:solidFill>
                  <a:srgbClr val="000000"/>
                </a:solidFill>
                <a:effectLst/>
                <a:latin typeface="Arial" panose="020B0604020202020204" pitchFamily="34" charset="0"/>
                <a:ea typeface="Arial" panose="020B0604020202020204" pitchFamily="34" charset="0"/>
              </a:rPr>
              <a:t>We will be using wave2vec model to train the model on 6 languages and build an operationalized pipeline on AWS for this set of languages. The pipeline will be set up such that it will trigger and predict whenever new data is being added. This makes the project readily deployable, </a:t>
            </a:r>
          </a:p>
        </p:txBody>
      </p:sp>
      <p:sp>
        <p:nvSpPr>
          <p:cNvPr id="133" name="Rectangle 132">
            <a:extLst>
              <a:ext uri="{FF2B5EF4-FFF2-40B4-BE49-F238E27FC236}">
                <a16:creationId xmlns:a16="http://schemas.microsoft.com/office/drawing/2014/main" id="{021EEDBC-7178-D188-A40E-735C03756A58}"/>
              </a:ext>
            </a:extLst>
          </p:cNvPr>
          <p:cNvSpPr/>
          <p:nvPr/>
        </p:nvSpPr>
        <p:spPr bwMode="auto">
          <a:xfrm>
            <a:off x="13994047" y="11467311"/>
            <a:ext cx="7640020" cy="93289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u="none" strike="noStrike" cap="none" normalizeH="0" baseline="0" dirty="0">
                <a:ln>
                  <a:noFill/>
                </a:ln>
                <a:solidFill>
                  <a:schemeClr val="tx1"/>
                </a:solidFill>
                <a:effectLst/>
                <a:latin typeface="Times" charset="0"/>
              </a:rPr>
              <a:t>Performing audio analysis to check the average length of the data, samples, etc.</a:t>
            </a:r>
          </a:p>
        </p:txBody>
      </p:sp>
      <p:sp>
        <p:nvSpPr>
          <p:cNvPr id="134" name="Rectangle 133">
            <a:extLst>
              <a:ext uri="{FF2B5EF4-FFF2-40B4-BE49-F238E27FC236}">
                <a16:creationId xmlns:a16="http://schemas.microsoft.com/office/drawing/2014/main" id="{DDF9BB60-A42D-C7EE-11B5-333F10786C9C}"/>
              </a:ext>
            </a:extLst>
          </p:cNvPr>
          <p:cNvSpPr/>
          <p:nvPr/>
        </p:nvSpPr>
        <p:spPr bwMode="auto">
          <a:xfrm>
            <a:off x="13959503" y="12831529"/>
            <a:ext cx="7640020" cy="93289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400" dirty="0"/>
              <a:t>Applying wave2vec model to train on data for 6 languages, evaluating validation accuracy</a:t>
            </a:r>
            <a:endParaRPr kumimoji="0" lang="en-US" sz="2400" u="none" strike="noStrike" cap="none" normalizeH="0" baseline="0" dirty="0">
              <a:ln>
                <a:noFill/>
              </a:ln>
              <a:solidFill>
                <a:schemeClr val="tx1"/>
              </a:solidFill>
              <a:effectLst/>
              <a:latin typeface="Times" charset="0"/>
            </a:endParaRPr>
          </a:p>
        </p:txBody>
      </p:sp>
      <p:sp>
        <p:nvSpPr>
          <p:cNvPr id="136" name="Rectangle 135">
            <a:extLst>
              <a:ext uri="{FF2B5EF4-FFF2-40B4-BE49-F238E27FC236}">
                <a16:creationId xmlns:a16="http://schemas.microsoft.com/office/drawing/2014/main" id="{E1920850-F68C-61FD-BC42-16F41E289794}"/>
              </a:ext>
            </a:extLst>
          </p:cNvPr>
          <p:cNvSpPr/>
          <p:nvPr/>
        </p:nvSpPr>
        <p:spPr bwMode="auto">
          <a:xfrm>
            <a:off x="13938594" y="14090480"/>
            <a:ext cx="7640020" cy="93289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u="none" strike="noStrike" cap="none" normalizeH="0" baseline="0" dirty="0">
                <a:ln>
                  <a:noFill/>
                </a:ln>
                <a:solidFill>
                  <a:schemeClr val="tx1"/>
                </a:solidFill>
                <a:effectLst/>
                <a:latin typeface="Times" charset="0"/>
              </a:rPr>
              <a:t>Setting up a pi</a:t>
            </a:r>
            <a:r>
              <a:rPr lang="en-US" sz="2400" dirty="0"/>
              <a:t>peline in AWS to deploy the model, starting from S3 bucket to read and </a:t>
            </a:r>
            <a:r>
              <a:rPr lang="en-US" sz="2400" dirty="0" err="1"/>
              <a:t>Sagemaker</a:t>
            </a:r>
            <a:r>
              <a:rPr lang="en-US" sz="2400" dirty="0"/>
              <a:t> to run the model</a:t>
            </a:r>
            <a:endParaRPr kumimoji="0" lang="en-US" sz="2400" u="none" strike="noStrike" cap="none" normalizeH="0" baseline="0" dirty="0">
              <a:ln>
                <a:noFill/>
              </a:ln>
              <a:solidFill>
                <a:schemeClr val="tx1"/>
              </a:solidFill>
              <a:effectLst/>
              <a:latin typeface="Times" charset="0"/>
            </a:endParaRPr>
          </a:p>
        </p:txBody>
      </p:sp>
      <p:graphicFrame>
        <p:nvGraphicFramePr>
          <p:cNvPr id="7" name="Table 6">
            <a:extLst>
              <a:ext uri="{FF2B5EF4-FFF2-40B4-BE49-F238E27FC236}">
                <a16:creationId xmlns:a16="http://schemas.microsoft.com/office/drawing/2014/main" id="{C7ADCC1F-E10C-F6A1-B4B7-082F1F1DA18D}"/>
              </a:ext>
            </a:extLst>
          </p:cNvPr>
          <p:cNvGraphicFramePr>
            <a:graphicFrameLocks noGrp="1"/>
          </p:cNvGraphicFramePr>
          <p:nvPr>
            <p:extLst>
              <p:ext uri="{D42A27DB-BD31-4B8C-83A1-F6EECF244321}">
                <p14:modId xmlns:p14="http://schemas.microsoft.com/office/powerpoint/2010/main" val="3908476588"/>
              </p:ext>
            </p:extLst>
          </p:nvPr>
        </p:nvGraphicFramePr>
        <p:xfrm>
          <a:off x="11528804" y="4818852"/>
          <a:ext cx="9916357" cy="4243833"/>
        </p:xfrm>
        <a:graphic>
          <a:graphicData uri="http://schemas.openxmlformats.org/drawingml/2006/table">
            <a:tbl>
              <a:tblPr firstRow="1" firstCol="1" bandRow="1">
                <a:tableStyleId>{912C8C85-51F0-491E-9774-3900AFEF0FD7}</a:tableStyleId>
              </a:tblPr>
              <a:tblGrid>
                <a:gridCol w="1599666">
                  <a:extLst>
                    <a:ext uri="{9D8B030D-6E8A-4147-A177-3AD203B41FA5}">
                      <a16:colId xmlns:a16="http://schemas.microsoft.com/office/drawing/2014/main" val="4026208884"/>
                    </a:ext>
                  </a:extLst>
                </a:gridCol>
                <a:gridCol w="2950721">
                  <a:extLst>
                    <a:ext uri="{9D8B030D-6E8A-4147-A177-3AD203B41FA5}">
                      <a16:colId xmlns:a16="http://schemas.microsoft.com/office/drawing/2014/main" val="1458007641"/>
                    </a:ext>
                  </a:extLst>
                </a:gridCol>
                <a:gridCol w="3239831">
                  <a:extLst>
                    <a:ext uri="{9D8B030D-6E8A-4147-A177-3AD203B41FA5}">
                      <a16:colId xmlns:a16="http://schemas.microsoft.com/office/drawing/2014/main" val="1872831083"/>
                    </a:ext>
                  </a:extLst>
                </a:gridCol>
                <a:gridCol w="2126139">
                  <a:extLst>
                    <a:ext uri="{9D8B030D-6E8A-4147-A177-3AD203B41FA5}">
                      <a16:colId xmlns:a16="http://schemas.microsoft.com/office/drawing/2014/main" val="1401168921"/>
                    </a:ext>
                  </a:extLst>
                </a:gridCol>
              </a:tblGrid>
              <a:tr h="206379">
                <a:tc>
                  <a:txBody>
                    <a:bodyPr/>
                    <a:lstStyle/>
                    <a:p>
                      <a:pPr marL="0" marR="0" algn="ctr">
                        <a:lnSpc>
                          <a:spcPct val="107000"/>
                        </a:lnSpc>
                        <a:spcBef>
                          <a:spcPts val="0"/>
                        </a:spcBef>
                        <a:spcAft>
                          <a:spcPts val="0"/>
                        </a:spcAft>
                      </a:pPr>
                      <a:r>
                        <a:rPr lang="en-US" sz="1300">
                          <a:effectLst/>
                        </a:rPr>
                        <a:t>Study</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tc>
                  <a:txBody>
                    <a:bodyPr/>
                    <a:lstStyle/>
                    <a:p>
                      <a:pPr marL="0" marR="0" algn="ctr">
                        <a:lnSpc>
                          <a:spcPct val="107000"/>
                        </a:lnSpc>
                        <a:spcBef>
                          <a:spcPts val="0"/>
                        </a:spcBef>
                        <a:spcAft>
                          <a:spcPts val="0"/>
                        </a:spcAft>
                      </a:pPr>
                      <a:r>
                        <a:rPr lang="en-US" sz="1300">
                          <a:effectLst/>
                        </a:rPr>
                        <a:t>Model Type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tc>
                  <a:txBody>
                    <a:bodyPr/>
                    <a:lstStyle/>
                    <a:p>
                      <a:pPr marL="0" marR="0" algn="ctr">
                        <a:lnSpc>
                          <a:spcPct val="107000"/>
                        </a:lnSpc>
                        <a:spcBef>
                          <a:spcPts val="0"/>
                        </a:spcBef>
                        <a:spcAft>
                          <a:spcPts val="0"/>
                        </a:spcAft>
                      </a:pPr>
                      <a:r>
                        <a:rPr lang="en-US" sz="1300">
                          <a:effectLst/>
                        </a:rPr>
                        <a:t>Data Used</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tc>
                  <a:txBody>
                    <a:bodyPr/>
                    <a:lstStyle/>
                    <a:p>
                      <a:pPr marL="0" marR="0" algn="ctr">
                        <a:lnSpc>
                          <a:spcPct val="107000"/>
                        </a:lnSpc>
                        <a:spcBef>
                          <a:spcPts val="0"/>
                        </a:spcBef>
                        <a:spcAft>
                          <a:spcPts val="0"/>
                        </a:spcAft>
                      </a:pPr>
                      <a:r>
                        <a:rPr lang="en-US" sz="1300">
                          <a:effectLst/>
                        </a:rPr>
                        <a:t>Performance Metrics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extLst>
                  <a:ext uri="{0D108BD9-81ED-4DB2-BD59-A6C34878D82A}">
                    <a16:rowId xmlns:a16="http://schemas.microsoft.com/office/drawing/2014/main" val="3192812390"/>
                  </a:ext>
                </a:extLst>
              </a:tr>
              <a:tr h="819901">
                <a:tc>
                  <a:txBody>
                    <a:bodyPr/>
                    <a:lstStyle/>
                    <a:p>
                      <a:pPr marL="0" marR="0">
                        <a:lnSpc>
                          <a:spcPct val="107000"/>
                        </a:lnSpc>
                        <a:spcBef>
                          <a:spcPts val="0"/>
                        </a:spcBef>
                        <a:spcAft>
                          <a:spcPts val="0"/>
                        </a:spcAft>
                      </a:pPr>
                      <a:r>
                        <a:rPr lang="en-US" sz="1300">
                          <a:effectLst/>
                        </a:rPr>
                        <a:t>Bartz et al.</a:t>
                      </a:r>
                      <a:endParaRPr lang="en-US" sz="1500">
                        <a:effectLst/>
                      </a:endParaRPr>
                    </a:p>
                    <a:p>
                      <a:pPr marL="0" marR="0">
                        <a:lnSpc>
                          <a:spcPct val="107000"/>
                        </a:lnSpc>
                        <a:spcBef>
                          <a:spcPts val="0"/>
                        </a:spcBef>
                        <a:spcAft>
                          <a:spcPts val="0"/>
                        </a:spcAft>
                      </a:pPr>
                      <a:r>
                        <a:rPr lang="en-US" sz="1300">
                          <a:effectLst/>
                        </a:rPr>
                        <a:t>(2017)</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tc>
                  <a:txBody>
                    <a:bodyPr/>
                    <a:lstStyle/>
                    <a:p>
                      <a:pPr marL="0" marR="0">
                        <a:lnSpc>
                          <a:spcPct val="107000"/>
                        </a:lnSpc>
                        <a:spcBef>
                          <a:spcPts val="0"/>
                        </a:spcBef>
                        <a:spcAft>
                          <a:spcPts val="0"/>
                        </a:spcAft>
                      </a:pPr>
                      <a:r>
                        <a:rPr lang="en-US" sz="1300">
                          <a:effectLst/>
                        </a:rPr>
                        <a:t>Combination of CNN and RNN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tc>
                  <a:txBody>
                    <a:bodyPr/>
                    <a:lstStyle/>
                    <a:p>
                      <a:pPr marL="0" marR="0">
                        <a:lnSpc>
                          <a:spcPct val="107000"/>
                        </a:lnSpc>
                        <a:spcBef>
                          <a:spcPts val="0"/>
                        </a:spcBef>
                        <a:spcAft>
                          <a:spcPts val="0"/>
                        </a:spcAft>
                      </a:pPr>
                      <a:r>
                        <a:rPr lang="en-US" sz="1300">
                          <a:effectLst/>
                        </a:rPr>
                        <a:t>speeches, press conferences and statements from European Parliament; data from news broadcast channels hosted on YouTube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tc>
                  <a:txBody>
                    <a:bodyPr/>
                    <a:lstStyle/>
                    <a:p>
                      <a:pPr marL="0" marR="0">
                        <a:lnSpc>
                          <a:spcPct val="107000"/>
                        </a:lnSpc>
                        <a:spcBef>
                          <a:spcPts val="0"/>
                        </a:spcBef>
                        <a:spcAft>
                          <a:spcPts val="0"/>
                        </a:spcAft>
                      </a:pPr>
                      <a:r>
                        <a:rPr lang="en-US" sz="1300">
                          <a:effectLst/>
                        </a:rPr>
                        <a:t>Accuracy, F1 Score, Precision, Recall</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extLst>
                  <a:ext uri="{0D108BD9-81ED-4DB2-BD59-A6C34878D82A}">
                    <a16:rowId xmlns:a16="http://schemas.microsoft.com/office/drawing/2014/main" val="2482944624"/>
                  </a:ext>
                </a:extLst>
              </a:tr>
              <a:tr h="466796">
                <a:tc>
                  <a:txBody>
                    <a:bodyPr/>
                    <a:lstStyle/>
                    <a:p>
                      <a:pPr marL="0" marR="0">
                        <a:lnSpc>
                          <a:spcPct val="107000"/>
                        </a:lnSpc>
                        <a:spcBef>
                          <a:spcPts val="0"/>
                        </a:spcBef>
                        <a:spcAft>
                          <a:spcPts val="0"/>
                        </a:spcAft>
                      </a:pPr>
                      <a:r>
                        <a:rPr lang="en-US" sz="1500">
                          <a:effectLst/>
                        </a:rPr>
                        <a:t>Tang </a:t>
                      </a:r>
                      <a:r>
                        <a:rPr lang="en-US" sz="1300">
                          <a:effectLst/>
                        </a:rPr>
                        <a:t>et al.</a:t>
                      </a:r>
                      <a:endParaRPr lang="en-US" sz="1500">
                        <a:effectLst/>
                      </a:endParaRPr>
                    </a:p>
                    <a:p>
                      <a:pPr marL="0" marR="0">
                        <a:lnSpc>
                          <a:spcPct val="107000"/>
                        </a:lnSpc>
                        <a:spcBef>
                          <a:spcPts val="0"/>
                        </a:spcBef>
                        <a:spcAft>
                          <a:spcPts val="0"/>
                        </a:spcAft>
                      </a:pPr>
                      <a:r>
                        <a:rPr lang="en-US" sz="1300">
                          <a:effectLst/>
                        </a:rPr>
                        <a:t>(2018)</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tc>
                  <a:txBody>
                    <a:bodyPr/>
                    <a:lstStyle/>
                    <a:p>
                      <a:pPr marL="0" marR="0">
                        <a:lnSpc>
                          <a:spcPct val="107000"/>
                        </a:lnSpc>
                        <a:spcBef>
                          <a:spcPts val="0"/>
                        </a:spcBef>
                        <a:spcAft>
                          <a:spcPts val="0"/>
                        </a:spcAft>
                      </a:pPr>
                      <a:r>
                        <a:rPr lang="en-US" sz="1300">
                          <a:effectLst/>
                        </a:rPr>
                        <a:t>CNN - LSTM LID Model</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tc>
                  <a:txBody>
                    <a:bodyPr/>
                    <a:lstStyle/>
                    <a:p>
                      <a:pPr marL="0" marR="0">
                        <a:lnSpc>
                          <a:spcPct val="107000"/>
                        </a:lnSpc>
                        <a:spcBef>
                          <a:spcPts val="0"/>
                        </a:spcBef>
                        <a:spcAft>
                          <a:spcPts val="0"/>
                        </a:spcAft>
                      </a:pPr>
                      <a:r>
                        <a:rPr lang="en-US" sz="1300">
                          <a:effectLst/>
                        </a:rPr>
                        <a:t>Babel database, AP16-OLR database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tc>
                  <a:txBody>
                    <a:bodyPr/>
                    <a:lstStyle/>
                    <a:p>
                      <a:pPr marL="0" marR="0">
                        <a:lnSpc>
                          <a:spcPct val="107000"/>
                        </a:lnSpc>
                        <a:spcBef>
                          <a:spcPts val="0"/>
                        </a:spcBef>
                        <a:spcAft>
                          <a:spcPts val="0"/>
                        </a:spcAft>
                      </a:pPr>
                      <a:r>
                        <a:rPr lang="en-US" sz="1300">
                          <a:effectLst/>
                        </a:rPr>
                        <a:t>EER% (Equal Error Rate) and C</a:t>
                      </a:r>
                      <a:r>
                        <a:rPr lang="en-US" sz="1300" baseline="-25000">
                          <a:effectLst/>
                        </a:rPr>
                        <a:t>avg</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extLst>
                  <a:ext uri="{0D108BD9-81ED-4DB2-BD59-A6C34878D82A}">
                    <a16:rowId xmlns:a16="http://schemas.microsoft.com/office/drawing/2014/main" val="2806814234"/>
                  </a:ext>
                </a:extLst>
              </a:tr>
              <a:tr h="423438">
                <a:tc>
                  <a:txBody>
                    <a:bodyPr/>
                    <a:lstStyle/>
                    <a:p>
                      <a:pPr marL="0" marR="0">
                        <a:lnSpc>
                          <a:spcPct val="107000"/>
                        </a:lnSpc>
                        <a:spcBef>
                          <a:spcPts val="0"/>
                        </a:spcBef>
                        <a:spcAft>
                          <a:spcPts val="0"/>
                        </a:spcAft>
                      </a:pPr>
                      <a:r>
                        <a:rPr lang="en-US" sz="1300">
                          <a:effectLst/>
                        </a:rPr>
                        <a:t>Ravanelli et al.</a:t>
                      </a:r>
                      <a:endParaRPr lang="en-US" sz="1500">
                        <a:effectLst/>
                      </a:endParaRPr>
                    </a:p>
                    <a:p>
                      <a:pPr marL="0" marR="0">
                        <a:lnSpc>
                          <a:spcPct val="107000"/>
                        </a:lnSpc>
                        <a:spcBef>
                          <a:spcPts val="0"/>
                        </a:spcBef>
                        <a:spcAft>
                          <a:spcPts val="0"/>
                        </a:spcAft>
                      </a:pPr>
                      <a:r>
                        <a:rPr lang="en-US" sz="1300">
                          <a:effectLst/>
                        </a:rPr>
                        <a:t>(2021)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tc>
                  <a:txBody>
                    <a:bodyPr/>
                    <a:lstStyle/>
                    <a:p>
                      <a:pPr marL="0" marR="0">
                        <a:lnSpc>
                          <a:spcPct val="107000"/>
                        </a:lnSpc>
                        <a:spcBef>
                          <a:spcPts val="0"/>
                        </a:spcBef>
                        <a:spcAft>
                          <a:spcPts val="0"/>
                        </a:spcAft>
                      </a:pPr>
                      <a:r>
                        <a:rPr lang="en-US" sz="1300">
                          <a:effectLst/>
                        </a:rPr>
                        <a:t>X-Vectors, ECAPA-TDNN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tc>
                  <a:txBody>
                    <a:bodyPr/>
                    <a:lstStyle/>
                    <a:p>
                      <a:pPr marL="0" marR="0">
                        <a:lnSpc>
                          <a:spcPct val="107000"/>
                        </a:lnSpc>
                        <a:spcBef>
                          <a:spcPts val="0"/>
                        </a:spcBef>
                        <a:spcAft>
                          <a:spcPts val="0"/>
                        </a:spcAft>
                      </a:pPr>
                      <a:r>
                        <a:rPr lang="en-US" sz="1300">
                          <a:effectLst/>
                        </a:rPr>
                        <a:t>VoxCeleb1, VoxCeleb2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tc>
                  <a:txBody>
                    <a:bodyPr/>
                    <a:lstStyle/>
                    <a:p>
                      <a:pPr marL="0" marR="0">
                        <a:lnSpc>
                          <a:spcPct val="107000"/>
                        </a:lnSpc>
                        <a:spcBef>
                          <a:spcPts val="0"/>
                        </a:spcBef>
                        <a:spcAft>
                          <a:spcPts val="0"/>
                        </a:spcAft>
                      </a:pPr>
                      <a:r>
                        <a:rPr lang="en-US" sz="1300">
                          <a:effectLst/>
                        </a:rPr>
                        <a:t>EER% (Equal Error Rate)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extLst>
                  <a:ext uri="{0D108BD9-81ED-4DB2-BD59-A6C34878D82A}">
                    <a16:rowId xmlns:a16="http://schemas.microsoft.com/office/drawing/2014/main" val="1150293565"/>
                  </a:ext>
                </a:extLst>
              </a:tr>
              <a:tr h="798631">
                <a:tc>
                  <a:txBody>
                    <a:bodyPr/>
                    <a:lstStyle/>
                    <a:p>
                      <a:pPr marL="0" marR="0">
                        <a:lnSpc>
                          <a:spcPct val="107000"/>
                        </a:lnSpc>
                        <a:spcBef>
                          <a:spcPts val="0"/>
                        </a:spcBef>
                        <a:spcAft>
                          <a:spcPts val="0"/>
                        </a:spcAft>
                      </a:pPr>
                      <a:r>
                        <a:rPr lang="en-US" sz="1300">
                          <a:effectLst/>
                        </a:rPr>
                        <a:t>Singh et al.</a:t>
                      </a:r>
                      <a:endParaRPr lang="en-US" sz="1500">
                        <a:effectLst/>
                      </a:endParaRPr>
                    </a:p>
                    <a:p>
                      <a:pPr marL="0" marR="0">
                        <a:lnSpc>
                          <a:spcPct val="107000"/>
                        </a:lnSpc>
                        <a:spcBef>
                          <a:spcPts val="0"/>
                        </a:spcBef>
                        <a:spcAft>
                          <a:spcPts val="0"/>
                        </a:spcAft>
                      </a:pPr>
                      <a:r>
                        <a:rPr lang="en-US" sz="1300">
                          <a:effectLst/>
                        </a:rPr>
                        <a:t>(2021)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tc>
                  <a:txBody>
                    <a:bodyPr/>
                    <a:lstStyle/>
                    <a:p>
                      <a:pPr marL="0" marR="0">
                        <a:lnSpc>
                          <a:spcPct val="107000"/>
                        </a:lnSpc>
                        <a:spcBef>
                          <a:spcPts val="0"/>
                        </a:spcBef>
                        <a:spcAft>
                          <a:spcPts val="0"/>
                        </a:spcAft>
                      </a:pPr>
                      <a:r>
                        <a:rPr lang="en-US" sz="1300" dirty="0">
                          <a:effectLst/>
                        </a:rPr>
                        <a:t>Pretrained </a:t>
                      </a:r>
                      <a:r>
                        <a:rPr lang="en-US" sz="1300" dirty="0" err="1">
                          <a:effectLst/>
                        </a:rPr>
                        <a:t>Keras</a:t>
                      </a:r>
                      <a:r>
                        <a:rPr lang="en-US" sz="1300" dirty="0">
                          <a:effectLst/>
                        </a:rPr>
                        <a:t> Model using Naïve Bayes, CNN, SVM, Pretrained architecture of VGG16, ResNet50</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tc>
                  <a:txBody>
                    <a:bodyPr/>
                    <a:lstStyle/>
                    <a:p>
                      <a:pPr marL="0" marR="0">
                        <a:lnSpc>
                          <a:spcPct val="107000"/>
                        </a:lnSpc>
                        <a:spcBef>
                          <a:spcPts val="0"/>
                        </a:spcBef>
                        <a:spcAft>
                          <a:spcPts val="0"/>
                        </a:spcAft>
                      </a:pPr>
                      <a:r>
                        <a:rPr lang="en-US" sz="1300">
                          <a:effectLst/>
                        </a:rPr>
                        <a:t>Audio files using the Kaggle dataset named spoken language identification.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tc>
                  <a:txBody>
                    <a:bodyPr/>
                    <a:lstStyle/>
                    <a:p>
                      <a:pPr marL="0" marR="0">
                        <a:lnSpc>
                          <a:spcPct val="107000"/>
                        </a:lnSpc>
                        <a:spcBef>
                          <a:spcPts val="0"/>
                        </a:spcBef>
                        <a:spcAft>
                          <a:spcPts val="0"/>
                        </a:spcAft>
                      </a:pPr>
                      <a:r>
                        <a:rPr lang="en-US" sz="1300">
                          <a:effectLst/>
                        </a:rPr>
                        <a:t>Confusion Matrix, F1 Score, Accuracy</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extLst>
                  <a:ext uri="{0D108BD9-81ED-4DB2-BD59-A6C34878D82A}">
                    <a16:rowId xmlns:a16="http://schemas.microsoft.com/office/drawing/2014/main" val="976458057"/>
                  </a:ext>
                </a:extLst>
              </a:tr>
              <a:tr h="423438">
                <a:tc>
                  <a:txBody>
                    <a:bodyPr/>
                    <a:lstStyle/>
                    <a:p>
                      <a:pPr marL="0" marR="0">
                        <a:lnSpc>
                          <a:spcPct val="107000"/>
                        </a:lnSpc>
                        <a:spcBef>
                          <a:spcPts val="0"/>
                        </a:spcBef>
                        <a:spcAft>
                          <a:spcPts val="0"/>
                        </a:spcAft>
                      </a:pPr>
                      <a:r>
                        <a:rPr lang="en-US" sz="1300">
                          <a:effectLst/>
                        </a:rPr>
                        <a:t>Tjandra et al.</a:t>
                      </a:r>
                      <a:endParaRPr lang="en-US" sz="1500">
                        <a:effectLst/>
                      </a:endParaRPr>
                    </a:p>
                    <a:p>
                      <a:pPr marL="0" marR="0">
                        <a:lnSpc>
                          <a:spcPct val="107000"/>
                        </a:lnSpc>
                        <a:spcBef>
                          <a:spcPts val="0"/>
                        </a:spcBef>
                        <a:spcAft>
                          <a:spcPts val="0"/>
                        </a:spcAft>
                      </a:pPr>
                      <a:r>
                        <a:rPr lang="en-US" sz="1300">
                          <a:effectLst/>
                        </a:rPr>
                        <a:t>(2022)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tc>
                  <a:txBody>
                    <a:bodyPr/>
                    <a:lstStyle/>
                    <a:p>
                      <a:pPr marL="0" marR="0">
                        <a:lnSpc>
                          <a:spcPct val="107000"/>
                        </a:lnSpc>
                        <a:spcBef>
                          <a:spcPts val="0"/>
                        </a:spcBef>
                        <a:spcAft>
                          <a:spcPts val="0"/>
                        </a:spcAft>
                      </a:pPr>
                      <a:r>
                        <a:rPr lang="en-US" sz="1300">
                          <a:effectLst/>
                        </a:rPr>
                        <a:t>Modified Pretrained wav2vec 2.0 model</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tc>
                  <a:txBody>
                    <a:bodyPr/>
                    <a:lstStyle/>
                    <a:p>
                      <a:pPr marL="0" marR="0">
                        <a:lnSpc>
                          <a:spcPct val="107000"/>
                        </a:lnSpc>
                        <a:spcBef>
                          <a:spcPts val="0"/>
                        </a:spcBef>
                        <a:spcAft>
                          <a:spcPts val="0"/>
                        </a:spcAft>
                      </a:pPr>
                      <a:r>
                        <a:rPr lang="en-US" sz="1300">
                          <a:effectLst/>
                        </a:rPr>
                        <a:t>Data used here is from public social media videos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tc>
                  <a:txBody>
                    <a:bodyPr/>
                    <a:lstStyle/>
                    <a:p>
                      <a:pPr marL="0" marR="0">
                        <a:lnSpc>
                          <a:spcPct val="107000"/>
                        </a:lnSpc>
                        <a:spcBef>
                          <a:spcPts val="0"/>
                        </a:spcBef>
                        <a:spcAft>
                          <a:spcPts val="0"/>
                        </a:spcAft>
                      </a:pPr>
                      <a:r>
                        <a:rPr lang="en-US" sz="1300">
                          <a:effectLst/>
                        </a:rPr>
                        <a:t>Accuracy</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extLst>
                  <a:ext uri="{0D108BD9-81ED-4DB2-BD59-A6C34878D82A}">
                    <a16:rowId xmlns:a16="http://schemas.microsoft.com/office/drawing/2014/main" val="1600346092"/>
                  </a:ext>
                </a:extLst>
              </a:tr>
              <a:tr h="423438">
                <a:tc>
                  <a:txBody>
                    <a:bodyPr/>
                    <a:lstStyle/>
                    <a:p>
                      <a:pPr marL="0" marR="0">
                        <a:lnSpc>
                          <a:spcPct val="107000"/>
                        </a:lnSpc>
                        <a:spcBef>
                          <a:spcPts val="0"/>
                        </a:spcBef>
                        <a:spcAft>
                          <a:spcPts val="0"/>
                        </a:spcAft>
                      </a:pPr>
                      <a:r>
                        <a:rPr lang="en-US" sz="1300">
                          <a:effectLst/>
                        </a:rPr>
                        <a:t>Rammo et al.</a:t>
                      </a:r>
                      <a:endParaRPr lang="en-US" sz="1500">
                        <a:effectLst/>
                      </a:endParaRPr>
                    </a:p>
                    <a:p>
                      <a:pPr marL="0" marR="0">
                        <a:lnSpc>
                          <a:spcPct val="107000"/>
                        </a:lnSpc>
                        <a:spcBef>
                          <a:spcPts val="0"/>
                        </a:spcBef>
                        <a:spcAft>
                          <a:spcPts val="0"/>
                        </a:spcAft>
                      </a:pPr>
                      <a:r>
                        <a:rPr lang="en-US" sz="1300">
                          <a:effectLst/>
                        </a:rPr>
                        <a:t>(2022)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tc>
                  <a:txBody>
                    <a:bodyPr/>
                    <a:lstStyle/>
                    <a:p>
                      <a:pPr marL="0" marR="0">
                        <a:lnSpc>
                          <a:spcPct val="107000"/>
                        </a:lnSpc>
                        <a:spcBef>
                          <a:spcPts val="0"/>
                        </a:spcBef>
                        <a:spcAft>
                          <a:spcPts val="0"/>
                        </a:spcAft>
                      </a:pPr>
                      <a:r>
                        <a:rPr lang="en-US" sz="1300" dirty="0">
                          <a:effectLst/>
                        </a:rPr>
                        <a:t>CNN based Model. Mel-Frequency Cepstral Coefficients (MFCC)</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tc>
                  <a:txBody>
                    <a:bodyPr/>
                    <a:lstStyle/>
                    <a:p>
                      <a:pPr marL="0" marR="0">
                        <a:lnSpc>
                          <a:spcPct val="107000"/>
                        </a:lnSpc>
                        <a:spcBef>
                          <a:spcPts val="0"/>
                        </a:spcBef>
                        <a:spcAft>
                          <a:spcPts val="0"/>
                        </a:spcAft>
                      </a:pPr>
                      <a:r>
                        <a:rPr lang="en-US" sz="1300">
                          <a:effectLst/>
                        </a:rPr>
                        <a:t>VoxForge.org open-source database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tc>
                  <a:txBody>
                    <a:bodyPr/>
                    <a:lstStyle/>
                    <a:p>
                      <a:pPr marL="0" marR="0">
                        <a:lnSpc>
                          <a:spcPct val="107000"/>
                        </a:lnSpc>
                        <a:spcBef>
                          <a:spcPts val="0"/>
                        </a:spcBef>
                        <a:spcAft>
                          <a:spcPts val="0"/>
                        </a:spcAft>
                      </a:pPr>
                      <a:r>
                        <a:rPr lang="en-US" sz="1300">
                          <a:effectLst/>
                        </a:rPr>
                        <a:t>Precision, Recall, F1 Score and Support</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extLst>
                  <a:ext uri="{0D108BD9-81ED-4DB2-BD59-A6C34878D82A}">
                    <a16:rowId xmlns:a16="http://schemas.microsoft.com/office/drawing/2014/main" val="3477930179"/>
                  </a:ext>
                </a:extLst>
              </a:tr>
              <a:tr h="681812">
                <a:tc>
                  <a:txBody>
                    <a:bodyPr/>
                    <a:lstStyle/>
                    <a:p>
                      <a:pPr marL="0" marR="0">
                        <a:lnSpc>
                          <a:spcPct val="107000"/>
                        </a:lnSpc>
                        <a:spcBef>
                          <a:spcPts val="0"/>
                        </a:spcBef>
                        <a:spcAft>
                          <a:spcPts val="0"/>
                        </a:spcAft>
                      </a:pPr>
                      <a:r>
                        <a:rPr lang="en-US" sz="1300">
                          <a:effectLst/>
                        </a:rPr>
                        <a:t>Moradi et al.</a:t>
                      </a:r>
                      <a:endParaRPr lang="en-US" sz="1500">
                        <a:effectLst/>
                      </a:endParaRPr>
                    </a:p>
                    <a:p>
                      <a:pPr marL="0" marR="0">
                        <a:lnSpc>
                          <a:spcPct val="107000"/>
                        </a:lnSpc>
                        <a:spcBef>
                          <a:spcPts val="0"/>
                        </a:spcBef>
                        <a:spcAft>
                          <a:spcPts val="0"/>
                        </a:spcAft>
                      </a:pPr>
                      <a:r>
                        <a:rPr lang="en-US" sz="1300">
                          <a:effectLst/>
                        </a:rPr>
                        <a:t>(2023)</a:t>
                      </a:r>
                      <a:endParaRPr lang="en-US" sz="1500">
                        <a:effectLst/>
                      </a:endParaRPr>
                    </a:p>
                    <a:p>
                      <a:pPr marL="0" marR="0">
                        <a:lnSpc>
                          <a:spcPct val="107000"/>
                        </a:lnSpc>
                        <a:spcBef>
                          <a:spcPts val="0"/>
                        </a:spcBef>
                        <a:spcAft>
                          <a:spcPts val="0"/>
                        </a:spcAft>
                      </a:pPr>
                      <a:r>
                        <a:rPr lang="en-US" sz="1500">
                          <a:effectLst/>
                        </a:rPr>
                        <a:t>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tc>
                  <a:txBody>
                    <a:bodyPr/>
                    <a:lstStyle/>
                    <a:p>
                      <a:pPr marL="0" marR="0">
                        <a:lnSpc>
                          <a:spcPct val="107000"/>
                        </a:lnSpc>
                        <a:spcBef>
                          <a:spcPts val="0"/>
                        </a:spcBef>
                        <a:spcAft>
                          <a:spcPts val="0"/>
                        </a:spcAft>
                      </a:pPr>
                      <a:r>
                        <a:rPr lang="en-US" sz="1300" dirty="0">
                          <a:effectLst/>
                        </a:rPr>
                        <a:t>X-Vectors, SVM, Classifier-fusion, Genetic Algorithm</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tc>
                  <a:txBody>
                    <a:bodyPr/>
                    <a:lstStyle/>
                    <a:p>
                      <a:pPr marL="0" marR="0">
                        <a:lnSpc>
                          <a:spcPct val="107000"/>
                        </a:lnSpc>
                        <a:spcBef>
                          <a:spcPts val="0"/>
                        </a:spcBef>
                        <a:spcAft>
                          <a:spcPts val="0"/>
                        </a:spcAft>
                      </a:pPr>
                      <a:r>
                        <a:rPr lang="en-US" sz="1300" dirty="0">
                          <a:effectLst/>
                        </a:rPr>
                        <a:t>A part of the NIST-LRE09 evaluation dataset</a:t>
                      </a:r>
                      <a:endParaRPr lang="en-US" sz="1500" dirty="0">
                        <a:effectLst/>
                      </a:endParaRPr>
                    </a:p>
                    <a:p>
                      <a:pPr marL="0" marR="0">
                        <a:lnSpc>
                          <a:spcPct val="107000"/>
                        </a:lnSpc>
                        <a:spcBef>
                          <a:spcPts val="0"/>
                        </a:spcBef>
                        <a:spcAft>
                          <a:spcPts val="0"/>
                        </a:spcAft>
                      </a:pPr>
                      <a:r>
                        <a:rPr lang="en-US" sz="1300" dirty="0">
                          <a:effectLst/>
                        </a:rPr>
                        <a:t> </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tc>
                  <a:txBody>
                    <a:bodyPr/>
                    <a:lstStyle/>
                    <a:p>
                      <a:pPr marL="0" marR="0">
                        <a:lnSpc>
                          <a:spcPct val="107000"/>
                        </a:lnSpc>
                        <a:spcBef>
                          <a:spcPts val="0"/>
                        </a:spcBef>
                        <a:spcAft>
                          <a:spcPts val="0"/>
                        </a:spcAft>
                      </a:pPr>
                      <a:r>
                        <a:rPr lang="en-US" sz="1300" dirty="0">
                          <a:effectLst/>
                        </a:rPr>
                        <a:t>Confusion Matrix, F1 Score, Accuracy</a:t>
                      </a:r>
                      <a:endParaRPr lang="en-US" sz="1500" dirty="0">
                        <a:effectLst/>
                      </a:endParaRPr>
                    </a:p>
                    <a:p>
                      <a:pPr marL="0" marR="0">
                        <a:lnSpc>
                          <a:spcPct val="107000"/>
                        </a:lnSpc>
                        <a:spcBef>
                          <a:spcPts val="0"/>
                        </a:spcBef>
                        <a:spcAft>
                          <a:spcPts val="0"/>
                        </a:spcAft>
                      </a:pPr>
                      <a:r>
                        <a:rPr lang="en-US" sz="1300" dirty="0">
                          <a:effectLst/>
                        </a:rPr>
                        <a:t> </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121494" marR="121494" marT="0" marB="0"/>
                </a:tc>
                <a:extLst>
                  <a:ext uri="{0D108BD9-81ED-4DB2-BD59-A6C34878D82A}">
                    <a16:rowId xmlns:a16="http://schemas.microsoft.com/office/drawing/2014/main" val="4208880444"/>
                  </a:ext>
                </a:extLst>
              </a:tr>
            </a:tbl>
          </a:graphicData>
        </a:graphic>
      </p:graphicFrame>
    </p:spTree>
    <p:extLst>
      <p:ext uri="{BB962C8B-B14F-4D97-AF65-F5344CB8AC3E}">
        <p14:creationId xmlns:p14="http://schemas.microsoft.com/office/powerpoint/2010/main" val="666019066"/>
      </p:ext>
    </p:extLst>
  </p:cSld>
  <p:clrMapOvr>
    <a:masterClrMapping/>
  </p:clrMapOvr>
  <p:extLst>
    <p:ext uri="{6950BFC3-D8DA-4A85-94F7-54DA5524770B}">
      <p188:commentRel xmlns:p188="http://schemas.microsoft.com/office/powerpoint/2018/8/main" r:id="rId5"/>
    </p:ext>
  </p:extLs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9FF3CA-458A-4D4D-B9C8-94E3801BC8D9}"/>
              </a:ext>
            </a:extLst>
          </p:cNvPr>
          <p:cNvSpPr>
            <a:spLocks/>
          </p:cNvSpPr>
          <p:nvPr/>
        </p:nvSpPr>
        <p:spPr bwMode="auto">
          <a:xfrm>
            <a:off x="-244841" y="-69574"/>
            <a:ext cx="9286875" cy="2208474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 name="Text Box 126">
            <a:extLst>
              <a:ext uri="{FF2B5EF4-FFF2-40B4-BE49-F238E27FC236}">
                <a16:creationId xmlns:a16="http://schemas.microsoft.com/office/drawing/2014/main" id="{483B37E3-74D4-9F4E-81FB-4FA09415C539}"/>
              </a:ext>
            </a:extLst>
          </p:cNvPr>
          <p:cNvSpPr txBox="1">
            <a:spLocks noChangeArrowheads="1"/>
          </p:cNvSpPr>
          <p:nvPr/>
        </p:nvSpPr>
        <p:spPr bwMode="auto">
          <a:xfrm>
            <a:off x="205603" y="578089"/>
            <a:ext cx="85935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4000" b="1" dirty="0">
                <a:latin typeface="Arial" panose="020B0604020202020204" pitchFamily="34" charset="0"/>
                <a:cs typeface="Arial" panose="020B0604020202020204" pitchFamily="34" charset="0"/>
              </a:rPr>
              <a:t>Title of Our Project</a:t>
            </a:r>
          </a:p>
        </p:txBody>
      </p:sp>
      <p:sp>
        <p:nvSpPr>
          <p:cNvPr id="6" name="TextBox 5">
            <a:extLst>
              <a:ext uri="{FF2B5EF4-FFF2-40B4-BE49-F238E27FC236}">
                <a16:creationId xmlns:a16="http://schemas.microsoft.com/office/drawing/2014/main" id="{A0F0A4B1-CE86-2D45-8907-A777B1C83D4B}"/>
              </a:ext>
            </a:extLst>
          </p:cNvPr>
          <p:cNvSpPr txBox="1"/>
          <p:nvPr/>
        </p:nvSpPr>
        <p:spPr>
          <a:xfrm>
            <a:off x="21603" y="3095172"/>
            <a:ext cx="8839200" cy="1175706"/>
          </a:xfrm>
          <a:prstGeom prst="rect">
            <a:avLst/>
          </a:prstGeom>
          <a:noFill/>
        </p:spPr>
        <p:txBody>
          <a:bodyPr wrap="square">
            <a:spAutoFit/>
          </a:bodyPr>
          <a:lstStyle/>
          <a:p>
            <a:pPr>
              <a:spcBef>
                <a:spcPct val="20000"/>
              </a:spcBef>
            </a:pPr>
            <a:r>
              <a:rPr lang="en-IN" sz="1600" b="1" dirty="0">
                <a:latin typeface="Arial" panose="020B0604020202020204" pitchFamily="34" charset="0"/>
                <a:cs typeface="Arial" panose="020B0604020202020204" pitchFamily="34" charset="0"/>
              </a:rPr>
              <a:t>Student 1, Student 2, Student 3, Student 4, Student 5, Matthew A. Lanham (or Yang Wang)</a:t>
            </a:r>
          </a:p>
          <a:p>
            <a:pPr>
              <a:spcBef>
                <a:spcPct val="20000"/>
              </a:spcBef>
            </a:pPr>
            <a:r>
              <a:rPr lang="en-IN" sz="1600" dirty="0">
                <a:latin typeface="Arial" panose="020B0604020202020204" pitchFamily="34" charset="0"/>
                <a:cs typeface="Arial" panose="020B0604020202020204" pitchFamily="34" charset="0"/>
              </a:rPr>
              <a:t>Purdue University, Krannert School of Management</a:t>
            </a:r>
          </a:p>
          <a:p>
            <a:pPr>
              <a:spcBef>
                <a:spcPct val="20000"/>
              </a:spcBef>
            </a:pPr>
            <a:r>
              <a:rPr lang="en-IN" altLang="en-US" sz="1600" dirty="0">
                <a:latin typeface="Arial" panose="020B0604020202020204" pitchFamily="34" charset="0"/>
                <a:cs typeface="Arial" panose="020B0604020202020204" pitchFamily="34" charset="0"/>
              </a:rPr>
              <a:t>studentA@purdue.edu; studentB@purdue.edu; studentC@purdue.edu; studentD@purdue.edu; studentE@purdue.edu; lanhamm@purdue.edu (or yangwang@purdue.edu)</a:t>
            </a:r>
            <a:endParaRPr lang="en-GB" altLang="en-US" sz="1600" dirty="0">
              <a:latin typeface="Arial" charset="0"/>
            </a:endParaRPr>
          </a:p>
        </p:txBody>
      </p:sp>
      <p:pic>
        <p:nvPicPr>
          <p:cNvPr id="11" name="Picture 10">
            <a:extLst>
              <a:ext uri="{FF2B5EF4-FFF2-40B4-BE49-F238E27FC236}">
                <a16:creationId xmlns:a16="http://schemas.microsoft.com/office/drawing/2014/main" id="{ED2175FC-89FF-564A-9FC5-07E0CE55D85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395784" y="1498292"/>
            <a:ext cx="11646818" cy="1263731"/>
          </a:xfrm>
          <a:prstGeom prst="rect">
            <a:avLst/>
          </a:prstGeom>
        </p:spPr>
      </p:pic>
      <p:sp>
        <p:nvSpPr>
          <p:cNvPr id="15" name="Rectangle 14">
            <a:extLst>
              <a:ext uri="{FF2B5EF4-FFF2-40B4-BE49-F238E27FC236}">
                <a16:creationId xmlns:a16="http://schemas.microsoft.com/office/drawing/2014/main" id="{51CD0828-D839-D547-81E9-14F36F4411E3}"/>
              </a:ext>
            </a:extLst>
          </p:cNvPr>
          <p:cNvSpPr/>
          <p:nvPr/>
        </p:nvSpPr>
        <p:spPr bwMode="auto">
          <a:xfrm>
            <a:off x="-266186" y="6582643"/>
            <a:ext cx="7167979" cy="523220"/>
          </a:xfrm>
          <a:prstGeom prst="rect">
            <a:avLst/>
          </a:prstGeom>
          <a:solidFill>
            <a:schemeClr val="tx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6" name="Rectangle 15">
            <a:extLst>
              <a:ext uri="{FF2B5EF4-FFF2-40B4-BE49-F238E27FC236}">
                <a16:creationId xmlns:a16="http://schemas.microsoft.com/office/drawing/2014/main" id="{82BDF84D-4096-854B-8F4A-A0214D647341}"/>
              </a:ext>
            </a:extLst>
          </p:cNvPr>
          <p:cNvSpPr/>
          <p:nvPr/>
        </p:nvSpPr>
        <p:spPr>
          <a:xfrm>
            <a:off x="-198173" y="6603908"/>
            <a:ext cx="7099965" cy="523220"/>
          </a:xfrm>
          <a:prstGeom prst="rect">
            <a:avLst/>
          </a:prstGeom>
        </p:spPr>
        <p:txBody>
          <a:bodyPr wrap="square">
            <a:spAutoFit/>
          </a:bodyPr>
          <a:lstStyle/>
          <a:p>
            <a:pPr algn="ctr"/>
            <a:r>
              <a:rPr lang="en-US" sz="2800" b="1" dirty="0">
                <a:solidFill>
                  <a:srgbClr val="CFB991"/>
                </a:solidFill>
                <a:latin typeface="Arial" panose="020B0604020202020204" pitchFamily="34" charset="0"/>
                <a:cs typeface="Arial" panose="020B0604020202020204" pitchFamily="34" charset="0"/>
              </a:rPr>
              <a:t>BUSINESS PROBLEM FRAMING</a:t>
            </a:r>
          </a:p>
        </p:txBody>
      </p:sp>
      <p:grpSp>
        <p:nvGrpSpPr>
          <p:cNvPr id="107" name="Group 106">
            <a:extLst>
              <a:ext uri="{FF2B5EF4-FFF2-40B4-BE49-F238E27FC236}">
                <a16:creationId xmlns:a16="http://schemas.microsoft.com/office/drawing/2014/main" id="{9F0D0EB2-718D-8247-A935-E4771A3033EC}"/>
              </a:ext>
            </a:extLst>
          </p:cNvPr>
          <p:cNvGrpSpPr/>
          <p:nvPr/>
        </p:nvGrpSpPr>
        <p:grpSpPr>
          <a:xfrm>
            <a:off x="207451" y="11444018"/>
            <a:ext cx="7342444" cy="3673129"/>
            <a:chOff x="559383" y="14935624"/>
            <a:chExt cx="7342444" cy="3673129"/>
          </a:xfrm>
        </p:grpSpPr>
        <p:sp>
          <p:nvSpPr>
            <p:cNvPr id="78" name="Rectangle 77">
              <a:extLst>
                <a:ext uri="{FF2B5EF4-FFF2-40B4-BE49-F238E27FC236}">
                  <a16:creationId xmlns:a16="http://schemas.microsoft.com/office/drawing/2014/main" id="{20096C3C-4405-B248-9568-6E03C5840F33}"/>
                </a:ext>
              </a:extLst>
            </p:cNvPr>
            <p:cNvSpPr/>
            <p:nvPr/>
          </p:nvSpPr>
          <p:spPr>
            <a:xfrm>
              <a:off x="908833" y="18239421"/>
              <a:ext cx="6394226" cy="369332"/>
            </a:xfrm>
            <a:prstGeom prst="rect">
              <a:avLst/>
            </a:prstGeom>
          </p:spPr>
          <p:txBody>
            <a:bodyPr wrap="square">
              <a:spAutoFit/>
            </a:bodyPr>
            <a:lstStyle/>
            <a:p>
              <a:pPr algn="ctr"/>
              <a:r>
                <a:rPr lang="en-US" sz="1800" dirty="0">
                  <a:latin typeface="Arial" panose="020B0604020202020204" pitchFamily="34" charset="0"/>
                  <a:ea typeface="Arial" charset="0"/>
                  <a:cs typeface="Arial" panose="020B0604020202020204" pitchFamily="34" charset="0"/>
                </a:rPr>
                <a:t>Fig 1. The Idea of what you are trying to do</a:t>
              </a:r>
            </a:p>
          </p:txBody>
        </p:sp>
        <p:sp>
          <p:nvSpPr>
            <p:cNvPr id="79" name="TextBox 78">
              <a:extLst>
                <a:ext uri="{FF2B5EF4-FFF2-40B4-BE49-F238E27FC236}">
                  <a16:creationId xmlns:a16="http://schemas.microsoft.com/office/drawing/2014/main" id="{3BEDEADB-7624-8240-A573-74EEE0B96810}"/>
                </a:ext>
              </a:extLst>
            </p:cNvPr>
            <p:cNvSpPr txBox="1"/>
            <p:nvPr/>
          </p:nvSpPr>
          <p:spPr>
            <a:xfrm>
              <a:off x="4174841" y="14995370"/>
              <a:ext cx="67584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5%</a:t>
              </a:r>
            </a:p>
          </p:txBody>
        </p:sp>
        <p:sp>
          <p:nvSpPr>
            <p:cNvPr id="80" name="TextBox 79">
              <a:extLst>
                <a:ext uri="{FF2B5EF4-FFF2-40B4-BE49-F238E27FC236}">
                  <a16:creationId xmlns:a16="http://schemas.microsoft.com/office/drawing/2014/main" id="{B2722979-1618-3D41-91A0-0F0CA0F97CDA}"/>
                </a:ext>
              </a:extLst>
            </p:cNvPr>
            <p:cNvSpPr txBox="1"/>
            <p:nvPr/>
          </p:nvSpPr>
          <p:spPr>
            <a:xfrm>
              <a:off x="5045837" y="14986045"/>
              <a:ext cx="915345"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21%</a:t>
              </a:r>
            </a:p>
          </p:txBody>
        </p:sp>
        <p:sp>
          <p:nvSpPr>
            <p:cNvPr id="81" name="TextBox 80">
              <a:extLst>
                <a:ext uri="{FF2B5EF4-FFF2-40B4-BE49-F238E27FC236}">
                  <a16:creationId xmlns:a16="http://schemas.microsoft.com/office/drawing/2014/main" id="{8F5DB644-9106-1A4D-8195-7048F7709902}"/>
                </a:ext>
              </a:extLst>
            </p:cNvPr>
            <p:cNvSpPr txBox="1"/>
            <p:nvPr/>
          </p:nvSpPr>
          <p:spPr>
            <a:xfrm>
              <a:off x="5991239" y="14986045"/>
              <a:ext cx="67584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7%</a:t>
              </a:r>
            </a:p>
          </p:txBody>
        </p:sp>
        <p:sp>
          <p:nvSpPr>
            <p:cNvPr id="82" name="TextBox 81">
              <a:extLst>
                <a:ext uri="{FF2B5EF4-FFF2-40B4-BE49-F238E27FC236}">
                  <a16:creationId xmlns:a16="http://schemas.microsoft.com/office/drawing/2014/main" id="{EECD4D00-89D3-F14B-AAA2-DFF43267174D}"/>
                </a:ext>
              </a:extLst>
            </p:cNvPr>
            <p:cNvSpPr txBox="1"/>
            <p:nvPr/>
          </p:nvSpPr>
          <p:spPr>
            <a:xfrm>
              <a:off x="6854148" y="15015891"/>
              <a:ext cx="629871"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3%</a:t>
              </a:r>
            </a:p>
          </p:txBody>
        </p:sp>
        <p:grpSp>
          <p:nvGrpSpPr>
            <p:cNvPr id="83" name="Group 82">
              <a:extLst>
                <a:ext uri="{FF2B5EF4-FFF2-40B4-BE49-F238E27FC236}">
                  <a16:creationId xmlns:a16="http://schemas.microsoft.com/office/drawing/2014/main" id="{F94E22F5-DDBB-7448-87CA-FE6E7BA9DF7E}"/>
                </a:ext>
              </a:extLst>
            </p:cNvPr>
            <p:cNvGrpSpPr/>
            <p:nvPr/>
          </p:nvGrpSpPr>
          <p:grpSpPr>
            <a:xfrm>
              <a:off x="559383" y="14935624"/>
              <a:ext cx="7342444" cy="3231494"/>
              <a:chOff x="447998" y="10635065"/>
              <a:chExt cx="10566324" cy="4982291"/>
            </a:xfrm>
          </p:grpSpPr>
          <p:graphicFrame>
            <p:nvGraphicFramePr>
              <p:cNvPr id="84" name="Chart 83">
                <a:extLst>
                  <a:ext uri="{FF2B5EF4-FFF2-40B4-BE49-F238E27FC236}">
                    <a16:creationId xmlns:a16="http://schemas.microsoft.com/office/drawing/2014/main" id="{50447A60-A9FC-234E-B608-DC2A4821EA9C}"/>
                  </a:ext>
                </a:extLst>
              </p:cNvPr>
              <p:cNvGraphicFramePr>
                <a:graphicFrameLocks/>
              </p:cNvGraphicFramePr>
              <p:nvPr>
                <p:extLst>
                  <p:ext uri="{D42A27DB-BD31-4B8C-83A1-F6EECF244321}">
                    <p14:modId xmlns:p14="http://schemas.microsoft.com/office/powerpoint/2010/main" val="3148423657"/>
                  </p:ext>
                </p:extLst>
              </p:nvPr>
            </p:nvGraphicFramePr>
            <p:xfrm>
              <a:off x="5352687" y="10635065"/>
              <a:ext cx="5247550" cy="4030043"/>
            </p:xfrm>
            <a:graphic>
              <a:graphicData uri="http://schemas.openxmlformats.org/drawingml/2006/chart">
                <c:chart xmlns:c="http://schemas.openxmlformats.org/drawingml/2006/chart" xmlns:r="http://schemas.openxmlformats.org/officeDocument/2006/relationships" r:id="rId3"/>
              </a:graphicData>
            </a:graphic>
          </p:graphicFrame>
          <p:sp>
            <p:nvSpPr>
              <p:cNvPr id="85" name="Rectangle 84">
                <a:extLst>
                  <a:ext uri="{FF2B5EF4-FFF2-40B4-BE49-F238E27FC236}">
                    <a16:creationId xmlns:a16="http://schemas.microsoft.com/office/drawing/2014/main" id="{67407710-5155-5A48-8879-CE5AE115A02B}"/>
                  </a:ext>
                </a:extLst>
              </p:cNvPr>
              <p:cNvSpPr/>
              <p:nvPr/>
            </p:nvSpPr>
            <p:spPr bwMode="auto">
              <a:xfrm>
                <a:off x="1989857" y="12507095"/>
                <a:ext cx="878700" cy="2275796"/>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378"/>
                <a:r>
                  <a:rPr lang="en-US" sz="2000">
                    <a:solidFill>
                      <a:schemeClr val="bg1"/>
                    </a:solidFill>
                  </a:rPr>
                  <a:t>72%</a:t>
                </a:r>
              </a:p>
            </p:txBody>
          </p:sp>
          <p:sp>
            <p:nvSpPr>
              <p:cNvPr id="86" name="Rectangle 85">
                <a:extLst>
                  <a:ext uri="{FF2B5EF4-FFF2-40B4-BE49-F238E27FC236}">
                    <a16:creationId xmlns:a16="http://schemas.microsoft.com/office/drawing/2014/main" id="{E9131B89-D41B-7644-80EA-B2CDCBAFE039}"/>
                  </a:ext>
                </a:extLst>
              </p:cNvPr>
              <p:cNvSpPr/>
              <p:nvPr/>
            </p:nvSpPr>
            <p:spPr bwMode="auto">
              <a:xfrm>
                <a:off x="1990284" y="11617923"/>
                <a:ext cx="894835" cy="892216"/>
              </a:xfrm>
              <a:prstGeom prst="rect">
                <a:avLst/>
              </a:prstGeom>
              <a:solidFill>
                <a:srgbClr val="B1810B"/>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378"/>
                <a:r>
                  <a:rPr lang="en-US" sz="1800" dirty="0">
                    <a:solidFill>
                      <a:schemeClr val="bg1"/>
                    </a:solidFill>
                  </a:rPr>
                  <a:t>28%</a:t>
                </a:r>
              </a:p>
            </p:txBody>
          </p:sp>
          <p:sp>
            <p:nvSpPr>
              <p:cNvPr id="87" name="TextBox 86">
                <a:extLst>
                  <a:ext uri="{FF2B5EF4-FFF2-40B4-BE49-F238E27FC236}">
                    <a16:creationId xmlns:a16="http://schemas.microsoft.com/office/drawing/2014/main" id="{2B1B1084-33FB-A945-A798-ED5E7C76C7C8}"/>
                  </a:ext>
                </a:extLst>
              </p:cNvPr>
              <p:cNvSpPr txBox="1"/>
              <p:nvPr/>
            </p:nvSpPr>
            <p:spPr>
              <a:xfrm>
                <a:off x="447998" y="11865947"/>
                <a:ext cx="1480526" cy="616886"/>
              </a:xfrm>
              <a:prstGeom prst="rect">
                <a:avLst/>
              </a:prstGeom>
              <a:noFill/>
            </p:spPr>
            <p:txBody>
              <a:bodyPr wrap="square" rtlCol="0">
                <a:spAutoFit/>
              </a:bodyPr>
              <a:lstStyle/>
              <a:p>
                <a:r>
                  <a:rPr lang="en-US" sz="2000" b="1" dirty="0">
                    <a:solidFill>
                      <a:srgbClr val="D23A43"/>
                    </a:solidFill>
                  </a:rPr>
                  <a:t>Missed</a:t>
                </a:r>
              </a:p>
            </p:txBody>
          </p:sp>
          <p:sp>
            <p:nvSpPr>
              <p:cNvPr id="88" name="TextBox 87">
                <a:extLst>
                  <a:ext uri="{FF2B5EF4-FFF2-40B4-BE49-F238E27FC236}">
                    <a16:creationId xmlns:a16="http://schemas.microsoft.com/office/drawing/2014/main" id="{05C3ED9A-7465-5048-92FE-1710291B9BFB}"/>
                  </a:ext>
                </a:extLst>
              </p:cNvPr>
              <p:cNvSpPr txBox="1"/>
              <p:nvPr/>
            </p:nvSpPr>
            <p:spPr>
              <a:xfrm>
                <a:off x="570406" y="13369897"/>
                <a:ext cx="1380507" cy="806697"/>
              </a:xfrm>
              <a:prstGeom prst="rect">
                <a:avLst/>
              </a:prstGeom>
              <a:noFill/>
            </p:spPr>
            <p:txBody>
              <a:bodyPr wrap="none" rtlCol="0">
                <a:spAutoFit/>
              </a:bodyPr>
              <a:lstStyle/>
              <a:p>
                <a:pPr algn="r"/>
                <a:r>
                  <a:rPr lang="en-US" sz="2000" b="1" dirty="0">
                    <a:solidFill>
                      <a:schemeClr val="bg1">
                        <a:lumMod val="50000"/>
                      </a:schemeClr>
                    </a:solidFill>
                  </a:rPr>
                  <a:t>Predicted</a:t>
                </a:r>
              </a:p>
              <a:p>
                <a:pPr algn="r"/>
                <a:r>
                  <a:rPr lang="en-US" sz="2000" b="1" dirty="0">
                    <a:solidFill>
                      <a:schemeClr val="bg1">
                        <a:lumMod val="50000"/>
                      </a:schemeClr>
                    </a:solidFill>
                  </a:rPr>
                  <a:t>Accurately</a:t>
                </a:r>
              </a:p>
            </p:txBody>
          </p:sp>
          <p:sp>
            <p:nvSpPr>
              <p:cNvPr id="89" name="Rectangle 88">
                <a:extLst>
                  <a:ext uri="{FF2B5EF4-FFF2-40B4-BE49-F238E27FC236}">
                    <a16:creationId xmlns:a16="http://schemas.microsoft.com/office/drawing/2014/main" id="{4394BBF2-AEB4-7B47-B05E-AE8DB256E24D}"/>
                  </a:ext>
                </a:extLst>
              </p:cNvPr>
              <p:cNvSpPr/>
              <p:nvPr/>
            </p:nvSpPr>
            <p:spPr>
              <a:xfrm>
                <a:off x="3285318" y="11561193"/>
                <a:ext cx="1766284" cy="1042567"/>
              </a:xfrm>
              <a:prstGeom prst="rect">
                <a:avLst/>
              </a:prstGeom>
              <a:solidFill>
                <a:srgbClr val="F9E3E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D23A43"/>
                    </a:solidFill>
                    <a:latin typeface="+mj-lt"/>
                  </a:rPr>
                  <a:t>$20-22 million</a:t>
                </a:r>
              </a:p>
            </p:txBody>
          </p:sp>
          <p:cxnSp>
            <p:nvCxnSpPr>
              <p:cNvPr id="90" name="Straight Connector 89">
                <a:extLst>
                  <a:ext uri="{FF2B5EF4-FFF2-40B4-BE49-F238E27FC236}">
                    <a16:creationId xmlns:a16="http://schemas.microsoft.com/office/drawing/2014/main" id="{657C599A-68DD-2E43-9890-25B36B3AC031}"/>
                  </a:ext>
                </a:extLst>
              </p:cNvPr>
              <p:cNvCxnSpPr/>
              <p:nvPr/>
            </p:nvCxnSpPr>
            <p:spPr bwMode="auto">
              <a:xfrm>
                <a:off x="5120752" y="11692472"/>
                <a:ext cx="0" cy="283836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1" name="TextBox 90">
                <a:extLst>
                  <a:ext uri="{FF2B5EF4-FFF2-40B4-BE49-F238E27FC236}">
                    <a16:creationId xmlns:a16="http://schemas.microsoft.com/office/drawing/2014/main" id="{B9B630E1-38F2-0245-B66D-F44F4CBCD16F}"/>
                  </a:ext>
                </a:extLst>
              </p:cNvPr>
              <p:cNvSpPr txBox="1"/>
              <p:nvPr/>
            </p:nvSpPr>
            <p:spPr>
              <a:xfrm>
                <a:off x="2885120" y="13342982"/>
                <a:ext cx="2166486" cy="1565941"/>
              </a:xfrm>
              <a:prstGeom prst="rect">
                <a:avLst/>
              </a:prstGeom>
              <a:noFill/>
            </p:spPr>
            <p:txBody>
              <a:bodyPr wrap="square" rtlCol="0">
                <a:spAutoFit/>
              </a:bodyPr>
              <a:lstStyle/>
              <a:p>
                <a:pPr algn="ctr"/>
                <a:r>
                  <a:rPr lang="en-US" sz="2000" dirty="0">
                    <a:solidFill>
                      <a:srgbClr val="D23A43"/>
                    </a:solidFill>
                  </a:rPr>
                  <a:t>Opportunity Cost After Prediction</a:t>
                </a:r>
              </a:p>
            </p:txBody>
          </p:sp>
          <p:cxnSp>
            <p:nvCxnSpPr>
              <p:cNvPr id="92" name="Straight Connector 91">
                <a:extLst>
                  <a:ext uri="{FF2B5EF4-FFF2-40B4-BE49-F238E27FC236}">
                    <a16:creationId xmlns:a16="http://schemas.microsoft.com/office/drawing/2014/main" id="{6CEC053F-228E-FC4A-83B9-EC742307DC08}"/>
                  </a:ext>
                </a:extLst>
              </p:cNvPr>
              <p:cNvCxnSpPr/>
              <p:nvPr/>
            </p:nvCxnSpPr>
            <p:spPr bwMode="auto">
              <a:xfrm flipV="1">
                <a:off x="2714956" y="11556815"/>
                <a:ext cx="555882" cy="61109"/>
              </a:xfrm>
              <a:prstGeom prst="line">
                <a:avLst/>
              </a:prstGeom>
              <a:solidFill>
                <a:schemeClr val="accent1"/>
              </a:solidFill>
              <a:ln w="9525" cap="flat" cmpd="sng" algn="ctr">
                <a:solidFill>
                  <a:srgbClr val="D23A43"/>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Connector 92">
                <a:extLst>
                  <a:ext uri="{FF2B5EF4-FFF2-40B4-BE49-F238E27FC236}">
                    <a16:creationId xmlns:a16="http://schemas.microsoft.com/office/drawing/2014/main" id="{5260EC54-3489-8D4C-BE9A-5A2342383756}"/>
                  </a:ext>
                </a:extLst>
              </p:cNvPr>
              <p:cNvCxnSpPr/>
              <p:nvPr/>
            </p:nvCxnSpPr>
            <p:spPr bwMode="auto">
              <a:xfrm>
                <a:off x="2713316" y="12507095"/>
                <a:ext cx="557094" cy="96667"/>
              </a:xfrm>
              <a:prstGeom prst="line">
                <a:avLst/>
              </a:prstGeom>
              <a:solidFill>
                <a:schemeClr val="accent1"/>
              </a:solidFill>
              <a:ln w="9525" cap="flat" cmpd="sng" algn="ctr">
                <a:solidFill>
                  <a:srgbClr val="D23A43"/>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TextBox 93">
                <a:extLst>
                  <a:ext uri="{FF2B5EF4-FFF2-40B4-BE49-F238E27FC236}">
                    <a16:creationId xmlns:a16="http://schemas.microsoft.com/office/drawing/2014/main" id="{33CC86E8-1383-B342-8598-23233862E4BB}"/>
                  </a:ext>
                </a:extLst>
              </p:cNvPr>
              <p:cNvSpPr txBox="1"/>
              <p:nvPr/>
            </p:nvSpPr>
            <p:spPr>
              <a:xfrm>
                <a:off x="1081710" y="14890926"/>
                <a:ext cx="2137374" cy="616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Precision</a:t>
                </a:r>
              </a:p>
            </p:txBody>
          </p:sp>
          <p:sp>
            <p:nvSpPr>
              <p:cNvPr id="95" name="TextBox 94">
                <a:extLst>
                  <a:ext uri="{FF2B5EF4-FFF2-40B4-BE49-F238E27FC236}">
                    <a16:creationId xmlns:a16="http://schemas.microsoft.com/office/drawing/2014/main" id="{C1A0A287-F672-534E-BAC0-53995BC5AE7F}"/>
                  </a:ext>
                </a:extLst>
              </p:cNvPr>
              <p:cNvSpPr txBox="1"/>
              <p:nvPr/>
            </p:nvSpPr>
            <p:spPr>
              <a:xfrm>
                <a:off x="5102182" y="14526570"/>
                <a:ext cx="1625497" cy="616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Overall</a:t>
                </a:r>
              </a:p>
            </p:txBody>
          </p:sp>
          <p:sp>
            <p:nvSpPr>
              <p:cNvPr id="96" name="TextBox 95">
                <a:extLst>
                  <a:ext uri="{FF2B5EF4-FFF2-40B4-BE49-F238E27FC236}">
                    <a16:creationId xmlns:a16="http://schemas.microsoft.com/office/drawing/2014/main" id="{C75D4517-D02F-F348-B433-50C3F3FC2BE6}"/>
                  </a:ext>
                </a:extLst>
              </p:cNvPr>
              <p:cNvSpPr txBox="1"/>
              <p:nvPr/>
            </p:nvSpPr>
            <p:spPr>
              <a:xfrm>
                <a:off x="6521838" y="14540185"/>
                <a:ext cx="1625497" cy="616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Seafood</a:t>
                </a:r>
              </a:p>
            </p:txBody>
          </p:sp>
          <p:sp>
            <p:nvSpPr>
              <p:cNvPr id="97" name="TextBox 96">
                <a:extLst>
                  <a:ext uri="{FF2B5EF4-FFF2-40B4-BE49-F238E27FC236}">
                    <a16:creationId xmlns:a16="http://schemas.microsoft.com/office/drawing/2014/main" id="{8195142E-1711-C443-9118-D7734DF20406}"/>
                  </a:ext>
                </a:extLst>
              </p:cNvPr>
              <p:cNvSpPr txBox="1"/>
              <p:nvPr/>
            </p:nvSpPr>
            <p:spPr>
              <a:xfrm>
                <a:off x="8077967" y="14520638"/>
                <a:ext cx="1417878" cy="616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Bakery</a:t>
                </a:r>
              </a:p>
            </p:txBody>
          </p:sp>
          <p:sp>
            <p:nvSpPr>
              <p:cNvPr id="98" name="TextBox 97">
                <a:extLst>
                  <a:ext uri="{FF2B5EF4-FFF2-40B4-BE49-F238E27FC236}">
                    <a16:creationId xmlns:a16="http://schemas.microsoft.com/office/drawing/2014/main" id="{E87CB077-388E-FF42-9AC8-6DA08D47F948}"/>
                  </a:ext>
                </a:extLst>
              </p:cNvPr>
              <p:cNvSpPr txBox="1"/>
              <p:nvPr/>
            </p:nvSpPr>
            <p:spPr>
              <a:xfrm>
                <a:off x="9506632" y="14504628"/>
                <a:ext cx="1181233" cy="616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Dairy</a:t>
                </a:r>
              </a:p>
            </p:txBody>
          </p:sp>
          <p:sp>
            <p:nvSpPr>
              <p:cNvPr id="99" name="TextBox 98">
                <a:extLst>
                  <a:ext uri="{FF2B5EF4-FFF2-40B4-BE49-F238E27FC236}">
                    <a16:creationId xmlns:a16="http://schemas.microsoft.com/office/drawing/2014/main" id="{48844997-85A0-EF4E-BE74-1FE8E4616887}"/>
                  </a:ext>
                </a:extLst>
              </p:cNvPr>
              <p:cNvSpPr txBox="1"/>
              <p:nvPr/>
            </p:nvSpPr>
            <p:spPr>
              <a:xfrm>
                <a:off x="5757998" y="13271402"/>
                <a:ext cx="834776" cy="45596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95%</a:t>
                </a:r>
              </a:p>
            </p:txBody>
          </p:sp>
          <p:sp>
            <p:nvSpPr>
              <p:cNvPr id="100" name="TextBox 99">
                <a:extLst>
                  <a:ext uri="{FF2B5EF4-FFF2-40B4-BE49-F238E27FC236}">
                    <a16:creationId xmlns:a16="http://schemas.microsoft.com/office/drawing/2014/main" id="{7F70B75A-1265-5B44-A70D-EE452D47F5E5}"/>
                  </a:ext>
                </a:extLst>
              </p:cNvPr>
              <p:cNvSpPr txBox="1"/>
              <p:nvPr/>
            </p:nvSpPr>
            <p:spPr>
              <a:xfrm>
                <a:off x="7038933" y="13264313"/>
                <a:ext cx="806055" cy="45596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79%</a:t>
                </a:r>
              </a:p>
            </p:txBody>
          </p:sp>
          <p:sp>
            <p:nvSpPr>
              <p:cNvPr id="101" name="TextBox 100">
                <a:extLst>
                  <a:ext uri="{FF2B5EF4-FFF2-40B4-BE49-F238E27FC236}">
                    <a16:creationId xmlns:a16="http://schemas.microsoft.com/office/drawing/2014/main" id="{FC4E63E5-B7B9-F741-81FA-F59837D8D697}"/>
                  </a:ext>
                </a:extLst>
              </p:cNvPr>
              <p:cNvSpPr txBox="1"/>
              <p:nvPr/>
            </p:nvSpPr>
            <p:spPr>
              <a:xfrm>
                <a:off x="8261748" y="13264313"/>
                <a:ext cx="828641" cy="45596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93%</a:t>
                </a:r>
              </a:p>
            </p:txBody>
          </p:sp>
          <p:sp>
            <p:nvSpPr>
              <p:cNvPr id="102" name="TextBox 101">
                <a:extLst>
                  <a:ext uri="{FF2B5EF4-FFF2-40B4-BE49-F238E27FC236}">
                    <a16:creationId xmlns:a16="http://schemas.microsoft.com/office/drawing/2014/main" id="{22A44EC4-B900-1D4E-ADB6-8B90EAA0522A}"/>
                  </a:ext>
                </a:extLst>
              </p:cNvPr>
              <p:cNvSpPr txBox="1"/>
              <p:nvPr/>
            </p:nvSpPr>
            <p:spPr>
              <a:xfrm>
                <a:off x="9498156" y="13197706"/>
                <a:ext cx="763812" cy="45596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97%</a:t>
                </a:r>
              </a:p>
            </p:txBody>
          </p:sp>
          <p:sp>
            <p:nvSpPr>
              <p:cNvPr id="103" name="Rectangle 102">
                <a:extLst>
                  <a:ext uri="{FF2B5EF4-FFF2-40B4-BE49-F238E27FC236}">
                    <a16:creationId xmlns:a16="http://schemas.microsoft.com/office/drawing/2014/main" id="{3F27159E-6594-F749-BECC-B1A8428F10E6}"/>
                  </a:ext>
                </a:extLst>
              </p:cNvPr>
              <p:cNvSpPr/>
              <p:nvPr/>
            </p:nvSpPr>
            <p:spPr bwMode="auto">
              <a:xfrm>
                <a:off x="6623498" y="15124273"/>
                <a:ext cx="193030" cy="29136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378"/>
                <a:endParaRPr lang="en-US" sz="1800" dirty="0">
                  <a:solidFill>
                    <a:schemeClr val="bg1"/>
                  </a:solidFill>
                </a:endParaRPr>
              </a:p>
            </p:txBody>
          </p:sp>
          <p:sp>
            <p:nvSpPr>
              <p:cNvPr id="104" name="Rectangle 103">
                <a:extLst>
                  <a:ext uri="{FF2B5EF4-FFF2-40B4-BE49-F238E27FC236}">
                    <a16:creationId xmlns:a16="http://schemas.microsoft.com/office/drawing/2014/main" id="{BB524766-5046-F442-9A26-99A0E11899D6}"/>
                  </a:ext>
                </a:extLst>
              </p:cNvPr>
              <p:cNvSpPr/>
              <p:nvPr/>
            </p:nvSpPr>
            <p:spPr bwMode="auto">
              <a:xfrm>
                <a:off x="8537920" y="15125149"/>
                <a:ext cx="213218" cy="321988"/>
              </a:xfrm>
              <a:prstGeom prst="rect">
                <a:avLst/>
              </a:prstGeom>
              <a:solidFill>
                <a:srgbClr val="B1810B"/>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378"/>
                <a:endParaRPr lang="en-US" sz="1800" dirty="0">
                  <a:solidFill>
                    <a:schemeClr val="bg1"/>
                  </a:solidFill>
                </a:endParaRPr>
              </a:p>
            </p:txBody>
          </p:sp>
          <p:sp>
            <p:nvSpPr>
              <p:cNvPr id="105" name="TextBox 104">
                <a:extLst>
                  <a:ext uri="{FF2B5EF4-FFF2-40B4-BE49-F238E27FC236}">
                    <a16:creationId xmlns:a16="http://schemas.microsoft.com/office/drawing/2014/main" id="{CCF34E05-78CC-174F-9EB5-A566BA2A6D1D}"/>
                  </a:ext>
                </a:extLst>
              </p:cNvPr>
              <p:cNvSpPr txBox="1"/>
              <p:nvPr/>
            </p:nvSpPr>
            <p:spPr>
              <a:xfrm>
                <a:off x="6816527" y="15000470"/>
                <a:ext cx="1532426" cy="61688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OOS</a:t>
                </a:r>
              </a:p>
            </p:txBody>
          </p:sp>
          <p:sp>
            <p:nvSpPr>
              <p:cNvPr id="106" name="TextBox 105">
                <a:extLst>
                  <a:ext uri="{FF2B5EF4-FFF2-40B4-BE49-F238E27FC236}">
                    <a16:creationId xmlns:a16="http://schemas.microsoft.com/office/drawing/2014/main" id="{3B40F540-6DDA-4E47-99DB-6A050D24BE7F}"/>
                  </a:ext>
                </a:extLst>
              </p:cNvPr>
              <p:cNvSpPr txBox="1"/>
              <p:nvPr/>
            </p:nvSpPr>
            <p:spPr>
              <a:xfrm>
                <a:off x="8739538" y="14986380"/>
                <a:ext cx="2274784" cy="61688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Not OOS</a:t>
                </a:r>
              </a:p>
            </p:txBody>
          </p:sp>
        </p:grpSp>
      </p:grpSp>
      <p:sp>
        <p:nvSpPr>
          <p:cNvPr id="142" name="Rectangle 141">
            <a:extLst>
              <a:ext uri="{FF2B5EF4-FFF2-40B4-BE49-F238E27FC236}">
                <a16:creationId xmlns:a16="http://schemas.microsoft.com/office/drawing/2014/main" id="{BD862A35-653F-C141-9763-CAD045008739}"/>
              </a:ext>
            </a:extLst>
          </p:cNvPr>
          <p:cNvSpPr>
            <a:spLocks/>
          </p:cNvSpPr>
          <p:nvPr/>
        </p:nvSpPr>
        <p:spPr bwMode="auto">
          <a:xfrm>
            <a:off x="34604323" y="-19463"/>
            <a:ext cx="9613448" cy="2208474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pic>
        <p:nvPicPr>
          <p:cNvPr id="143" name="Picture 142">
            <a:extLst>
              <a:ext uri="{FF2B5EF4-FFF2-40B4-BE49-F238E27FC236}">
                <a16:creationId xmlns:a16="http://schemas.microsoft.com/office/drawing/2014/main" id="{84AC4A4F-3433-CB41-B78B-AA916C9ED227}"/>
              </a:ext>
            </a:extLst>
          </p:cNvPr>
          <p:cNvPicPr>
            <a:picLocks noChangeAspect="1"/>
          </p:cNvPicPr>
          <p:nvPr/>
        </p:nvPicPr>
        <p:blipFill>
          <a:blip r:embed="rId4"/>
          <a:stretch>
            <a:fillRect/>
          </a:stretch>
        </p:blipFill>
        <p:spPr>
          <a:xfrm>
            <a:off x="40090985" y="18336292"/>
            <a:ext cx="3266574" cy="3146479"/>
          </a:xfrm>
          <a:prstGeom prst="rect">
            <a:avLst/>
          </a:prstGeom>
        </p:spPr>
      </p:pic>
      <p:sp>
        <p:nvSpPr>
          <p:cNvPr id="144" name="Rectangle 143">
            <a:extLst>
              <a:ext uri="{FF2B5EF4-FFF2-40B4-BE49-F238E27FC236}">
                <a16:creationId xmlns:a16="http://schemas.microsoft.com/office/drawing/2014/main" id="{6CDBA55F-FD05-314A-96B3-BD903C48701D}"/>
              </a:ext>
            </a:extLst>
          </p:cNvPr>
          <p:cNvSpPr/>
          <p:nvPr/>
        </p:nvSpPr>
        <p:spPr bwMode="auto">
          <a:xfrm>
            <a:off x="34630064" y="975072"/>
            <a:ext cx="8616693" cy="523220"/>
          </a:xfrm>
          <a:prstGeom prst="rect">
            <a:avLst/>
          </a:prstGeom>
          <a:solidFill>
            <a:schemeClr val="tx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5" name="Rectangle 144">
            <a:extLst>
              <a:ext uri="{FF2B5EF4-FFF2-40B4-BE49-F238E27FC236}">
                <a16:creationId xmlns:a16="http://schemas.microsoft.com/office/drawing/2014/main" id="{1F41151D-D6E8-3646-93D8-AD23134EE19B}"/>
              </a:ext>
            </a:extLst>
          </p:cNvPr>
          <p:cNvSpPr/>
          <p:nvPr/>
        </p:nvSpPr>
        <p:spPr>
          <a:xfrm>
            <a:off x="34630065" y="975072"/>
            <a:ext cx="8616692" cy="523220"/>
          </a:xfrm>
          <a:prstGeom prst="rect">
            <a:avLst/>
          </a:prstGeom>
        </p:spPr>
        <p:txBody>
          <a:bodyPr wrap="square">
            <a:spAutoFit/>
          </a:bodyPr>
          <a:lstStyle/>
          <a:p>
            <a:pPr algn="ctr"/>
            <a:r>
              <a:rPr lang="en-US" sz="2800" b="1" dirty="0">
                <a:solidFill>
                  <a:srgbClr val="CFB991"/>
                </a:solidFill>
                <a:latin typeface="Arial" panose="020B0604020202020204" pitchFamily="34" charset="0"/>
                <a:cs typeface="Arial" panose="020B0604020202020204" pitchFamily="34" charset="0"/>
              </a:rPr>
              <a:t>DEPLOYMENT &amp; LIFE CYCLE MANAGEMENT</a:t>
            </a:r>
          </a:p>
        </p:txBody>
      </p:sp>
      <p:grpSp>
        <p:nvGrpSpPr>
          <p:cNvPr id="150" name="Group 149">
            <a:extLst>
              <a:ext uri="{FF2B5EF4-FFF2-40B4-BE49-F238E27FC236}">
                <a16:creationId xmlns:a16="http://schemas.microsoft.com/office/drawing/2014/main" id="{A4045B48-3758-424B-8B28-53A1B94CD3F9}"/>
              </a:ext>
            </a:extLst>
          </p:cNvPr>
          <p:cNvGrpSpPr/>
          <p:nvPr/>
        </p:nvGrpSpPr>
        <p:grpSpPr>
          <a:xfrm>
            <a:off x="35276211" y="6387021"/>
            <a:ext cx="7943101" cy="3227644"/>
            <a:chOff x="25289585" y="11815798"/>
            <a:chExt cx="7270041" cy="3385539"/>
          </a:xfrm>
        </p:grpSpPr>
        <p:grpSp>
          <p:nvGrpSpPr>
            <p:cNvPr id="153" name="Group 152">
              <a:extLst>
                <a:ext uri="{FF2B5EF4-FFF2-40B4-BE49-F238E27FC236}">
                  <a16:creationId xmlns:a16="http://schemas.microsoft.com/office/drawing/2014/main" id="{1B2AB3AA-2DA2-C94A-9D6B-3FC5CD7DC995}"/>
                </a:ext>
              </a:extLst>
            </p:cNvPr>
            <p:cNvGrpSpPr/>
            <p:nvPr/>
          </p:nvGrpSpPr>
          <p:grpSpPr>
            <a:xfrm>
              <a:off x="25289585" y="11815798"/>
              <a:ext cx="7270041" cy="3385539"/>
              <a:chOff x="1149350" y="904695"/>
              <a:chExt cx="7226300" cy="3457830"/>
            </a:xfrm>
          </p:grpSpPr>
          <p:sp>
            <p:nvSpPr>
              <p:cNvPr id="159" name="Text Placeholder 11">
                <a:extLst>
                  <a:ext uri="{FF2B5EF4-FFF2-40B4-BE49-F238E27FC236}">
                    <a16:creationId xmlns:a16="http://schemas.microsoft.com/office/drawing/2014/main" id="{A377BADA-2D45-6D4B-BA5B-F2A70A34C05B}"/>
                  </a:ext>
                </a:extLst>
              </p:cNvPr>
              <p:cNvSpPr>
                <a:spLocks noGrp="1"/>
              </p:cNvSpPr>
              <p:nvPr/>
            </p:nvSpPr>
            <p:spPr bwMode="gray">
              <a:xfrm>
                <a:off x="7626350" y="1662747"/>
                <a:ext cx="312738"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20638" tIns="0" rIns="20638" bIns="0" numCol="1" spcCol="0" anchor="b"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836D957C-DB45-47DD-9CDF-56638D547EB8}" type="datetime'''5''''''0''''''''''''''''''''''.''''''''6'''''''">
                  <a:rPr lang="en-US" altLang="en-US" sz="2000" b="1">
                    <a:solidFill>
                      <a:schemeClr val="bg1"/>
                    </a:solidFill>
                    <a:latin typeface="Arial" panose="020B0604020202020204" pitchFamily="34" charset="0"/>
                    <a:cs typeface="Arial" panose="020B0604020202020204" pitchFamily="34" charset="0"/>
                    <a:sym typeface="Arial" panose="020B0604020202020204" pitchFamily="34" charset="0"/>
                  </a:rPr>
                  <a:pPr/>
                  <a:t>50.6</a:t>
                </a:fld>
                <a:endParaRPr lang="en-US" sz="1100" b="1">
                  <a:solidFill>
                    <a:schemeClr val="bg1"/>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grpSp>
            <p:nvGrpSpPr>
              <p:cNvPr id="160" name="Group 159">
                <a:extLst>
                  <a:ext uri="{FF2B5EF4-FFF2-40B4-BE49-F238E27FC236}">
                    <a16:creationId xmlns:a16="http://schemas.microsoft.com/office/drawing/2014/main" id="{AAB11AA6-74F1-CF47-8032-E44A64CC7179}"/>
                  </a:ext>
                </a:extLst>
              </p:cNvPr>
              <p:cNvGrpSpPr/>
              <p:nvPr/>
            </p:nvGrpSpPr>
            <p:grpSpPr>
              <a:xfrm>
                <a:off x="1149350" y="904695"/>
                <a:ext cx="7226300" cy="3457830"/>
                <a:chOff x="1149350" y="904695"/>
                <a:chExt cx="7226300" cy="3457830"/>
              </a:xfrm>
            </p:grpSpPr>
            <p:cxnSp>
              <p:nvCxnSpPr>
                <p:cNvPr id="161" name="Straight Connector 160">
                  <a:extLst>
                    <a:ext uri="{FF2B5EF4-FFF2-40B4-BE49-F238E27FC236}">
                      <a16:creationId xmlns:a16="http://schemas.microsoft.com/office/drawing/2014/main" id="{A369AA3B-D0BC-AD43-9EB9-F4717149E2A5}"/>
                    </a:ext>
                  </a:extLst>
                </p:cNvPr>
                <p:cNvCxnSpPr/>
                <p:nvPr/>
              </p:nvCxnSpPr>
              <p:spPr bwMode="auto">
                <a:xfrm>
                  <a:off x="2016125" y="3605213"/>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DBE2C1B8-9A91-8544-9AF2-E83BFD384A95}"/>
                    </a:ext>
                  </a:extLst>
                </p:cNvPr>
                <p:cNvCxnSpPr/>
                <p:nvPr/>
              </p:nvCxnSpPr>
              <p:spPr bwMode="auto">
                <a:xfrm>
                  <a:off x="3025775" y="2422525"/>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E50C5DD6-DB0B-4642-A707-844C775FC3A9}"/>
                    </a:ext>
                  </a:extLst>
                </p:cNvPr>
                <p:cNvCxnSpPr/>
                <p:nvPr/>
              </p:nvCxnSpPr>
              <p:spPr bwMode="auto">
                <a:xfrm>
                  <a:off x="7061200" y="1192213"/>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9670C39F-46DA-064C-861C-89D8EEA45452}"/>
                    </a:ext>
                  </a:extLst>
                </p:cNvPr>
                <p:cNvCxnSpPr/>
                <p:nvPr/>
              </p:nvCxnSpPr>
              <p:spPr bwMode="auto">
                <a:xfrm>
                  <a:off x="5043488" y="1654175"/>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46FE00C3-C677-644A-B7A1-8373E2BE92A1}"/>
                    </a:ext>
                  </a:extLst>
                </p:cNvPr>
                <p:cNvCxnSpPr/>
                <p:nvPr/>
              </p:nvCxnSpPr>
              <p:spPr bwMode="auto">
                <a:xfrm>
                  <a:off x="6051550" y="1522413"/>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1AA123BB-EAAC-9B4A-B470-411A9CBABA28}"/>
                    </a:ext>
                  </a:extLst>
                </p:cNvPr>
                <p:cNvCxnSpPr/>
                <p:nvPr/>
              </p:nvCxnSpPr>
              <p:spPr bwMode="auto">
                <a:xfrm>
                  <a:off x="4033838" y="1773238"/>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graphicFrame>
              <p:nvGraphicFramePr>
                <p:cNvPr id="167" name="Chart 166">
                  <a:extLst>
                    <a:ext uri="{FF2B5EF4-FFF2-40B4-BE49-F238E27FC236}">
                      <a16:creationId xmlns:a16="http://schemas.microsoft.com/office/drawing/2014/main" id="{66D56AEA-FB1E-7C4A-8F08-998A9D103689}"/>
                    </a:ext>
                  </a:extLst>
                </p:cNvPr>
                <p:cNvGraphicFramePr/>
                <p:nvPr>
                  <p:extLst>
                    <p:ext uri="{D42A27DB-BD31-4B8C-83A1-F6EECF244321}">
                      <p14:modId xmlns:p14="http://schemas.microsoft.com/office/powerpoint/2010/main" val="2051614566"/>
                    </p:ext>
                  </p:extLst>
                </p:nvPr>
              </p:nvGraphicFramePr>
              <p:xfrm>
                <a:off x="1149350" y="1109663"/>
                <a:ext cx="7226300" cy="3022600"/>
              </p:xfrm>
              <a:graphic>
                <a:graphicData uri="http://schemas.openxmlformats.org/drawingml/2006/chart">
                  <c:chart xmlns:c="http://schemas.openxmlformats.org/drawingml/2006/chart" xmlns:r="http://schemas.openxmlformats.org/officeDocument/2006/relationships" r:id="rId5"/>
                </a:graphicData>
              </a:graphic>
            </p:graphicFrame>
            <p:sp>
              <p:nvSpPr>
                <p:cNvPr id="168" name="Text Placeholder 11">
                  <a:extLst>
                    <a:ext uri="{FF2B5EF4-FFF2-40B4-BE49-F238E27FC236}">
                      <a16:creationId xmlns:a16="http://schemas.microsoft.com/office/drawing/2014/main" id="{E3E99342-B0A5-DE46-86A7-B6077606E9EA}"/>
                    </a:ext>
                  </a:extLst>
                </p:cNvPr>
                <p:cNvSpPr>
                  <a:spLocks noGrp="1"/>
                </p:cNvSpPr>
                <p:nvPr/>
              </p:nvSpPr>
              <p:spPr bwMode="auto">
                <a:xfrm>
                  <a:off x="1449388" y="4095750"/>
                  <a:ext cx="573088"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6C697B0B-CA0F-46FE-AAB9-D7F17EAA5733}" type="datetime'''''''P''''''''''''''''''''''''''''''rod''u''''''c''e'''''''''">
                    <a:rPr lang="en-US" altLang="en-US" sz="2000" b="1">
                      <a:latin typeface="Arial" panose="020B0604020202020204" pitchFamily="34" charset="0"/>
                      <a:cs typeface="Arial" panose="020B0604020202020204" pitchFamily="34" charset="0"/>
                      <a:sym typeface="Arial" panose="020B0604020202020204" pitchFamily="34" charset="0"/>
                    </a:rPr>
                    <a:pPr/>
                    <a:t>Produce</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169" name="Text Placeholder 11">
                  <a:extLst>
                    <a:ext uri="{FF2B5EF4-FFF2-40B4-BE49-F238E27FC236}">
                      <a16:creationId xmlns:a16="http://schemas.microsoft.com/office/drawing/2014/main" id="{65E32720-DA2C-8841-A6A8-F6309BBE08AC}"/>
                    </a:ext>
                  </a:extLst>
                </p:cNvPr>
                <p:cNvSpPr>
                  <a:spLocks noGrp="1"/>
                </p:cNvSpPr>
                <p:nvPr/>
              </p:nvSpPr>
              <p:spPr bwMode="auto">
                <a:xfrm>
                  <a:off x="5487988" y="4095750"/>
                  <a:ext cx="56515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A0F57AF3-3EFB-461B-A253-4E5B0BB92360}" type="datetime'''''S''''e''''''''''''a''''''''''''''''''''''''fo''''''''od'">
                    <a:rPr lang="en-US" altLang="en-US" sz="2000" b="1">
                      <a:latin typeface="Arial" panose="020B0604020202020204" pitchFamily="34" charset="0"/>
                      <a:cs typeface="Arial" panose="020B0604020202020204" pitchFamily="34" charset="0"/>
                      <a:sym typeface="Arial" panose="020B0604020202020204" pitchFamily="34" charset="0"/>
                    </a:rPr>
                    <a:pPr/>
                    <a:t>Seafood</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170" name="Text Placeholder 11">
                  <a:extLst>
                    <a:ext uri="{FF2B5EF4-FFF2-40B4-BE49-F238E27FC236}">
                      <a16:creationId xmlns:a16="http://schemas.microsoft.com/office/drawing/2014/main" id="{9CE41619-BCCA-534D-A929-787D9A544F05}"/>
                    </a:ext>
                  </a:extLst>
                </p:cNvPr>
                <p:cNvSpPr>
                  <a:spLocks noGrp="1"/>
                </p:cNvSpPr>
                <p:nvPr/>
              </p:nvSpPr>
              <p:spPr bwMode="auto">
                <a:xfrm>
                  <a:off x="2611438" y="4095750"/>
                  <a:ext cx="268288"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714B8252-5F25-4DDA-89DD-F7246B3624B3}" type="datetime'''''''''''D''''''''el''''''i'''">
                    <a:rPr lang="en-US" altLang="en-US" sz="2000" b="1">
                      <a:latin typeface="Arial" panose="020B0604020202020204" pitchFamily="34" charset="0"/>
                      <a:cs typeface="Arial" panose="020B0604020202020204" pitchFamily="34" charset="0"/>
                      <a:sym typeface="Arial" panose="020B0604020202020204" pitchFamily="34" charset="0"/>
                    </a:rPr>
                    <a:pPr/>
                    <a:t>Deli</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171" name="Text Placeholder 11">
                  <a:extLst>
                    <a:ext uri="{FF2B5EF4-FFF2-40B4-BE49-F238E27FC236}">
                      <a16:creationId xmlns:a16="http://schemas.microsoft.com/office/drawing/2014/main" id="{15C33D16-3773-7A49-95CB-FD40BD07E8DC}"/>
                    </a:ext>
                  </a:extLst>
                </p:cNvPr>
                <p:cNvSpPr>
                  <a:spLocks noGrp="1"/>
                </p:cNvSpPr>
                <p:nvPr/>
              </p:nvSpPr>
              <p:spPr bwMode="auto">
                <a:xfrm>
                  <a:off x="3587749" y="4095750"/>
                  <a:ext cx="33020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A5BD977D-3C43-44C7-8426-91C4BD14A232}" type="datetime'''''''''''''''''''M''''e''''''a''''''''''t'''''''''''''''''">
                    <a:rPr lang="en-US" altLang="en-US" sz="2000" b="1">
                      <a:latin typeface="Arial" panose="020B0604020202020204" pitchFamily="34" charset="0"/>
                      <a:cs typeface="Arial" panose="020B0604020202020204" pitchFamily="34" charset="0"/>
                      <a:sym typeface="Arial" panose="020B0604020202020204" pitchFamily="34" charset="0"/>
                    </a:rPr>
                    <a:pPr/>
                    <a:t>Meat</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172" name="Text Placeholder 11">
                  <a:extLst>
                    <a:ext uri="{FF2B5EF4-FFF2-40B4-BE49-F238E27FC236}">
                      <a16:creationId xmlns:a16="http://schemas.microsoft.com/office/drawing/2014/main" id="{12BB486A-817C-3A41-A3A3-1294AF5311D2}"/>
                    </a:ext>
                  </a:extLst>
                </p:cNvPr>
                <p:cNvSpPr>
                  <a:spLocks noGrp="1"/>
                </p:cNvSpPr>
                <p:nvPr/>
              </p:nvSpPr>
              <p:spPr bwMode="auto">
                <a:xfrm>
                  <a:off x="6565900" y="4095750"/>
                  <a:ext cx="430213"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CFA311B6-B4FE-4DD0-A078-38008CB29B02}" type="datetime'''''''''''''''''''''''O''''''''t''h''e''''''r''''''s'''">
                    <a:rPr lang="en-US" altLang="en-US" sz="2000" b="1">
                      <a:latin typeface="Arial" panose="020B0604020202020204" pitchFamily="34" charset="0"/>
                      <a:cs typeface="Arial" panose="020B0604020202020204" pitchFamily="34" charset="0"/>
                      <a:sym typeface="Arial" panose="020B0604020202020204" pitchFamily="34" charset="0"/>
                    </a:rPr>
                    <a:pPr/>
                    <a:t>Others</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173" name="Text Placeholder 11">
                  <a:extLst>
                    <a:ext uri="{FF2B5EF4-FFF2-40B4-BE49-F238E27FC236}">
                      <a16:creationId xmlns:a16="http://schemas.microsoft.com/office/drawing/2014/main" id="{1FD88918-FF8F-924C-B3E2-86C44D9A45D3}"/>
                    </a:ext>
                  </a:extLst>
                </p:cNvPr>
                <p:cNvSpPr>
                  <a:spLocks noGrp="1"/>
                </p:cNvSpPr>
                <p:nvPr/>
              </p:nvSpPr>
              <p:spPr bwMode="auto">
                <a:xfrm>
                  <a:off x="7626350" y="4095750"/>
                  <a:ext cx="32385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D75122EC-A470-42FB-B245-08D046D9A1D4}" type="datetime'''''''''''T''''''''''''''''''''''''''''''''''''ota''''''''''l'">
                    <a:rPr lang="en-US" altLang="en-US" sz="2000" b="1">
                      <a:latin typeface="Arial" panose="020B0604020202020204" pitchFamily="34" charset="0"/>
                      <a:cs typeface="Arial" panose="020B0604020202020204" pitchFamily="34" charset="0"/>
                      <a:sym typeface="Arial" panose="020B0604020202020204" pitchFamily="34" charset="0"/>
                    </a:rPr>
                    <a:pPr/>
                    <a:t>Total</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174" name="Text Placeholder 11">
                  <a:extLst>
                    <a:ext uri="{FF2B5EF4-FFF2-40B4-BE49-F238E27FC236}">
                      <a16:creationId xmlns:a16="http://schemas.microsoft.com/office/drawing/2014/main" id="{8D069220-FD2E-5F4E-9016-0D8AB2FD6148}"/>
                    </a:ext>
                  </a:extLst>
                </p:cNvPr>
                <p:cNvSpPr>
                  <a:spLocks noGrp="1"/>
                </p:cNvSpPr>
                <p:nvPr/>
              </p:nvSpPr>
              <p:spPr bwMode="auto">
                <a:xfrm>
                  <a:off x="4481513" y="4095750"/>
                  <a:ext cx="88265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r>
                    <a:rPr lang="en-US" sz="2000"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Grocery</a:t>
                  </a:r>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175" name="Text Placeholder 11">
                  <a:extLst>
                    <a:ext uri="{FF2B5EF4-FFF2-40B4-BE49-F238E27FC236}">
                      <a16:creationId xmlns:a16="http://schemas.microsoft.com/office/drawing/2014/main" id="{28A341F7-A17D-2146-87D6-327C2952E5CC}"/>
                    </a:ext>
                  </a:extLst>
                </p:cNvPr>
                <p:cNvSpPr>
                  <a:spLocks noGrp="1"/>
                </p:cNvSpPr>
                <p:nvPr/>
              </p:nvSpPr>
              <p:spPr bwMode="gray">
                <a:xfrm>
                  <a:off x="6481109" y="904695"/>
                  <a:ext cx="752527" cy="283337"/>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20638" tIns="0" rIns="20638" bIns="0" numCol="1" spcCol="0" anchor="ctr"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20E9C4FE-8E4E-4620-9F7C-7DFE75683DD9}" type="datetime'''''5''''''.''''''''''''9'''''">
                    <a:rPr lang="en-US" altLang="en-US" sz="2000" b="1">
                      <a:latin typeface="Arial" panose="020B0604020202020204" pitchFamily="34" charset="0"/>
                      <a:cs typeface="Arial" panose="020B0604020202020204" pitchFamily="34" charset="0"/>
                      <a:sym typeface="Arial" panose="020B0604020202020204" pitchFamily="34" charset="0"/>
                    </a:rPr>
                    <a:pPr/>
                    <a:t>5.9</a:t>
                  </a:fld>
                  <a:r>
                    <a:rPr lang="en-US" altLang="en-US" sz="2000" b="1" dirty="0">
                      <a:latin typeface="Arial" panose="020B0604020202020204" pitchFamily="34" charset="0"/>
                      <a:cs typeface="Arial" panose="020B0604020202020204" pitchFamily="34" charset="0"/>
                      <a:sym typeface="Arial" panose="020B0604020202020204" pitchFamily="34" charset="0"/>
                    </a:rPr>
                    <a:t> M</a:t>
                  </a:r>
                  <a:endParaRPr lang="en-US" sz="1400" b="1" dirty="0">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176" name="Rectangle 175">
                  <a:extLst>
                    <a:ext uri="{FF2B5EF4-FFF2-40B4-BE49-F238E27FC236}">
                      <a16:creationId xmlns:a16="http://schemas.microsoft.com/office/drawing/2014/main" id="{E1FFDC57-3F9A-5049-9206-8482F3C87DC9}"/>
                    </a:ext>
                  </a:extLst>
                </p:cNvPr>
                <p:cNvSpPr/>
                <p:nvPr/>
              </p:nvSpPr>
              <p:spPr>
                <a:xfrm>
                  <a:off x="1379498" y="3128870"/>
                  <a:ext cx="704926" cy="1233655"/>
                </a:xfrm>
                <a:prstGeom prst="rect">
                  <a:avLst/>
                </a:prstGeom>
                <a:noFill/>
                <a:ln>
                  <a:solidFill>
                    <a:srgbClr val="D23A4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912813" rtl="0" fontAlgn="base">
                    <a:spcBef>
                      <a:spcPct val="0"/>
                    </a:spcBef>
                    <a:spcAft>
                      <a:spcPct val="0"/>
                    </a:spcAft>
                    <a:defRPr kern="1200">
                      <a:solidFill>
                        <a:schemeClr val="lt1"/>
                      </a:solidFill>
                      <a:latin typeface="+mn-lt"/>
                      <a:ea typeface="+mn-ea"/>
                      <a:cs typeface="+mn-cs"/>
                    </a:defRPr>
                  </a:lvl1pPr>
                  <a:lvl2pPr marL="455613" indent="1588" algn="l" defTabSz="912813" rtl="0" fontAlgn="base">
                    <a:spcBef>
                      <a:spcPct val="0"/>
                    </a:spcBef>
                    <a:spcAft>
                      <a:spcPct val="0"/>
                    </a:spcAft>
                    <a:defRPr kern="1200">
                      <a:solidFill>
                        <a:schemeClr val="lt1"/>
                      </a:solidFill>
                      <a:latin typeface="+mn-lt"/>
                      <a:ea typeface="+mn-ea"/>
                      <a:cs typeface="+mn-cs"/>
                    </a:defRPr>
                  </a:lvl2pPr>
                  <a:lvl3pPr marL="912813" indent="1588" algn="l" defTabSz="912813" rtl="0" fontAlgn="base">
                    <a:spcBef>
                      <a:spcPct val="0"/>
                    </a:spcBef>
                    <a:spcAft>
                      <a:spcPct val="0"/>
                    </a:spcAft>
                    <a:defRPr kern="1200">
                      <a:solidFill>
                        <a:schemeClr val="lt1"/>
                      </a:solidFill>
                      <a:latin typeface="+mn-lt"/>
                      <a:ea typeface="+mn-ea"/>
                      <a:cs typeface="+mn-cs"/>
                    </a:defRPr>
                  </a:lvl3pPr>
                  <a:lvl4pPr marL="1370013" indent="1588" algn="l" defTabSz="912813" rtl="0" fontAlgn="base">
                    <a:spcBef>
                      <a:spcPct val="0"/>
                    </a:spcBef>
                    <a:spcAft>
                      <a:spcPct val="0"/>
                    </a:spcAft>
                    <a:defRPr kern="1200">
                      <a:solidFill>
                        <a:schemeClr val="lt1"/>
                      </a:solidFill>
                      <a:latin typeface="+mn-lt"/>
                      <a:ea typeface="+mn-ea"/>
                      <a:cs typeface="+mn-cs"/>
                    </a:defRPr>
                  </a:lvl4pPr>
                  <a:lvl5pPr marL="1827213" indent="1588" algn="l" defTabSz="912813"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endParaRPr lang="en-US" sz="1400">
                    <a:solidFill>
                      <a:schemeClr val="tx2"/>
                    </a:solidFill>
                  </a:endParaRPr>
                </a:p>
              </p:txBody>
            </p:sp>
          </p:grpSp>
        </p:grpSp>
        <p:sp>
          <p:nvSpPr>
            <p:cNvPr id="154" name="TextBox 153">
              <a:extLst>
                <a:ext uri="{FF2B5EF4-FFF2-40B4-BE49-F238E27FC236}">
                  <a16:creationId xmlns:a16="http://schemas.microsoft.com/office/drawing/2014/main" id="{DD32E2DD-35F6-CA43-AE96-88D1AA45E1FB}"/>
                </a:ext>
              </a:extLst>
            </p:cNvPr>
            <p:cNvSpPr txBox="1"/>
            <p:nvPr/>
          </p:nvSpPr>
          <p:spPr>
            <a:xfrm>
              <a:off x="26562415" y="12891532"/>
              <a:ext cx="689864" cy="419683"/>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21 M</a:t>
              </a:r>
            </a:p>
          </p:txBody>
        </p:sp>
        <p:sp>
          <p:nvSpPr>
            <p:cNvPr id="155" name="TextBox 154">
              <a:extLst>
                <a:ext uri="{FF2B5EF4-FFF2-40B4-BE49-F238E27FC236}">
                  <a16:creationId xmlns:a16="http://schemas.microsoft.com/office/drawing/2014/main" id="{22BED2EB-E773-8B48-B1AF-E4AED2DE3BF6}"/>
                </a:ext>
              </a:extLst>
            </p:cNvPr>
            <p:cNvSpPr txBox="1"/>
            <p:nvPr/>
          </p:nvSpPr>
          <p:spPr>
            <a:xfrm>
              <a:off x="25546587" y="14078171"/>
              <a:ext cx="754421" cy="419683"/>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7.9 M</a:t>
              </a:r>
            </a:p>
          </p:txBody>
        </p:sp>
        <p:sp>
          <p:nvSpPr>
            <p:cNvPr id="156" name="TextBox 155">
              <a:extLst>
                <a:ext uri="{FF2B5EF4-FFF2-40B4-BE49-F238E27FC236}">
                  <a16:creationId xmlns:a16="http://schemas.microsoft.com/office/drawing/2014/main" id="{CEBC6035-011A-244B-91B5-4740202F78FD}"/>
                </a:ext>
              </a:extLst>
            </p:cNvPr>
            <p:cNvSpPr txBox="1"/>
            <p:nvPr/>
          </p:nvSpPr>
          <p:spPr>
            <a:xfrm>
              <a:off x="27485087" y="12326738"/>
              <a:ext cx="872029" cy="419683"/>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11.5 M</a:t>
              </a:r>
            </a:p>
          </p:txBody>
        </p:sp>
        <p:sp>
          <p:nvSpPr>
            <p:cNvPr id="157" name="TextBox 156">
              <a:extLst>
                <a:ext uri="{FF2B5EF4-FFF2-40B4-BE49-F238E27FC236}">
                  <a16:creationId xmlns:a16="http://schemas.microsoft.com/office/drawing/2014/main" id="{7E8FFE40-86A6-8F44-A420-7DF89723FB39}"/>
                </a:ext>
              </a:extLst>
            </p:cNvPr>
            <p:cNvSpPr txBox="1"/>
            <p:nvPr/>
          </p:nvSpPr>
          <p:spPr>
            <a:xfrm>
              <a:off x="28610323" y="12217990"/>
              <a:ext cx="754421" cy="419683"/>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2.1 M</a:t>
              </a:r>
            </a:p>
          </p:txBody>
        </p:sp>
        <p:sp>
          <p:nvSpPr>
            <p:cNvPr id="158" name="TextBox 157">
              <a:extLst>
                <a:ext uri="{FF2B5EF4-FFF2-40B4-BE49-F238E27FC236}">
                  <a16:creationId xmlns:a16="http://schemas.microsoft.com/office/drawing/2014/main" id="{79F7F96C-AF2C-FF45-91B5-96E486B442FD}"/>
                </a:ext>
              </a:extLst>
            </p:cNvPr>
            <p:cNvSpPr txBox="1"/>
            <p:nvPr/>
          </p:nvSpPr>
          <p:spPr>
            <a:xfrm>
              <a:off x="29638513" y="12082048"/>
              <a:ext cx="754421" cy="419683"/>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2.3 M</a:t>
              </a:r>
            </a:p>
          </p:txBody>
        </p:sp>
      </p:grpSp>
      <p:sp>
        <p:nvSpPr>
          <p:cNvPr id="151" name="Rectangle 150">
            <a:extLst>
              <a:ext uri="{FF2B5EF4-FFF2-40B4-BE49-F238E27FC236}">
                <a16:creationId xmlns:a16="http://schemas.microsoft.com/office/drawing/2014/main" id="{B579C644-0E14-2545-9CD8-43DC3D0F486F}"/>
              </a:ext>
            </a:extLst>
          </p:cNvPr>
          <p:cNvSpPr/>
          <p:nvPr/>
        </p:nvSpPr>
        <p:spPr>
          <a:xfrm>
            <a:off x="35688559" y="9948915"/>
            <a:ext cx="7139335" cy="369332"/>
          </a:xfrm>
          <a:prstGeom prst="rect">
            <a:avLst/>
          </a:prstGeom>
        </p:spPr>
        <p:txBody>
          <a:bodyPr wrap="square">
            <a:spAutoFit/>
          </a:bodyPr>
          <a:lstStyle/>
          <a:p>
            <a:pPr algn="ctr"/>
            <a:r>
              <a:rPr lang="en-US" sz="1800" dirty="0">
                <a:latin typeface="Arial" panose="020B0604020202020204" pitchFamily="34" charset="0"/>
                <a:ea typeface="Arial" charset="0"/>
                <a:cs typeface="Arial" panose="020B0604020202020204" pitchFamily="34" charset="0"/>
              </a:rPr>
              <a:t>Fig 5. </a:t>
            </a:r>
            <a:r>
              <a:rPr lang="en-US" sz="1800" dirty="0">
                <a:latin typeface="Arial" panose="020B0604020202020204" pitchFamily="34" charset="0"/>
                <a:cs typeface="Arial" panose="020B0604020202020204" pitchFamily="34" charset="0"/>
              </a:rPr>
              <a:t>Total Net Savings ($) based on predicted OOS instances</a:t>
            </a:r>
          </a:p>
        </p:txBody>
      </p:sp>
      <p:sp>
        <p:nvSpPr>
          <p:cNvPr id="152" name="TextBox 151">
            <a:extLst>
              <a:ext uri="{FF2B5EF4-FFF2-40B4-BE49-F238E27FC236}">
                <a16:creationId xmlns:a16="http://schemas.microsoft.com/office/drawing/2014/main" id="{F81C812E-88C8-974A-99A2-5DCC34E9FC88}"/>
              </a:ext>
            </a:extLst>
          </p:cNvPr>
          <p:cNvSpPr txBox="1"/>
          <p:nvPr/>
        </p:nvSpPr>
        <p:spPr>
          <a:xfrm>
            <a:off x="42201400" y="6236539"/>
            <a:ext cx="1017911"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50.6 M</a:t>
            </a:r>
          </a:p>
        </p:txBody>
      </p:sp>
      <p:sp>
        <p:nvSpPr>
          <p:cNvPr id="178" name="Rectangle 177">
            <a:extLst>
              <a:ext uri="{FF2B5EF4-FFF2-40B4-BE49-F238E27FC236}">
                <a16:creationId xmlns:a16="http://schemas.microsoft.com/office/drawing/2014/main" id="{18F971F8-7F6A-5442-91A8-002F9F907A78}"/>
              </a:ext>
            </a:extLst>
          </p:cNvPr>
          <p:cNvSpPr/>
          <p:nvPr/>
        </p:nvSpPr>
        <p:spPr bwMode="auto">
          <a:xfrm>
            <a:off x="34630064" y="16566447"/>
            <a:ext cx="5493344" cy="523220"/>
          </a:xfrm>
          <a:prstGeom prst="rect">
            <a:avLst/>
          </a:prstGeom>
          <a:solidFill>
            <a:schemeClr val="tx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79" name="Rectangle 178">
            <a:extLst>
              <a:ext uri="{FF2B5EF4-FFF2-40B4-BE49-F238E27FC236}">
                <a16:creationId xmlns:a16="http://schemas.microsoft.com/office/drawing/2014/main" id="{04B4404B-B33B-034D-AEF1-CB67527468BD}"/>
              </a:ext>
            </a:extLst>
          </p:cNvPr>
          <p:cNvSpPr/>
          <p:nvPr/>
        </p:nvSpPr>
        <p:spPr>
          <a:xfrm>
            <a:off x="34655805" y="16587712"/>
            <a:ext cx="5467603" cy="523220"/>
          </a:xfrm>
          <a:prstGeom prst="rect">
            <a:avLst/>
          </a:prstGeom>
        </p:spPr>
        <p:txBody>
          <a:bodyPr wrap="square">
            <a:spAutoFit/>
          </a:bodyPr>
          <a:lstStyle/>
          <a:p>
            <a:pPr algn="ctr"/>
            <a:r>
              <a:rPr lang="en-US" sz="2800" b="1" dirty="0">
                <a:solidFill>
                  <a:srgbClr val="CFB991"/>
                </a:solidFill>
                <a:latin typeface="Arial" panose="020B0604020202020204" pitchFamily="34" charset="0"/>
                <a:cs typeface="Arial" panose="020B0604020202020204" pitchFamily="34" charset="0"/>
              </a:rPr>
              <a:t>ACKNOWLEDGEMENTS</a:t>
            </a:r>
          </a:p>
        </p:txBody>
      </p:sp>
      <p:sp>
        <p:nvSpPr>
          <p:cNvPr id="180" name="TextBox 179">
            <a:extLst>
              <a:ext uri="{FF2B5EF4-FFF2-40B4-BE49-F238E27FC236}">
                <a16:creationId xmlns:a16="http://schemas.microsoft.com/office/drawing/2014/main" id="{55E67928-1CD5-5B46-A024-8DB7783D249E}"/>
              </a:ext>
            </a:extLst>
          </p:cNvPr>
          <p:cNvSpPr txBox="1"/>
          <p:nvPr/>
        </p:nvSpPr>
        <p:spPr>
          <a:xfrm>
            <a:off x="35169181" y="17170379"/>
            <a:ext cx="8747760" cy="1015663"/>
          </a:xfrm>
          <a:prstGeom prst="rect">
            <a:avLst/>
          </a:prstGeom>
          <a:noFill/>
        </p:spPr>
        <p:txBody>
          <a:bodyPr wrap="square">
            <a:spAutoFit/>
          </a:bodyPr>
          <a:lstStyle/>
          <a:p>
            <a:pPr algn="just"/>
            <a:r>
              <a:rPr lang="en-IN" sz="2000" spc="10" dirty="0">
                <a:latin typeface="Arial"/>
                <a:cs typeface="Arial"/>
              </a:rPr>
              <a:t>We would like to thank our industry partner for their guidance and support on this project as well as the Purdue MS BAIM program for partially funding this work.</a:t>
            </a:r>
          </a:p>
        </p:txBody>
      </p:sp>
      <p:pic>
        <p:nvPicPr>
          <p:cNvPr id="182" name="Picture 181">
            <a:extLst>
              <a:ext uri="{FF2B5EF4-FFF2-40B4-BE49-F238E27FC236}">
                <a16:creationId xmlns:a16="http://schemas.microsoft.com/office/drawing/2014/main" id="{2612C424-C34F-3444-99AC-8A71C7038F1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036996" y="3649"/>
            <a:ext cx="12458422" cy="4441371"/>
          </a:xfrm>
          <a:prstGeom prst="rect">
            <a:avLst/>
          </a:prstGeom>
        </p:spPr>
      </p:pic>
      <p:sp>
        <p:nvSpPr>
          <p:cNvPr id="187" name="Rectangle 186">
            <a:extLst>
              <a:ext uri="{FF2B5EF4-FFF2-40B4-BE49-F238E27FC236}">
                <a16:creationId xmlns:a16="http://schemas.microsoft.com/office/drawing/2014/main" id="{D9B81DB2-04CF-DC44-9BEF-94E99627BA47}"/>
              </a:ext>
            </a:extLst>
          </p:cNvPr>
          <p:cNvSpPr/>
          <p:nvPr/>
        </p:nvSpPr>
        <p:spPr>
          <a:xfrm>
            <a:off x="22508989" y="12487796"/>
            <a:ext cx="10397599" cy="409374"/>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2. Methodology</a:t>
            </a:r>
          </a:p>
        </p:txBody>
      </p:sp>
      <p:sp>
        <p:nvSpPr>
          <p:cNvPr id="188" name="Rectangle 187">
            <a:extLst>
              <a:ext uri="{FF2B5EF4-FFF2-40B4-BE49-F238E27FC236}">
                <a16:creationId xmlns:a16="http://schemas.microsoft.com/office/drawing/2014/main" id="{B94C18C3-6F3E-9943-AC69-A8E4CD9DF906}"/>
              </a:ext>
            </a:extLst>
          </p:cNvPr>
          <p:cNvSpPr/>
          <p:nvPr/>
        </p:nvSpPr>
        <p:spPr bwMode="auto">
          <a:xfrm>
            <a:off x="21535722" y="4481494"/>
            <a:ext cx="6893975" cy="556601"/>
          </a:xfrm>
          <a:prstGeom prst="rect">
            <a:avLst/>
          </a:prstGeom>
          <a:solidFill>
            <a:schemeClr val="tx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9" name="Rectangle 188">
            <a:extLst>
              <a:ext uri="{FF2B5EF4-FFF2-40B4-BE49-F238E27FC236}">
                <a16:creationId xmlns:a16="http://schemas.microsoft.com/office/drawing/2014/main" id="{803F9F70-0ACA-9946-B4B7-3338CD523149}"/>
              </a:ext>
            </a:extLst>
          </p:cNvPr>
          <p:cNvSpPr/>
          <p:nvPr/>
        </p:nvSpPr>
        <p:spPr>
          <a:xfrm>
            <a:off x="21548350" y="4481495"/>
            <a:ext cx="6859931" cy="523220"/>
          </a:xfrm>
          <a:prstGeom prst="rect">
            <a:avLst/>
          </a:prstGeom>
        </p:spPr>
        <p:txBody>
          <a:bodyPr wrap="square">
            <a:spAutoFit/>
          </a:bodyPr>
          <a:lstStyle/>
          <a:p>
            <a:pPr algn="ctr"/>
            <a:r>
              <a:rPr lang="en-US" sz="2800" b="1" dirty="0">
                <a:solidFill>
                  <a:srgbClr val="CFB991"/>
                </a:solidFill>
                <a:latin typeface="Arial" panose="020B0604020202020204" pitchFamily="34" charset="0"/>
                <a:cs typeface="Arial" panose="020B0604020202020204" pitchFamily="34" charset="0"/>
              </a:rPr>
              <a:t>METHODOLOGY</a:t>
            </a:r>
          </a:p>
        </p:txBody>
      </p:sp>
      <p:cxnSp>
        <p:nvCxnSpPr>
          <p:cNvPr id="192" name="Straight Connector 191">
            <a:extLst>
              <a:ext uri="{FF2B5EF4-FFF2-40B4-BE49-F238E27FC236}">
                <a16:creationId xmlns:a16="http://schemas.microsoft.com/office/drawing/2014/main" id="{A7DE79F1-1B07-EB40-8861-D3685ADE4DF5}"/>
              </a:ext>
            </a:extLst>
          </p:cNvPr>
          <p:cNvCxnSpPr/>
          <p:nvPr/>
        </p:nvCxnSpPr>
        <p:spPr bwMode="auto">
          <a:xfrm flipH="1">
            <a:off x="21479090" y="4951373"/>
            <a:ext cx="32657" cy="16408558"/>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3" name="Rectangle 192">
            <a:extLst>
              <a:ext uri="{FF2B5EF4-FFF2-40B4-BE49-F238E27FC236}">
                <a16:creationId xmlns:a16="http://schemas.microsoft.com/office/drawing/2014/main" id="{76FEB872-372C-4148-AEFD-8FC60E42DEA4}"/>
              </a:ext>
            </a:extLst>
          </p:cNvPr>
          <p:cNvSpPr/>
          <p:nvPr/>
        </p:nvSpPr>
        <p:spPr bwMode="auto">
          <a:xfrm>
            <a:off x="21535722" y="12944356"/>
            <a:ext cx="5558919" cy="585318"/>
          </a:xfrm>
          <a:prstGeom prst="rect">
            <a:avLst/>
          </a:prstGeom>
          <a:solidFill>
            <a:schemeClr val="tx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94" name="Rectangle 193">
            <a:extLst>
              <a:ext uri="{FF2B5EF4-FFF2-40B4-BE49-F238E27FC236}">
                <a16:creationId xmlns:a16="http://schemas.microsoft.com/office/drawing/2014/main" id="{E663D7BB-BDAB-8940-808A-7E7C8E4039DC}"/>
              </a:ext>
            </a:extLst>
          </p:cNvPr>
          <p:cNvSpPr/>
          <p:nvPr/>
        </p:nvSpPr>
        <p:spPr>
          <a:xfrm>
            <a:off x="21568379" y="13006454"/>
            <a:ext cx="5542188" cy="523220"/>
          </a:xfrm>
          <a:prstGeom prst="rect">
            <a:avLst/>
          </a:prstGeom>
        </p:spPr>
        <p:txBody>
          <a:bodyPr wrap="square">
            <a:spAutoFit/>
          </a:bodyPr>
          <a:lstStyle/>
          <a:p>
            <a:pPr algn="ctr"/>
            <a:r>
              <a:rPr lang="en-US" sz="2800" b="1" dirty="0">
                <a:solidFill>
                  <a:srgbClr val="CFB991"/>
                </a:solidFill>
                <a:latin typeface="Arial" panose="020B0604020202020204" pitchFamily="34" charset="0"/>
                <a:cs typeface="Arial" panose="020B0604020202020204" pitchFamily="34" charset="0"/>
              </a:rPr>
              <a:t>MODEL BUILDING</a:t>
            </a:r>
          </a:p>
        </p:txBody>
      </p:sp>
      <p:sp>
        <p:nvSpPr>
          <p:cNvPr id="4" name="TextBox 3">
            <a:extLst>
              <a:ext uri="{FF2B5EF4-FFF2-40B4-BE49-F238E27FC236}">
                <a16:creationId xmlns:a16="http://schemas.microsoft.com/office/drawing/2014/main" id="{287E6A82-95D2-AF7B-B1AF-282D1EA4C32D}"/>
              </a:ext>
            </a:extLst>
          </p:cNvPr>
          <p:cNvSpPr txBox="1"/>
          <p:nvPr/>
        </p:nvSpPr>
        <p:spPr>
          <a:xfrm>
            <a:off x="72006" y="7368115"/>
            <a:ext cx="8742970" cy="1938992"/>
          </a:xfrm>
          <a:prstGeom prst="rect">
            <a:avLst/>
          </a:prstGeom>
          <a:noFill/>
        </p:spPr>
        <p:txBody>
          <a:bodyPr wrap="square">
            <a:spAutoFit/>
          </a:bodyPr>
          <a:lstStyle/>
          <a:p>
            <a:pPr algn="just" defTabSz="887413"/>
            <a:r>
              <a:rPr lang="en-US" sz="2000" b="1" spc="10" dirty="0">
                <a:latin typeface="Arial"/>
                <a:cs typeface="Arial"/>
              </a:rPr>
              <a:t>Rubric [</a:t>
            </a:r>
            <a:r>
              <a:rPr lang="en-US" sz="2000" b="1" spc="10" dirty="0">
                <a:solidFill>
                  <a:srgbClr val="FF0000"/>
                </a:solidFill>
                <a:latin typeface="Arial"/>
                <a:cs typeface="Arial"/>
              </a:rPr>
              <a:t>15%</a:t>
            </a:r>
            <a:r>
              <a:rPr lang="en-US" sz="2000" b="1" spc="10" dirty="0">
                <a:latin typeface="Arial"/>
                <a:cs typeface="Arial"/>
              </a:rPr>
              <a:t>]</a:t>
            </a:r>
          </a:p>
          <a:p>
            <a:pPr algn="just" defTabSz="887413"/>
            <a:r>
              <a:rPr lang="en-US" sz="2000" spc="10" dirty="0">
                <a:latin typeface="Arial"/>
                <a:cs typeface="Arial"/>
              </a:rPr>
              <a:t>• Problem &amp; questions clearly defined </a:t>
            </a:r>
          </a:p>
          <a:p>
            <a:pPr algn="just" defTabSz="887413"/>
            <a:r>
              <a:rPr lang="en-US" sz="2000" spc="10" dirty="0">
                <a:latin typeface="Arial"/>
                <a:cs typeface="Arial"/>
              </a:rPr>
              <a:t>• Topic importance/motivation clear </a:t>
            </a:r>
          </a:p>
          <a:p>
            <a:pPr algn="just" defTabSz="887413"/>
            <a:r>
              <a:rPr lang="en-US" sz="2000" spc="10" dirty="0">
                <a:latin typeface="Arial"/>
                <a:cs typeface="Arial"/>
              </a:rPr>
              <a:t>• Audience/stakeholder(s) addressed </a:t>
            </a:r>
          </a:p>
          <a:p>
            <a:pPr algn="just" defTabSz="887413"/>
            <a:r>
              <a:rPr lang="en-US" sz="2000" spc="10" dirty="0">
                <a:latin typeface="Arial"/>
                <a:cs typeface="Arial"/>
              </a:rPr>
              <a:t>• Context or constraints clear </a:t>
            </a:r>
          </a:p>
          <a:p>
            <a:pPr algn="just" defTabSz="887413"/>
            <a:r>
              <a:rPr lang="en-US" sz="2000" spc="10" dirty="0">
                <a:latin typeface="Arial"/>
                <a:cs typeface="Arial"/>
              </a:rPr>
              <a:t>• Defined set of potential business/problem benefits</a:t>
            </a:r>
          </a:p>
        </p:txBody>
      </p:sp>
      <p:sp>
        <p:nvSpPr>
          <p:cNvPr id="5" name="TextBox 4">
            <a:extLst>
              <a:ext uri="{FF2B5EF4-FFF2-40B4-BE49-F238E27FC236}">
                <a16:creationId xmlns:a16="http://schemas.microsoft.com/office/drawing/2014/main" id="{547D7D29-C5E8-F426-BD13-D8CD71782749}"/>
              </a:ext>
            </a:extLst>
          </p:cNvPr>
          <p:cNvSpPr txBox="1"/>
          <p:nvPr/>
        </p:nvSpPr>
        <p:spPr>
          <a:xfrm>
            <a:off x="9340906" y="5682332"/>
            <a:ext cx="8584208" cy="1631216"/>
          </a:xfrm>
          <a:prstGeom prst="rect">
            <a:avLst/>
          </a:prstGeom>
          <a:noFill/>
        </p:spPr>
        <p:txBody>
          <a:bodyPr wrap="square">
            <a:spAutoFit/>
          </a:bodyPr>
          <a:lstStyle/>
          <a:p>
            <a:pPr algn="just" defTabSz="887413"/>
            <a:r>
              <a:rPr lang="en-US" sz="2000" b="1" spc="10" dirty="0">
                <a:latin typeface="Arial" panose="020B0604020202020204" pitchFamily="34" charset="0"/>
                <a:cs typeface="Arial" panose="020B0604020202020204" pitchFamily="34" charset="0"/>
              </a:rPr>
              <a:t>Rubric [</a:t>
            </a:r>
            <a:r>
              <a:rPr lang="en-US" sz="2000" b="1" spc="10" dirty="0">
                <a:solidFill>
                  <a:srgbClr val="FF0000"/>
                </a:solidFill>
                <a:latin typeface="Arial" panose="020B0604020202020204" pitchFamily="34" charset="0"/>
                <a:cs typeface="Arial" panose="020B0604020202020204" pitchFamily="34" charset="0"/>
              </a:rPr>
              <a:t>15%</a:t>
            </a:r>
            <a:r>
              <a:rPr lang="en-US" sz="2000" b="1" spc="10" dirty="0">
                <a:latin typeface="Arial" panose="020B0604020202020204" pitchFamily="34" charset="0"/>
                <a:cs typeface="Arial" panose="020B0604020202020204" pitchFamily="34" charset="0"/>
              </a:rPr>
              <a:t>]</a:t>
            </a:r>
          </a:p>
          <a:p>
            <a:pPr algn="just" defTabSz="887413"/>
            <a:r>
              <a:rPr lang="en-US" sz="2000" dirty="0">
                <a:latin typeface="Arial" panose="020B0604020202020204" pitchFamily="34" charset="0"/>
                <a:cs typeface="Arial" panose="020B0604020202020204" pitchFamily="34" charset="0"/>
              </a:rPr>
              <a:t>• Problem framed into an analytics problem </a:t>
            </a:r>
          </a:p>
          <a:p>
            <a:pPr algn="just" defTabSz="887413"/>
            <a:r>
              <a:rPr lang="en-US" sz="2000" dirty="0">
                <a:latin typeface="Arial" panose="020B0604020202020204" pitchFamily="34" charset="0"/>
                <a:cs typeface="Arial" panose="020B0604020202020204" pitchFamily="34" charset="0"/>
              </a:rPr>
              <a:t>• Assumptions are clear </a:t>
            </a:r>
          </a:p>
          <a:p>
            <a:pPr algn="just" defTabSz="887413"/>
            <a:r>
              <a:rPr lang="en-US" sz="2000" dirty="0">
                <a:latin typeface="Arial" panose="020B0604020202020204" pitchFamily="34" charset="0"/>
                <a:cs typeface="Arial" panose="020B0604020202020204" pitchFamily="34" charset="0"/>
              </a:rPr>
              <a:t>• Appropriate success metrics defined </a:t>
            </a:r>
          </a:p>
          <a:p>
            <a:pPr algn="just" defTabSz="887413"/>
            <a:r>
              <a:rPr lang="en-US" sz="2000" dirty="0">
                <a:latin typeface="Arial" panose="020B0604020202020204" pitchFamily="34" charset="0"/>
                <a:cs typeface="Arial" panose="020B0604020202020204" pitchFamily="34" charset="0"/>
              </a:rPr>
              <a:t>• Clear justification or approval of approach </a:t>
            </a:r>
            <a:endParaRPr lang="en-US" sz="2000" spc="1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9B17D3D3-06A4-BD02-458C-4D1B2906312A}"/>
              </a:ext>
            </a:extLst>
          </p:cNvPr>
          <p:cNvSpPr/>
          <p:nvPr/>
        </p:nvSpPr>
        <p:spPr bwMode="auto">
          <a:xfrm>
            <a:off x="9017061" y="4743105"/>
            <a:ext cx="7120791" cy="523220"/>
          </a:xfrm>
          <a:prstGeom prst="rect">
            <a:avLst/>
          </a:prstGeom>
          <a:solidFill>
            <a:schemeClr val="tx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 name="Rectangle 8">
            <a:extLst>
              <a:ext uri="{FF2B5EF4-FFF2-40B4-BE49-F238E27FC236}">
                <a16:creationId xmlns:a16="http://schemas.microsoft.com/office/drawing/2014/main" id="{6757EBE7-E601-3417-E140-0A27007093A2}"/>
              </a:ext>
            </a:extLst>
          </p:cNvPr>
          <p:cNvSpPr/>
          <p:nvPr/>
        </p:nvSpPr>
        <p:spPr>
          <a:xfrm>
            <a:off x="9041977" y="4743105"/>
            <a:ext cx="7065554" cy="523220"/>
          </a:xfrm>
          <a:prstGeom prst="rect">
            <a:avLst/>
          </a:prstGeom>
        </p:spPr>
        <p:txBody>
          <a:bodyPr wrap="square">
            <a:spAutoFit/>
          </a:bodyPr>
          <a:lstStyle/>
          <a:p>
            <a:pPr algn="ctr"/>
            <a:r>
              <a:rPr lang="en-US" sz="2800" b="1" dirty="0">
                <a:solidFill>
                  <a:srgbClr val="CFB991"/>
                </a:solidFill>
                <a:latin typeface="Arial" panose="020B0604020202020204" pitchFamily="34" charset="0"/>
                <a:cs typeface="Arial" panose="020B0604020202020204" pitchFamily="34" charset="0"/>
              </a:rPr>
              <a:t>ANALYTICS PROBLEM FRAMING</a:t>
            </a:r>
          </a:p>
        </p:txBody>
      </p:sp>
      <p:pic>
        <p:nvPicPr>
          <p:cNvPr id="19" name="Picture 18">
            <a:extLst>
              <a:ext uri="{FF2B5EF4-FFF2-40B4-BE49-F238E27FC236}">
                <a16:creationId xmlns:a16="http://schemas.microsoft.com/office/drawing/2014/main" id="{8C4F82EF-8F71-77DD-F1B6-7E0911E9D7F0}"/>
              </a:ext>
            </a:extLst>
          </p:cNvPr>
          <p:cNvPicPr>
            <a:picLocks noChangeAspect="1"/>
          </p:cNvPicPr>
          <p:nvPr/>
        </p:nvPicPr>
        <p:blipFill>
          <a:blip r:embed="rId7"/>
          <a:stretch>
            <a:fillRect/>
          </a:stretch>
        </p:blipFill>
        <p:spPr>
          <a:xfrm>
            <a:off x="22068663" y="6904082"/>
            <a:ext cx="11486205" cy="5446613"/>
          </a:xfrm>
          <a:prstGeom prst="rect">
            <a:avLst/>
          </a:prstGeom>
        </p:spPr>
      </p:pic>
      <p:sp>
        <p:nvSpPr>
          <p:cNvPr id="20" name="Rectangle 19">
            <a:extLst>
              <a:ext uri="{FF2B5EF4-FFF2-40B4-BE49-F238E27FC236}">
                <a16:creationId xmlns:a16="http://schemas.microsoft.com/office/drawing/2014/main" id="{7DD4F683-C885-8126-A79D-4880889E29B7}"/>
              </a:ext>
            </a:extLst>
          </p:cNvPr>
          <p:cNvSpPr/>
          <p:nvPr/>
        </p:nvSpPr>
        <p:spPr bwMode="auto">
          <a:xfrm>
            <a:off x="9025141" y="11927446"/>
            <a:ext cx="3704704" cy="556601"/>
          </a:xfrm>
          <a:prstGeom prst="rect">
            <a:avLst/>
          </a:prstGeom>
          <a:solidFill>
            <a:schemeClr val="tx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Rectangle 20">
            <a:extLst>
              <a:ext uri="{FF2B5EF4-FFF2-40B4-BE49-F238E27FC236}">
                <a16:creationId xmlns:a16="http://schemas.microsoft.com/office/drawing/2014/main" id="{60F4F224-1A14-6FD1-7CB8-CD29DE5333E9}"/>
              </a:ext>
            </a:extLst>
          </p:cNvPr>
          <p:cNvSpPr/>
          <p:nvPr/>
        </p:nvSpPr>
        <p:spPr>
          <a:xfrm>
            <a:off x="9037768" y="11927447"/>
            <a:ext cx="3692077" cy="523220"/>
          </a:xfrm>
          <a:prstGeom prst="rect">
            <a:avLst/>
          </a:prstGeom>
        </p:spPr>
        <p:txBody>
          <a:bodyPr wrap="square">
            <a:spAutoFit/>
          </a:bodyPr>
          <a:lstStyle/>
          <a:p>
            <a:pPr algn="ctr"/>
            <a:r>
              <a:rPr lang="en-US" sz="2800" b="1" dirty="0">
                <a:solidFill>
                  <a:srgbClr val="CFB991"/>
                </a:solidFill>
                <a:latin typeface="Arial" panose="020B0604020202020204" pitchFamily="34" charset="0"/>
                <a:cs typeface="Arial" panose="020B0604020202020204" pitchFamily="34" charset="0"/>
              </a:rPr>
              <a:t>DATA</a:t>
            </a:r>
          </a:p>
        </p:txBody>
      </p:sp>
      <p:sp>
        <p:nvSpPr>
          <p:cNvPr id="22" name="TextBox 21">
            <a:extLst>
              <a:ext uri="{FF2B5EF4-FFF2-40B4-BE49-F238E27FC236}">
                <a16:creationId xmlns:a16="http://schemas.microsoft.com/office/drawing/2014/main" id="{3AD3F3FF-2EA0-4371-1362-765D6099B898}"/>
              </a:ext>
            </a:extLst>
          </p:cNvPr>
          <p:cNvSpPr txBox="1"/>
          <p:nvPr/>
        </p:nvSpPr>
        <p:spPr>
          <a:xfrm>
            <a:off x="21768829" y="5374222"/>
            <a:ext cx="11813917" cy="1323439"/>
          </a:xfrm>
          <a:prstGeom prst="rect">
            <a:avLst/>
          </a:prstGeom>
          <a:noFill/>
        </p:spPr>
        <p:txBody>
          <a:bodyPr wrap="square">
            <a:spAutoFit/>
          </a:bodyPr>
          <a:lstStyle/>
          <a:p>
            <a:pPr algn="just" defTabSz="887413"/>
            <a:r>
              <a:rPr lang="en-US" sz="2000" b="1" spc="10" dirty="0">
                <a:latin typeface="Arial" panose="020B0604020202020204" pitchFamily="34" charset="0"/>
                <a:cs typeface="Arial" panose="020B0604020202020204" pitchFamily="34" charset="0"/>
              </a:rPr>
              <a:t>Rubric [</a:t>
            </a:r>
            <a:r>
              <a:rPr lang="en-US" sz="2000" b="1" spc="10" dirty="0">
                <a:solidFill>
                  <a:srgbClr val="FF0000"/>
                </a:solidFill>
                <a:latin typeface="Arial" panose="020B0604020202020204" pitchFamily="34" charset="0"/>
                <a:cs typeface="Arial" panose="020B0604020202020204" pitchFamily="34" charset="0"/>
              </a:rPr>
              <a:t>20%</a:t>
            </a:r>
            <a:r>
              <a:rPr lang="en-US" sz="2000" b="1" spc="10" dirty="0">
                <a:latin typeface="Arial" panose="020B0604020202020204" pitchFamily="34" charset="0"/>
                <a:cs typeface="Arial" panose="020B0604020202020204" pitchFamily="34" charset="0"/>
              </a:rPr>
              <a:t>]</a:t>
            </a:r>
          </a:p>
          <a:p>
            <a:pPr algn="just" defTabSz="887413"/>
            <a:r>
              <a:rPr lang="en-US" sz="2000" dirty="0">
                <a:latin typeface="Arial" panose="020B0604020202020204" pitchFamily="34" charset="0"/>
                <a:cs typeface="Arial" panose="020B0604020202020204" pitchFamily="34" charset="0"/>
              </a:rPr>
              <a:t>• Methods used are appropriate and clear </a:t>
            </a:r>
          </a:p>
          <a:p>
            <a:pPr algn="just" defTabSz="887413"/>
            <a:r>
              <a:rPr lang="en-US" sz="2000" dirty="0">
                <a:latin typeface="Arial" panose="020B0604020202020204" pitchFamily="34" charset="0"/>
                <a:cs typeface="Arial" panose="020B0604020202020204" pitchFamily="34" charset="0"/>
              </a:rPr>
              <a:t>• Software and technologies used are clear </a:t>
            </a:r>
          </a:p>
          <a:p>
            <a:pPr algn="just" defTabSz="887413"/>
            <a:r>
              <a:rPr lang="en-US" sz="2000" dirty="0">
                <a:latin typeface="Arial" panose="020B0604020202020204" pitchFamily="34" charset="0"/>
                <a:cs typeface="Arial" panose="020B0604020202020204" pitchFamily="34" charset="0"/>
              </a:rPr>
              <a:t>• Experiments performed support problem and answer questions</a:t>
            </a:r>
          </a:p>
        </p:txBody>
      </p:sp>
      <p:sp>
        <p:nvSpPr>
          <p:cNvPr id="23" name="TextBox 22">
            <a:extLst>
              <a:ext uri="{FF2B5EF4-FFF2-40B4-BE49-F238E27FC236}">
                <a16:creationId xmlns:a16="http://schemas.microsoft.com/office/drawing/2014/main" id="{B100C5FC-6F8C-3177-D632-36246E40991D}"/>
              </a:ext>
            </a:extLst>
          </p:cNvPr>
          <p:cNvSpPr txBox="1"/>
          <p:nvPr/>
        </p:nvSpPr>
        <p:spPr>
          <a:xfrm>
            <a:off x="9378013" y="12525932"/>
            <a:ext cx="11748632" cy="1631216"/>
          </a:xfrm>
          <a:prstGeom prst="rect">
            <a:avLst/>
          </a:prstGeom>
          <a:noFill/>
        </p:spPr>
        <p:txBody>
          <a:bodyPr wrap="square">
            <a:spAutoFit/>
          </a:bodyPr>
          <a:lstStyle/>
          <a:p>
            <a:pPr algn="just" defTabSz="887413"/>
            <a:r>
              <a:rPr lang="en-US" sz="2000" b="1" spc="10" dirty="0">
                <a:latin typeface="Arial" panose="020B0604020202020204" pitchFamily="34" charset="0"/>
                <a:cs typeface="Arial" panose="020B0604020202020204" pitchFamily="34" charset="0"/>
              </a:rPr>
              <a:t>Rubric [</a:t>
            </a:r>
            <a:r>
              <a:rPr lang="en-US" sz="2000" b="1" spc="10" dirty="0">
                <a:solidFill>
                  <a:srgbClr val="FF0000"/>
                </a:solidFill>
                <a:latin typeface="Arial" panose="020B0604020202020204" pitchFamily="34" charset="0"/>
                <a:cs typeface="Arial" panose="020B0604020202020204" pitchFamily="34" charset="0"/>
              </a:rPr>
              <a:t>10%</a:t>
            </a:r>
            <a:r>
              <a:rPr lang="en-US" sz="2000" b="1" spc="10" dirty="0">
                <a:latin typeface="Arial" panose="020B0604020202020204" pitchFamily="34" charset="0"/>
                <a:cs typeface="Arial" panose="020B0604020202020204" pitchFamily="34" charset="0"/>
              </a:rPr>
              <a:t>]</a:t>
            </a:r>
          </a:p>
          <a:p>
            <a:pPr algn="just" defTabSz="887413"/>
            <a:r>
              <a:rPr lang="en-US" sz="2000" dirty="0">
                <a:latin typeface="Arial" panose="020B0604020202020204" pitchFamily="34" charset="0"/>
                <a:cs typeface="Arial" panose="020B0604020202020204" pitchFamily="34" charset="0"/>
              </a:rPr>
              <a:t>• Data sources identified and prioritized </a:t>
            </a:r>
          </a:p>
          <a:p>
            <a:pPr algn="just" defTabSz="887413"/>
            <a:r>
              <a:rPr lang="en-US" sz="2000" dirty="0">
                <a:latin typeface="Arial" panose="020B0604020202020204" pitchFamily="34" charset="0"/>
                <a:cs typeface="Arial" panose="020B0604020202020204" pitchFamily="34" charset="0"/>
              </a:rPr>
              <a:t>• Data preprocessing clear </a:t>
            </a:r>
          </a:p>
          <a:p>
            <a:pPr algn="just" defTabSz="887413"/>
            <a:r>
              <a:rPr lang="en-US" sz="2000" dirty="0">
                <a:latin typeface="Arial" panose="020B0604020202020204" pitchFamily="34" charset="0"/>
                <a:cs typeface="Arial" panose="020B0604020202020204" pitchFamily="34" charset="0"/>
              </a:rPr>
              <a:t>• Important or notable data relationships clear </a:t>
            </a:r>
          </a:p>
          <a:p>
            <a:pPr algn="just" defTabSz="887413"/>
            <a:r>
              <a:rPr lang="en-US" sz="2000" dirty="0">
                <a:latin typeface="Arial" panose="020B0604020202020204" pitchFamily="34" charset="0"/>
                <a:cs typeface="Arial" panose="020B0604020202020204" pitchFamily="34" charset="0"/>
              </a:rPr>
              <a:t>• Reflection of business &amp; analytics problem framing</a:t>
            </a:r>
          </a:p>
        </p:txBody>
      </p:sp>
      <p:sp>
        <p:nvSpPr>
          <p:cNvPr id="24" name="TextBox 23">
            <a:extLst>
              <a:ext uri="{FF2B5EF4-FFF2-40B4-BE49-F238E27FC236}">
                <a16:creationId xmlns:a16="http://schemas.microsoft.com/office/drawing/2014/main" id="{652AABF9-523B-CE6A-2BCA-241F48220148}"/>
              </a:ext>
            </a:extLst>
          </p:cNvPr>
          <p:cNvSpPr txBox="1"/>
          <p:nvPr/>
        </p:nvSpPr>
        <p:spPr>
          <a:xfrm>
            <a:off x="34854204" y="1815938"/>
            <a:ext cx="9158916" cy="1631216"/>
          </a:xfrm>
          <a:prstGeom prst="rect">
            <a:avLst/>
          </a:prstGeom>
          <a:noFill/>
        </p:spPr>
        <p:txBody>
          <a:bodyPr wrap="square">
            <a:spAutoFit/>
          </a:bodyPr>
          <a:lstStyle/>
          <a:p>
            <a:pPr algn="just" defTabSz="887413"/>
            <a:r>
              <a:rPr lang="en-US" sz="2000" b="1" spc="10" dirty="0">
                <a:latin typeface="Arial" panose="020B0604020202020204" pitchFamily="34" charset="0"/>
                <a:cs typeface="Arial" panose="020B0604020202020204" pitchFamily="34" charset="0"/>
              </a:rPr>
              <a:t>Rubric [</a:t>
            </a:r>
            <a:r>
              <a:rPr lang="en-US" sz="2000" b="1" spc="10" dirty="0">
                <a:solidFill>
                  <a:srgbClr val="FF0000"/>
                </a:solidFill>
                <a:latin typeface="Arial" panose="020B0604020202020204" pitchFamily="34" charset="0"/>
                <a:cs typeface="Arial" panose="020B0604020202020204" pitchFamily="34" charset="0"/>
              </a:rPr>
              <a:t>20%</a:t>
            </a:r>
            <a:r>
              <a:rPr lang="en-US" sz="2000" b="1" spc="10" dirty="0">
                <a:latin typeface="Arial" panose="020B0604020202020204" pitchFamily="34" charset="0"/>
                <a:cs typeface="Arial" panose="020B0604020202020204" pitchFamily="34" charset="0"/>
              </a:rPr>
              <a:t>]</a:t>
            </a:r>
          </a:p>
          <a:p>
            <a:pPr algn="just" defTabSz="887413"/>
            <a:r>
              <a:rPr lang="en-US" sz="2000" dirty="0">
                <a:latin typeface="Arial" panose="020B0604020202020204" pitchFamily="34" charset="0"/>
                <a:cs typeface="Arial" panose="020B0604020202020204" pitchFamily="34" charset="0"/>
              </a:rPr>
              <a:t>• Business validation of model/solution demonstrated </a:t>
            </a:r>
          </a:p>
          <a:p>
            <a:pPr algn="just" defTabSz="887413"/>
            <a:r>
              <a:rPr lang="en-US" sz="2000" dirty="0">
                <a:latin typeface="Arial" panose="020B0604020202020204" pitchFamily="34" charset="0"/>
                <a:cs typeface="Arial" panose="020B0604020202020204" pitchFamily="34" charset="0"/>
              </a:rPr>
              <a:t>• Impact (actual or estimated) of using model/solution </a:t>
            </a:r>
          </a:p>
          <a:p>
            <a:pPr algn="just" defTabSz="887413"/>
            <a:r>
              <a:rPr lang="en-US" sz="2000" dirty="0">
                <a:latin typeface="Arial" panose="020B0604020202020204" pitchFamily="34" charset="0"/>
                <a:cs typeface="Arial" panose="020B0604020202020204" pitchFamily="34" charset="0"/>
              </a:rPr>
              <a:t>• Audience/stakeholder feedback or testimony of business impact </a:t>
            </a:r>
          </a:p>
          <a:p>
            <a:pPr algn="just" defTabSz="887413"/>
            <a:r>
              <a:rPr lang="en-US" sz="2000" dirty="0">
                <a:latin typeface="Arial" panose="020B0604020202020204" pitchFamily="34" charset="0"/>
                <a:cs typeface="Arial" panose="020B0604020202020204" pitchFamily="34" charset="0"/>
              </a:rPr>
              <a:t>• Future scope aligns with conclusions</a:t>
            </a:r>
          </a:p>
        </p:txBody>
      </p:sp>
      <p:pic>
        <p:nvPicPr>
          <p:cNvPr id="26635" name="Picture 11" descr="2023 INFORMS Business Analytics Conference logo">
            <a:extLst>
              <a:ext uri="{FF2B5EF4-FFF2-40B4-BE49-F238E27FC236}">
                <a16:creationId xmlns:a16="http://schemas.microsoft.com/office/drawing/2014/main" id="{DF482F15-8C55-3A54-8CC6-3576683B6C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73113" y="18345799"/>
            <a:ext cx="3146479" cy="314647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C52D862-6064-8029-326E-F2B1A7409140}"/>
              </a:ext>
            </a:extLst>
          </p:cNvPr>
          <p:cNvSpPr txBox="1"/>
          <p:nvPr/>
        </p:nvSpPr>
        <p:spPr>
          <a:xfrm>
            <a:off x="21898082" y="13811194"/>
            <a:ext cx="12403644" cy="1631216"/>
          </a:xfrm>
          <a:prstGeom prst="rect">
            <a:avLst/>
          </a:prstGeom>
          <a:noFill/>
        </p:spPr>
        <p:txBody>
          <a:bodyPr wrap="square">
            <a:spAutoFit/>
          </a:bodyPr>
          <a:lstStyle/>
          <a:p>
            <a:pPr algn="just" defTabSz="887413"/>
            <a:r>
              <a:rPr lang="en-US" sz="2000" b="1" spc="10" dirty="0">
                <a:latin typeface="Arial" panose="020B0604020202020204" pitchFamily="34" charset="0"/>
                <a:cs typeface="Arial" panose="020B0604020202020204" pitchFamily="34" charset="0"/>
              </a:rPr>
              <a:t>Rubric [</a:t>
            </a:r>
            <a:r>
              <a:rPr lang="en-US" sz="2000" b="1" spc="10" dirty="0">
                <a:solidFill>
                  <a:srgbClr val="FF0000"/>
                </a:solidFill>
                <a:latin typeface="Arial" panose="020B0604020202020204" pitchFamily="34" charset="0"/>
                <a:cs typeface="Arial" panose="020B0604020202020204" pitchFamily="34" charset="0"/>
              </a:rPr>
              <a:t>20%</a:t>
            </a:r>
            <a:r>
              <a:rPr lang="en-US" sz="2000" b="1" spc="10" dirty="0">
                <a:latin typeface="Arial" panose="020B0604020202020204" pitchFamily="34" charset="0"/>
                <a:cs typeface="Arial" panose="020B0604020202020204" pitchFamily="34" charset="0"/>
              </a:rPr>
              <a:t>]</a:t>
            </a:r>
          </a:p>
          <a:p>
            <a:pPr algn="just" defTabSz="887413"/>
            <a:r>
              <a:rPr lang="en-US" sz="2000" dirty="0">
                <a:latin typeface="Arial" panose="020B0604020202020204" pitchFamily="34" charset="0"/>
                <a:cs typeface="Arial" panose="020B0604020202020204" pitchFamily="34" charset="0"/>
              </a:rPr>
              <a:t>• Model results clear and appropriately evaluated </a:t>
            </a:r>
          </a:p>
          <a:p>
            <a:pPr algn="just" defTabSz="887413"/>
            <a:r>
              <a:rPr lang="en-US" sz="2000" dirty="0">
                <a:latin typeface="Arial" panose="020B0604020202020204" pitchFamily="34" charset="0"/>
                <a:cs typeface="Arial" panose="020B0604020202020204" pitchFamily="34" charset="0"/>
              </a:rPr>
              <a:t>• Demonstrated how models will/are to be used </a:t>
            </a:r>
          </a:p>
          <a:p>
            <a:pPr algn="just" defTabSz="887413"/>
            <a:r>
              <a:rPr lang="en-US" sz="2000" dirty="0">
                <a:latin typeface="Arial" panose="020B0604020202020204" pitchFamily="34" charset="0"/>
                <a:cs typeface="Arial" panose="020B0604020202020204" pitchFamily="34" charset="0"/>
              </a:rPr>
              <a:t>• Final model/solution structures or interpretations discussed as necessary </a:t>
            </a:r>
          </a:p>
          <a:p>
            <a:pPr algn="just" defTabSz="887413"/>
            <a:r>
              <a:rPr lang="en-US" sz="2000" dirty="0">
                <a:latin typeface="Arial" panose="020B0604020202020204" pitchFamily="34" charset="0"/>
                <a:cs typeface="Arial" panose="020B0604020202020204" pitchFamily="34" charset="0"/>
              </a:rPr>
              <a:t>• Areas for improvement identified</a:t>
            </a:r>
          </a:p>
        </p:txBody>
      </p:sp>
      <p:pic>
        <p:nvPicPr>
          <p:cNvPr id="26637" name="Picture 13">
            <a:extLst>
              <a:ext uri="{FF2B5EF4-FFF2-40B4-BE49-F238E27FC236}">
                <a16:creationId xmlns:a16="http://schemas.microsoft.com/office/drawing/2014/main" id="{F7D79848-9D69-46B2-6B4B-AF7B5AED5A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89" y="4338250"/>
            <a:ext cx="1720005" cy="1713728"/>
          </a:xfrm>
          <a:prstGeom prst="rect">
            <a:avLst/>
          </a:prstGeom>
          <a:noFill/>
          <a:extLst>
            <a:ext uri="{909E8E84-426E-40DD-AFC4-6F175D3DCCD1}">
              <a14:hiddenFill xmlns:a14="http://schemas.microsoft.com/office/drawing/2010/main">
                <a:solidFill>
                  <a:srgbClr val="FFFFFF"/>
                </a:solidFill>
              </a14:hiddenFill>
            </a:ext>
          </a:extLst>
        </p:spPr>
      </p:pic>
      <p:pic>
        <p:nvPicPr>
          <p:cNvPr id="26639" name="Picture 15">
            <a:extLst>
              <a:ext uri="{FF2B5EF4-FFF2-40B4-BE49-F238E27FC236}">
                <a16:creationId xmlns:a16="http://schemas.microsoft.com/office/drawing/2014/main" id="{89F8A0D1-0C58-5FEF-1138-5E0C590E94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4574" y="4391505"/>
            <a:ext cx="1530697" cy="1663801"/>
          </a:xfrm>
          <a:prstGeom prst="rect">
            <a:avLst/>
          </a:prstGeom>
          <a:noFill/>
          <a:extLst>
            <a:ext uri="{909E8E84-426E-40DD-AFC4-6F175D3DCCD1}">
              <a14:hiddenFill xmlns:a14="http://schemas.microsoft.com/office/drawing/2010/main">
                <a:solidFill>
                  <a:srgbClr val="FFFFFF"/>
                </a:solidFill>
              </a14:hiddenFill>
            </a:ext>
          </a:extLst>
        </p:spPr>
      </p:pic>
      <p:pic>
        <p:nvPicPr>
          <p:cNvPr id="26641" name="Picture 17">
            <a:extLst>
              <a:ext uri="{FF2B5EF4-FFF2-40B4-BE49-F238E27FC236}">
                <a16:creationId xmlns:a16="http://schemas.microsoft.com/office/drawing/2014/main" id="{F75D1F59-10B5-94A8-A7CE-DFA3182858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22121" y="4450734"/>
            <a:ext cx="1562548" cy="1562548"/>
          </a:xfrm>
          <a:prstGeom prst="rect">
            <a:avLst/>
          </a:prstGeom>
          <a:noFill/>
          <a:extLst>
            <a:ext uri="{909E8E84-426E-40DD-AFC4-6F175D3DCCD1}">
              <a14:hiddenFill xmlns:a14="http://schemas.microsoft.com/office/drawing/2010/main">
                <a:solidFill>
                  <a:srgbClr val="FFFFFF"/>
                </a:solidFill>
              </a14:hiddenFill>
            </a:ext>
          </a:extLst>
        </p:spPr>
      </p:pic>
      <p:pic>
        <p:nvPicPr>
          <p:cNvPr id="26643" name="Picture 19">
            <a:extLst>
              <a:ext uri="{FF2B5EF4-FFF2-40B4-BE49-F238E27FC236}">
                <a16:creationId xmlns:a16="http://schemas.microsoft.com/office/drawing/2014/main" id="{C1D56B06-AA7C-C687-5FD9-76E7E020330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07884" y="4407734"/>
            <a:ext cx="1743038" cy="1743038"/>
          </a:xfrm>
          <a:prstGeom prst="rect">
            <a:avLst/>
          </a:prstGeom>
          <a:noFill/>
          <a:extLst>
            <a:ext uri="{909E8E84-426E-40DD-AFC4-6F175D3DCCD1}">
              <a14:hiddenFill xmlns:a14="http://schemas.microsoft.com/office/drawing/2010/main">
                <a:solidFill>
                  <a:srgbClr val="FFFFFF"/>
                </a:solidFill>
              </a14:hiddenFill>
            </a:ext>
          </a:extLst>
        </p:spPr>
      </p:pic>
      <p:pic>
        <p:nvPicPr>
          <p:cNvPr id="26645" name="Picture 21">
            <a:extLst>
              <a:ext uri="{FF2B5EF4-FFF2-40B4-BE49-F238E27FC236}">
                <a16:creationId xmlns:a16="http://schemas.microsoft.com/office/drawing/2014/main" id="{7551560E-01DB-145B-486A-DD7FF23672A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15346" y="4436044"/>
            <a:ext cx="1720005" cy="1713728"/>
          </a:xfrm>
          <a:prstGeom prst="rect">
            <a:avLst/>
          </a:prstGeom>
          <a:noFill/>
          <a:extLst>
            <a:ext uri="{909E8E84-426E-40DD-AFC4-6F175D3DCCD1}">
              <a14:hiddenFill xmlns:a14="http://schemas.microsoft.com/office/drawing/2010/main">
                <a:solidFill>
                  <a:srgbClr val="FFFFFF"/>
                </a:solidFill>
              </a14:hiddenFill>
            </a:ext>
          </a:extLst>
        </p:spPr>
      </p:pic>
      <p:sp>
        <p:nvSpPr>
          <p:cNvPr id="30" name="Arrow: Right 29">
            <a:extLst>
              <a:ext uri="{FF2B5EF4-FFF2-40B4-BE49-F238E27FC236}">
                <a16:creationId xmlns:a16="http://schemas.microsoft.com/office/drawing/2014/main" id="{E60FBA77-419A-99D4-13D8-7D31D9852D58}"/>
              </a:ext>
            </a:extLst>
          </p:cNvPr>
          <p:cNvSpPr/>
          <p:nvPr/>
        </p:nvSpPr>
        <p:spPr bwMode="auto">
          <a:xfrm>
            <a:off x="7793556" y="9437341"/>
            <a:ext cx="1874404" cy="1337394"/>
          </a:xfrm>
          <a:prstGeom prst="rightArrow">
            <a:avLst/>
          </a:prstGeom>
          <a:solidFill>
            <a:srgbClr val="CFB99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4" name="TextBox 63">
            <a:extLst>
              <a:ext uri="{FF2B5EF4-FFF2-40B4-BE49-F238E27FC236}">
                <a16:creationId xmlns:a16="http://schemas.microsoft.com/office/drawing/2014/main" id="{F12C6A14-9831-496C-C6E4-23158862C4E2}"/>
              </a:ext>
            </a:extLst>
          </p:cNvPr>
          <p:cNvSpPr txBox="1"/>
          <p:nvPr/>
        </p:nvSpPr>
        <p:spPr>
          <a:xfrm rot="1276047">
            <a:off x="26006821" y="1586149"/>
            <a:ext cx="7185899" cy="459578"/>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Marking team is getting us a new logo to use here!</a:t>
            </a:r>
            <a:endParaRPr lang="en-US" sz="2400" dirty="0">
              <a:solidFill>
                <a:srgbClr val="FF0000"/>
              </a:solidFill>
            </a:endParaRPr>
          </a:p>
        </p:txBody>
      </p:sp>
      <p:sp>
        <p:nvSpPr>
          <p:cNvPr id="65" name="TextBox 64">
            <a:extLst>
              <a:ext uri="{FF2B5EF4-FFF2-40B4-BE49-F238E27FC236}">
                <a16:creationId xmlns:a16="http://schemas.microsoft.com/office/drawing/2014/main" id="{420F0743-DAB5-A3EC-0E27-C90F50EAF0DC}"/>
              </a:ext>
            </a:extLst>
          </p:cNvPr>
          <p:cNvSpPr txBox="1"/>
          <p:nvPr/>
        </p:nvSpPr>
        <p:spPr>
          <a:xfrm>
            <a:off x="341050" y="16515034"/>
            <a:ext cx="8272700" cy="400110"/>
          </a:xfrm>
          <a:prstGeom prst="rect">
            <a:avLst/>
          </a:prstGeom>
          <a:noFill/>
        </p:spPr>
        <p:txBody>
          <a:bodyPr wrap="square">
            <a:spAutoFit/>
          </a:bodyPr>
          <a:lstStyle/>
          <a:p>
            <a:pPr algn="just" defTabSz="887413"/>
            <a:r>
              <a:rPr lang="en-US" sz="2000" b="1" spc="10" dirty="0">
                <a:latin typeface="Arial"/>
                <a:cs typeface="Arial"/>
              </a:rPr>
              <a:t>USE FIGURES / PICTURES / DIAGRAMS TO TELL THE STORY</a:t>
            </a:r>
            <a:endParaRPr lang="en-US" sz="2000" spc="10" dirty="0">
              <a:latin typeface="Arial"/>
              <a:cs typeface="Arial"/>
            </a:endParaRPr>
          </a:p>
        </p:txBody>
      </p:sp>
      <p:sp>
        <p:nvSpPr>
          <p:cNvPr id="66" name="TextBox 65">
            <a:extLst>
              <a:ext uri="{FF2B5EF4-FFF2-40B4-BE49-F238E27FC236}">
                <a16:creationId xmlns:a16="http://schemas.microsoft.com/office/drawing/2014/main" id="{86D3795F-2870-B776-F414-C185477725C2}"/>
              </a:ext>
            </a:extLst>
          </p:cNvPr>
          <p:cNvSpPr txBox="1"/>
          <p:nvPr/>
        </p:nvSpPr>
        <p:spPr>
          <a:xfrm>
            <a:off x="430782" y="20261803"/>
            <a:ext cx="8272700" cy="400110"/>
          </a:xfrm>
          <a:prstGeom prst="rect">
            <a:avLst/>
          </a:prstGeom>
          <a:noFill/>
        </p:spPr>
        <p:txBody>
          <a:bodyPr wrap="square">
            <a:spAutoFit/>
          </a:bodyPr>
          <a:lstStyle/>
          <a:p>
            <a:pPr algn="just" defTabSz="887413"/>
            <a:r>
              <a:rPr lang="en-US" sz="2000" b="1" spc="10" dirty="0">
                <a:latin typeface="Arial"/>
                <a:cs typeface="Arial"/>
              </a:rPr>
              <a:t>USE FIGURES / PICTURES / DIAGRAMS TO TELL THE STORY</a:t>
            </a:r>
            <a:endParaRPr lang="en-US" sz="2000" spc="10" dirty="0">
              <a:latin typeface="Arial"/>
              <a:cs typeface="Arial"/>
            </a:endParaRPr>
          </a:p>
        </p:txBody>
      </p:sp>
      <p:sp>
        <p:nvSpPr>
          <p:cNvPr id="67" name="TextBox 66">
            <a:extLst>
              <a:ext uri="{FF2B5EF4-FFF2-40B4-BE49-F238E27FC236}">
                <a16:creationId xmlns:a16="http://schemas.microsoft.com/office/drawing/2014/main" id="{179188C9-3347-26EE-8837-9602423F4F5D}"/>
              </a:ext>
            </a:extLst>
          </p:cNvPr>
          <p:cNvSpPr txBox="1"/>
          <p:nvPr/>
        </p:nvSpPr>
        <p:spPr>
          <a:xfrm>
            <a:off x="11098516" y="10465552"/>
            <a:ext cx="8272700" cy="400110"/>
          </a:xfrm>
          <a:prstGeom prst="rect">
            <a:avLst/>
          </a:prstGeom>
          <a:noFill/>
        </p:spPr>
        <p:txBody>
          <a:bodyPr wrap="square">
            <a:spAutoFit/>
          </a:bodyPr>
          <a:lstStyle/>
          <a:p>
            <a:pPr algn="just" defTabSz="887413"/>
            <a:r>
              <a:rPr lang="en-US" sz="2000" b="1" spc="10" dirty="0">
                <a:latin typeface="Arial"/>
                <a:cs typeface="Arial"/>
              </a:rPr>
              <a:t>USE FIGURES / PICTURES / DIAGRAMS TO TELL THE STORY</a:t>
            </a:r>
            <a:endParaRPr lang="en-US" sz="2000" spc="10" dirty="0">
              <a:latin typeface="Arial"/>
              <a:cs typeface="Arial"/>
            </a:endParaRPr>
          </a:p>
        </p:txBody>
      </p:sp>
      <p:sp>
        <p:nvSpPr>
          <p:cNvPr id="68" name="TextBox 67">
            <a:extLst>
              <a:ext uri="{FF2B5EF4-FFF2-40B4-BE49-F238E27FC236}">
                <a16:creationId xmlns:a16="http://schemas.microsoft.com/office/drawing/2014/main" id="{E0438034-D27C-6B7C-98EA-F19B5A20ABA4}"/>
              </a:ext>
            </a:extLst>
          </p:cNvPr>
          <p:cNvSpPr txBox="1"/>
          <p:nvPr/>
        </p:nvSpPr>
        <p:spPr>
          <a:xfrm>
            <a:off x="10952224" y="19070977"/>
            <a:ext cx="8272700" cy="400110"/>
          </a:xfrm>
          <a:prstGeom prst="rect">
            <a:avLst/>
          </a:prstGeom>
          <a:noFill/>
        </p:spPr>
        <p:txBody>
          <a:bodyPr wrap="square">
            <a:spAutoFit/>
          </a:bodyPr>
          <a:lstStyle/>
          <a:p>
            <a:pPr algn="just" defTabSz="887413"/>
            <a:r>
              <a:rPr lang="en-US" sz="2000" b="1" spc="10" dirty="0">
                <a:latin typeface="Arial"/>
                <a:cs typeface="Arial"/>
              </a:rPr>
              <a:t>USE FIGURES / PICTURES / DIAGRAMS TO TELL THE STORY</a:t>
            </a:r>
            <a:endParaRPr lang="en-US" sz="2000" spc="10" dirty="0">
              <a:latin typeface="Arial"/>
              <a:cs typeface="Arial"/>
            </a:endParaRPr>
          </a:p>
        </p:txBody>
      </p:sp>
      <p:sp>
        <p:nvSpPr>
          <p:cNvPr id="69" name="TextBox 68">
            <a:extLst>
              <a:ext uri="{FF2B5EF4-FFF2-40B4-BE49-F238E27FC236}">
                <a16:creationId xmlns:a16="http://schemas.microsoft.com/office/drawing/2014/main" id="{741B51C3-3B2A-E966-15E6-E2C84B049696}"/>
              </a:ext>
            </a:extLst>
          </p:cNvPr>
          <p:cNvSpPr txBox="1"/>
          <p:nvPr/>
        </p:nvSpPr>
        <p:spPr>
          <a:xfrm>
            <a:off x="23887356" y="19073402"/>
            <a:ext cx="8272700" cy="400110"/>
          </a:xfrm>
          <a:prstGeom prst="rect">
            <a:avLst/>
          </a:prstGeom>
          <a:noFill/>
        </p:spPr>
        <p:txBody>
          <a:bodyPr wrap="square">
            <a:spAutoFit/>
          </a:bodyPr>
          <a:lstStyle/>
          <a:p>
            <a:pPr algn="just" defTabSz="887413"/>
            <a:r>
              <a:rPr lang="en-US" sz="2000" b="1" spc="10" dirty="0">
                <a:latin typeface="Arial"/>
                <a:cs typeface="Arial"/>
              </a:rPr>
              <a:t>USE FIGURES / PICTURES / DIAGRAMS TO TELL THE STORY</a:t>
            </a:r>
            <a:endParaRPr lang="en-US" sz="2000" spc="10" dirty="0">
              <a:latin typeface="Arial"/>
              <a:cs typeface="Arial"/>
            </a:endParaRPr>
          </a:p>
        </p:txBody>
      </p:sp>
      <p:sp>
        <p:nvSpPr>
          <p:cNvPr id="70" name="TextBox 69">
            <a:extLst>
              <a:ext uri="{FF2B5EF4-FFF2-40B4-BE49-F238E27FC236}">
                <a16:creationId xmlns:a16="http://schemas.microsoft.com/office/drawing/2014/main" id="{FF1196C7-172D-4618-90C3-13C48279815A}"/>
              </a:ext>
            </a:extLst>
          </p:cNvPr>
          <p:cNvSpPr txBox="1"/>
          <p:nvPr/>
        </p:nvSpPr>
        <p:spPr>
          <a:xfrm>
            <a:off x="35529188" y="13558384"/>
            <a:ext cx="8272700" cy="400110"/>
          </a:xfrm>
          <a:prstGeom prst="rect">
            <a:avLst/>
          </a:prstGeom>
          <a:noFill/>
        </p:spPr>
        <p:txBody>
          <a:bodyPr wrap="square">
            <a:spAutoFit/>
          </a:bodyPr>
          <a:lstStyle/>
          <a:p>
            <a:pPr algn="just" defTabSz="887413"/>
            <a:r>
              <a:rPr lang="en-US" sz="2000" b="1" spc="10" dirty="0">
                <a:latin typeface="Arial"/>
                <a:cs typeface="Arial"/>
              </a:rPr>
              <a:t>USE FIGURES / PICTURES / DIAGRAMS TO TELL THE STORY</a:t>
            </a:r>
            <a:endParaRPr lang="en-US" sz="2000" spc="10" dirty="0">
              <a:latin typeface="Arial"/>
              <a:cs typeface="Arial"/>
            </a:endParaRPr>
          </a:p>
        </p:txBody>
      </p:sp>
      <p:pic>
        <p:nvPicPr>
          <p:cNvPr id="26647" name="Picture 23" descr="Linkedin - Free social media icons">
            <a:hlinkClick r:id="rId14"/>
            <a:extLst>
              <a:ext uri="{FF2B5EF4-FFF2-40B4-BE49-F238E27FC236}">
                <a16:creationId xmlns:a16="http://schemas.microsoft.com/office/drawing/2014/main" id="{72C521B9-7D3F-3B7D-C36A-25BB2E1B9DA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57787" y="5608989"/>
            <a:ext cx="636492" cy="636492"/>
          </a:xfrm>
          <a:prstGeom prst="rect">
            <a:avLst/>
          </a:prstGeom>
          <a:solidFill>
            <a:schemeClr val="bg1"/>
          </a:solidFill>
        </p:spPr>
      </p:pic>
      <p:pic>
        <p:nvPicPr>
          <p:cNvPr id="71" name="Picture 23" descr="Linkedin - Free social media icons">
            <a:hlinkClick r:id="rId16"/>
            <a:extLst>
              <a:ext uri="{FF2B5EF4-FFF2-40B4-BE49-F238E27FC236}">
                <a16:creationId xmlns:a16="http://schemas.microsoft.com/office/drawing/2014/main" id="{D0EC4074-66B5-4DB7-D493-DAEE976AA6C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737059" y="5625961"/>
            <a:ext cx="636492" cy="636492"/>
          </a:xfrm>
          <a:prstGeom prst="rect">
            <a:avLst/>
          </a:prstGeom>
          <a:solidFill>
            <a:schemeClr val="bg1"/>
          </a:solidFill>
        </p:spPr>
      </p:pic>
      <p:pic>
        <p:nvPicPr>
          <p:cNvPr id="72" name="Picture 23" descr="Linkedin - Free social media icons">
            <a:hlinkClick r:id="rId17"/>
            <a:extLst>
              <a:ext uri="{FF2B5EF4-FFF2-40B4-BE49-F238E27FC236}">
                <a16:creationId xmlns:a16="http://schemas.microsoft.com/office/drawing/2014/main" id="{E31E6C26-0D79-4922-549E-0D8A0B7F71C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20534" y="5656973"/>
            <a:ext cx="636492" cy="636492"/>
          </a:xfrm>
          <a:prstGeom prst="rect">
            <a:avLst/>
          </a:prstGeom>
          <a:solidFill>
            <a:schemeClr val="bg1"/>
          </a:solidFill>
        </p:spPr>
      </p:pic>
      <p:pic>
        <p:nvPicPr>
          <p:cNvPr id="73" name="Picture 23" descr="Linkedin - Free social media icons">
            <a:hlinkClick r:id="rId18"/>
            <a:extLst>
              <a:ext uri="{FF2B5EF4-FFF2-40B4-BE49-F238E27FC236}">
                <a16:creationId xmlns:a16="http://schemas.microsoft.com/office/drawing/2014/main" id="{CC5636F5-EC1D-E1EF-69A8-24BE40D6A4A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374642" y="5669408"/>
            <a:ext cx="636492" cy="636492"/>
          </a:xfrm>
          <a:prstGeom prst="rect">
            <a:avLst/>
          </a:prstGeom>
          <a:solidFill>
            <a:schemeClr val="bg1"/>
          </a:solidFill>
        </p:spPr>
      </p:pic>
      <p:pic>
        <p:nvPicPr>
          <p:cNvPr id="74" name="Picture 23" descr="Linkedin - Free social media icons">
            <a:hlinkClick r:id="rId19"/>
            <a:extLst>
              <a:ext uri="{FF2B5EF4-FFF2-40B4-BE49-F238E27FC236}">
                <a16:creationId xmlns:a16="http://schemas.microsoft.com/office/drawing/2014/main" id="{FF311832-EF04-0CBA-0AD6-2F060EA1C45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27175" y="5675350"/>
            <a:ext cx="636492" cy="636492"/>
          </a:xfrm>
          <a:prstGeom prst="rect">
            <a:avLst/>
          </a:prstGeom>
          <a:solidFill>
            <a:schemeClr val="bg1"/>
          </a:solidFill>
        </p:spPr>
      </p:pic>
    </p:spTree>
    <p:extLst>
      <p:ext uri="{BB962C8B-B14F-4D97-AF65-F5344CB8AC3E}">
        <p14:creationId xmlns:p14="http://schemas.microsoft.com/office/powerpoint/2010/main" val="3360724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432B884F-F6BB-4C34-BBD8-F91CF94F364F}"/>
              </a:ext>
            </a:extLst>
          </p:cNvPr>
          <p:cNvGraphicFramePr>
            <a:graphicFrameLocks noChangeAspect="1"/>
          </p:cNvGraphicFramePr>
          <p:nvPr>
            <p:custDataLst>
              <p:tags r:id="rId1"/>
            </p:custDataLst>
            <p:extLst>
              <p:ext uri="{D42A27DB-BD31-4B8C-83A1-F6EECF244321}">
                <p14:modId xmlns:p14="http://schemas.microsoft.com/office/powerpoint/2010/main" val="4106483295"/>
              </p:ext>
            </p:extLst>
          </p:nvPr>
        </p:nvGraphicFramePr>
        <p:xfrm>
          <a:off x="54879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14" name="Object 13" hidden="1">
                        <a:extLst>
                          <a:ext uri="{FF2B5EF4-FFF2-40B4-BE49-F238E27FC236}">
                            <a16:creationId xmlns:a16="http://schemas.microsoft.com/office/drawing/2014/main" id="{432B884F-F6BB-4C34-BBD8-F91CF94F364F}"/>
                          </a:ext>
                        </a:extLst>
                      </p:cNvPr>
                      <p:cNvPicPr/>
                      <p:nvPr/>
                    </p:nvPicPr>
                    <p:blipFill>
                      <a:blip r:embed="rId6"/>
                      <a:stretch>
                        <a:fillRect/>
                      </a:stretch>
                    </p:blipFill>
                    <p:spPr>
                      <a:xfrm>
                        <a:off x="5487988" y="1588"/>
                        <a:ext cx="1588" cy="1588"/>
                      </a:xfrm>
                      <a:prstGeom prst="rect">
                        <a:avLst/>
                      </a:prstGeom>
                    </p:spPr>
                  </p:pic>
                </p:oleObj>
              </mc:Fallback>
            </mc:AlternateContent>
          </a:graphicData>
        </a:graphic>
      </p:graphicFrame>
      <p:sp>
        <p:nvSpPr>
          <p:cNvPr id="18" name="Rectangle 17" hidden="1">
            <a:extLst>
              <a:ext uri="{FF2B5EF4-FFF2-40B4-BE49-F238E27FC236}">
                <a16:creationId xmlns:a16="http://schemas.microsoft.com/office/drawing/2014/main" id="{F67F2D4A-D616-4519-9663-4C3DA025E836}"/>
              </a:ext>
            </a:extLst>
          </p:cNvPr>
          <p:cNvSpPr/>
          <p:nvPr>
            <p:custDataLst>
              <p:tags r:id="rId2"/>
            </p:custDataLst>
          </p:nvPr>
        </p:nvSpPr>
        <p:spPr bwMode="auto">
          <a:xfrm>
            <a:off x="548640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rtlCol="0" anchor="t" anchorCtr="0" compatLnSpc="1">
            <a:prstTxWarp prst="textNoShape">
              <a:avLst/>
            </a:prstTxWarp>
            <a:noAutofit/>
          </a:bodyPr>
          <a:lstStyle/>
          <a:p>
            <a:endParaRPr lang="en-US" sz="1400">
              <a:latin typeface="Arial" panose="020B0604020202020204" pitchFamily="34" charset="0"/>
              <a:cs typeface="Arial" panose="020B0604020202020204" pitchFamily="34" charset="0"/>
              <a:sym typeface="Arial" panose="020B0604020202020204" pitchFamily="34" charset="0"/>
            </a:endParaRPr>
          </a:p>
        </p:txBody>
      </p:sp>
      <p:sp>
        <p:nvSpPr>
          <p:cNvPr id="2151" name="Text Box 103"/>
          <p:cNvSpPr txBox="1">
            <a:spLocks noChangeArrowheads="1"/>
          </p:cNvSpPr>
          <p:nvPr/>
        </p:nvSpPr>
        <p:spPr bwMode="auto">
          <a:xfrm>
            <a:off x="-89878" y="1938504"/>
            <a:ext cx="43981077" cy="1772211"/>
          </a:xfrm>
          <a:prstGeom prst="rect">
            <a:avLst/>
          </a:prstGeom>
          <a:solidFill>
            <a:schemeClr val="tx1">
              <a:lumMod val="85000"/>
              <a:lumOff val="15000"/>
            </a:schemeClr>
          </a:solidFill>
          <a:ln>
            <a:noFill/>
          </a:ln>
          <a:effectLst/>
        </p:spPr>
        <p:txBody>
          <a:bodyPr lIns="104503" tIns="104503" rIns="104503" bIns="104503"/>
          <a:lstStyle>
            <a:lvl1pPr defTabSz="1016000">
              <a:defRPr sz="2400">
                <a:solidFill>
                  <a:schemeClr val="tx1"/>
                </a:solidFill>
                <a:latin typeface="Times" charset="0"/>
              </a:defRPr>
            </a:lvl1pPr>
            <a:lvl2pPr marL="508000" defTabSz="1016000">
              <a:defRPr sz="2400">
                <a:solidFill>
                  <a:schemeClr val="tx1"/>
                </a:solidFill>
                <a:latin typeface="Times" charset="0"/>
              </a:defRPr>
            </a:lvl2pPr>
            <a:lvl3pPr marL="1016000" defTabSz="1016000">
              <a:defRPr sz="2400">
                <a:solidFill>
                  <a:schemeClr val="tx1"/>
                </a:solidFill>
                <a:latin typeface="Times" charset="0"/>
              </a:defRPr>
            </a:lvl3pPr>
            <a:lvl4pPr marL="1524000" defTabSz="1016000">
              <a:defRPr sz="2400">
                <a:solidFill>
                  <a:schemeClr val="tx1"/>
                </a:solidFill>
                <a:latin typeface="Times" charset="0"/>
              </a:defRPr>
            </a:lvl4pPr>
            <a:lvl5pPr marL="2032000" defTabSz="1016000">
              <a:defRPr sz="2400">
                <a:solidFill>
                  <a:schemeClr val="tx1"/>
                </a:solidFill>
                <a:latin typeface="Times" charset="0"/>
              </a:defRPr>
            </a:lvl5pPr>
            <a:lvl6pPr marL="2489200" defTabSz="1016000" eaLnBrk="0" fontAlgn="base" hangingPunct="0">
              <a:spcBef>
                <a:spcPct val="0"/>
              </a:spcBef>
              <a:spcAft>
                <a:spcPct val="0"/>
              </a:spcAft>
              <a:defRPr sz="2400">
                <a:solidFill>
                  <a:schemeClr val="tx1"/>
                </a:solidFill>
                <a:latin typeface="Times" charset="0"/>
              </a:defRPr>
            </a:lvl6pPr>
            <a:lvl7pPr marL="2946400" defTabSz="1016000" eaLnBrk="0" fontAlgn="base" hangingPunct="0">
              <a:spcBef>
                <a:spcPct val="0"/>
              </a:spcBef>
              <a:spcAft>
                <a:spcPct val="0"/>
              </a:spcAft>
              <a:defRPr sz="2400">
                <a:solidFill>
                  <a:schemeClr val="tx1"/>
                </a:solidFill>
                <a:latin typeface="Times" charset="0"/>
              </a:defRPr>
            </a:lvl7pPr>
            <a:lvl8pPr marL="3403600" defTabSz="1016000" eaLnBrk="0" fontAlgn="base" hangingPunct="0">
              <a:spcBef>
                <a:spcPct val="0"/>
              </a:spcBef>
              <a:spcAft>
                <a:spcPct val="0"/>
              </a:spcAft>
              <a:defRPr sz="2400">
                <a:solidFill>
                  <a:schemeClr val="tx1"/>
                </a:solidFill>
                <a:latin typeface="Times" charset="0"/>
              </a:defRPr>
            </a:lvl8pPr>
            <a:lvl9pPr marL="3860800" defTabSz="1016000" eaLnBrk="0" fontAlgn="base" hangingPunct="0">
              <a:spcBef>
                <a:spcPct val="0"/>
              </a:spcBef>
              <a:spcAft>
                <a:spcPct val="0"/>
              </a:spcAft>
              <a:defRPr sz="2400">
                <a:solidFill>
                  <a:schemeClr val="tx1"/>
                </a:solidFill>
                <a:latin typeface="Times" charset="0"/>
              </a:defRPr>
            </a:lvl9pPr>
          </a:lstStyle>
          <a:p>
            <a:pPr algn="ctr">
              <a:spcBef>
                <a:spcPct val="20000"/>
              </a:spcBef>
            </a:pPr>
            <a:r>
              <a:rPr lang="en-IN" sz="2800" b="1" dirty="0">
                <a:solidFill>
                  <a:schemeClr val="bg1"/>
                </a:solidFill>
                <a:latin typeface="Arial" panose="020B0604020202020204" pitchFamily="34" charset="0"/>
                <a:cs typeface="Arial" panose="020B0604020202020204" pitchFamily="34" charset="0"/>
              </a:rPr>
              <a:t>Student A, Student B, Student C, Student D, Student E, Matthew A. Lanham</a:t>
            </a:r>
          </a:p>
          <a:p>
            <a:pPr algn="ctr">
              <a:spcBef>
                <a:spcPct val="20000"/>
              </a:spcBef>
            </a:pPr>
            <a:r>
              <a:rPr lang="en-IN" sz="2800" dirty="0">
                <a:solidFill>
                  <a:schemeClr val="bg1"/>
                </a:solidFill>
                <a:latin typeface="Arial" panose="020B0604020202020204" pitchFamily="34" charset="0"/>
                <a:cs typeface="Arial" panose="020B0604020202020204" pitchFamily="34" charset="0"/>
              </a:rPr>
              <a:t>Purdue University, Krannert School of Management</a:t>
            </a:r>
          </a:p>
          <a:p>
            <a:pPr algn="ctr">
              <a:spcBef>
                <a:spcPct val="20000"/>
              </a:spcBef>
            </a:pPr>
            <a:r>
              <a:rPr lang="en-IN" altLang="en-US" sz="2800" dirty="0">
                <a:solidFill>
                  <a:schemeClr val="bg1"/>
                </a:solidFill>
                <a:latin typeface="Arial" panose="020B0604020202020204" pitchFamily="34" charset="0"/>
                <a:cs typeface="Arial" panose="020B0604020202020204" pitchFamily="34" charset="0"/>
              </a:rPr>
              <a:t>studentA@purdue.edu; studentB@purdue.edu; studentC@purdue.edu; studentD@purdue.edu; studentE@purdue.edu; lanhamm@purdue.edu</a:t>
            </a:r>
            <a:endParaRPr lang="en-GB" altLang="en-US" sz="2800" dirty="0">
              <a:solidFill>
                <a:schemeClr val="bg1"/>
              </a:solidFill>
              <a:latin typeface="Arial" charset="0"/>
            </a:endParaRPr>
          </a:p>
        </p:txBody>
      </p:sp>
      <p:sp>
        <p:nvSpPr>
          <p:cNvPr id="2154" name="Rectangle 106"/>
          <p:cNvSpPr>
            <a:spLocks noChangeArrowheads="1"/>
          </p:cNvSpPr>
          <p:nvPr/>
        </p:nvSpPr>
        <p:spPr bwMode="auto">
          <a:xfrm>
            <a:off x="178625" y="4577853"/>
            <a:ext cx="10663631" cy="34378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2200" b="1" spc="10" dirty="0">
                <a:latin typeface="Arial" panose="020B0604020202020204" pitchFamily="34" charset="0"/>
                <a:cs typeface="Arial" panose="020B0604020202020204" pitchFamily="34" charset="0"/>
              </a:rPr>
              <a:t>Wha</a:t>
            </a:r>
            <a:r>
              <a:rPr lang="en-US" sz="2200" spc="10" dirty="0">
                <a:latin typeface="Arial" panose="020B0604020202020204" pitchFamily="34" charset="0"/>
                <a:cs typeface="Arial" panose="020B0604020202020204" pitchFamily="34" charset="0"/>
              </a:rPr>
              <a:t>t are you doing? – </a:t>
            </a:r>
            <a:r>
              <a:rPr lang="en-US" sz="2200" b="1" spc="10" dirty="0">
                <a:latin typeface="Arial" panose="020B0604020202020204" pitchFamily="34" charset="0"/>
                <a:cs typeface="Arial" panose="020B0604020202020204" pitchFamily="34" charset="0"/>
              </a:rPr>
              <a:t>why</a:t>
            </a:r>
            <a:r>
              <a:rPr lang="en-US" sz="2200" spc="10" dirty="0">
                <a:latin typeface="Arial" panose="020B0604020202020204" pitchFamily="34" charset="0"/>
                <a:cs typeface="Arial" panose="020B0604020202020204" pitchFamily="34" charset="0"/>
              </a:rPr>
              <a:t> are you doing it? – </a:t>
            </a:r>
            <a:r>
              <a:rPr lang="en-US" sz="2200" b="1" spc="10" dirty="0">
                <a:latin typeface="Arial" panose="020B0604020202020204" pitchFamily="34" charset="0"/>
                <a:cs typeface="Arial" panose="020B0604020202020204" pitchFamily="34" charset="0"/>
              </a:rPr>
              <a:t>how </a:t>
            </a:r>
            <a:r>
              <a:rPr lang="en-US" sz="2200" spc="10" dirty="0">
                <a:latin typeface="Arial" panose="020B0604020202020204" pitchFamily="34" charset="0"/>
                <a:cs typeface="Arial" panose="020B0604020202020204" pitchFamily="34" charset="0"/>
              </a:rPr>
              <a:t>was it done? (in this order). This isn’t a paper. Be very concise like a robot </a:t>
            </a:r>
            <a:r>
              <a:rPr lang="en-US" sz="2200" spc="10" dirty="0">
                <a:latin typeface="Arial" panose="020B0604020202020204" pitchFamily="34" charset="0"/>
                <a:cs typeface="Arial" panose="020B0604020202020204" pitchFamily="34" charset="0"/>
                <a:sym typeface="Wingdings" panose="05000000000000000000" pitchFamily="2" charset="2"/>
              </a:rPr>
              <a:t>.</a:t>
            </a:r>
            <a:endParaRPr lang="en-US" sz="2200" spc="1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97144E4-DACB-4626-A9DF-3A010B6A1502}"/>
              </a:ext>
            </a:extLst>
          </p:cNvPr>
          <p:cNvSpPr/>
          <p:nvPr/>
        </p:nvSpPr>
        <p:spPr>
          <a:xfrm>
            <a:off x="999479" y="4108514"/>
            <a:ext cx="2231486" cy="523220"/>
          </a:xfrm>
          <a:prstGeom prst="rect">
            <a:avLst/>
          </a:prstGeom>
        </p:spPr>
        <p:txBody>
          <a:bodyPr wrap="square">
            <a:spAutoFit/>
          </a:bodyPr>
          <a:lstStyle/>
          <a:p>
            <a:r>
              <a:rPr lang="en-US" altLang="en-US" sz="2800" b="1" dirty="0">
                <a:latin typeface="Arial" panose="020B0604020202020204" pitchFamily="34" charset="0"/>
                <a:cs typeface="Arial" panose="020B0604020202020204" pitchFamily="34" charset="0"/>
              </a:rPr>
              <a:t>ABSTRACT</a:t>
            </a:r>
            <a:endParaRPr lang="en-US" sz="2800" b="1"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FA1FAB8-5768-438D-B2F4-F60B2A37F47A}"/>
              </a:ext>
            </a:extLst>
          </p:cNvPr>
          <p:cNvSpPr/>
          <p:nvPr/>
        </p:nvSpPr>
        <p:spPr bwMode="auto">
          <a:xfrm>
            <a:off x="276803" y="4198482"/>
            <a:ext cx="365760" cy="365760"/>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A94A2A42-DA43-47A3-A95C-FE608289C8F8}"/>
              </a:ext>
            </a:extLst>
          </p:cNvPr>
          <p:cNvCxnSpPr/>
          <p:nvPr/>
        </p:nvCxnSpPr>
        <p:spPr bwMode="auto">
          <a:xfrm>
            <a:off x="3570400" y="4377506"/>
            <a:ext cx="7028691" cy="3859"/>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Rectangle 33">
            <a:extLst>
              <a:ext uri="{FF2B5EF4-FFF2-40B4-BE49-F238E27FC236}">
                <a16:creationId xmlns:a16="http://schemas.microsoft.com/office/drawing/2014/main" id="{1E691D5B-DEA8-4C56-96F7-361BD5DF17DE}"/>
              </a:ext>
            </a:extLst>
          </p:cNvPr>
          <p:cNvSpPr/>
          <p:nvPr/>
        </p:nvSpPr>
        <p:spPr>
          <a:xfrm>
            <a:off x="947362" y="8238802"/>
            <a:ext cx="3348471" cy="523220"/>
          </a:xfrm>
          <a:prstGeom prst="rect">
            <a:avLst/>
          </a:prstGeom>
        </p:spPr>
        <p:txBody>
          <a:bodyPr wrap="square">
            <a:spAutoFit/>
          </a:bodyPr>
          <a:lstStyle/>
          <a:p>
            <a:r>
              <a:rPr lang="en-US" altLang="en-US" sz="2800" b="1" dirty="0">
                <a:latin typeface="Arial" panose="020B0604020202020204" pitchFamily="34" charset="0"/>
                <a:cs typeface="Arial" panose="020B0604020202020204" pitchFamily="34" charset="0"/>
              </a:rPr>
              <a:t>INTRODUCTION</a:t>
            </a:r>
            <a:endParaRPr lang="en-US" sz="2800" b="1"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E9989D70-EF79-47D4-BB0B-547709F3D730}"/>
              </a:ext>
            </a:extLst>
          </p:cNvPr>
          <p:cNvSpPr/>
          <p:nvPr/>
        </p:nvSpPr>
        <p:spPr bwMode="auto">
          <a:xfrm>
            <a:off x="276803" y="8294316"/>
            <a:ext cx="365760" cy="365760"/>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a:latin typeface="Arial" panose="020B0604020202020204" pitchFamily="34" charset="0"/>
              <a:cs typeface="Arial" panose="020B0604020202020204" pitchFamily="34" charset="0"/>
            </a:endParaRPr>
          </a:p>
        </p:txBody>
      </p:sp>
      <p:cxnSp>
        <p:nvCxnSpPr>
          <p:cNvPr id="38" name="Straight Connector 37">
            <a:extLst>
              <a:ext uri="{FF2B5EF4-FFF2-40B4-BE49-F238E27FC236}">
                <a16:creationId xmlns:a16="http://schemas.microsoft.com/office/drawing/2014/main" id="{4EF49B87-0CD0-4F15-9D69-6AD7C5E2D872}"/>
              </a:ext>
            </a:extLst>
          </p:cNvPr>
          <p:cNvCxnSpPr>
            <a:cxnSpLocks/>
            <a:stCxn id="34" idx="3"/>
          </p:cNvCxnSpPr>
          <p:nvPr/>
        </p:nvCxnSpPr>
        <p:spPr bwMode="auto">
          <a:xfrm flipV="1">
            <a:off x="4295832" y="8499946"/>
            <a:ext cx="6373596" cy="466"/>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Rectangle 38">
            <a:extLst>
              <a:ext uri="{FF2B5EF4-FFF2-40B4-BE49-F238E27FC236}">
                <a16:creationId xmlns:a16="http://schemas.microsoft.com/office/drawing/2014/main" id="{5B411F13-1648-40BE-94CD-0A5AA4C4324D}"/>
              </a:ext>
            </a:extLst>
          </p:cNvPr>
          <p:cNvSpPr/>
          <p:nvPr/>
        </p:nvSpPr>
        <p:spPr>
          <a:xfrm>
            <a:off x="11942673" y="4203383"/>
            <a:ext cx="6015472"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LITERATURE REVIEW</a:t>
            </a:r>
          </a:p>
        </p:txBody>
      </p:sp>
      <p:sp>
        <p:nvSpPr>
          <p:cNvPr id="47" name="Rectangle 26">
            <a:extLst>
              <a:ext uri="{FF2B5EF4-FFF2-40B4-BE49-F238E27FC236}">
                <a16:creationId xmlns:a16="http://schemas.microsoft.com/office/drawing/2014/main" id="{99348E1A-91F7-4585-8CC3-F23DF5AC1A3B}"/>
              </a:ext>
            </a:extLst>
          </p:cNvPr>
          <p:cNvSpPr>
            <a:spLocks noChangeArrowheads="1"/>
          </p:cNvSpPr>
          <p:nvPr/>
        </p:nvSpPr>
        <p:spPr bwMode="auto">
          <a:xfrm>
            <a:off x="-89878" y="3708465"/>
            <a:ext cx="44008880" cy="163603"/>
          </a:xfrm>
          <a:prstGeom prst="rect">
            <a:avLst/>
          </a:prstGeom>
          <a:solidFill>
            <a:srgbClr val="DDC69A"/>
          </a:solidFill>
          <a:ln>
            <a:noFill/>
          </a:ln>
          <a:effectLst/>
        </p:spPr>
        <p:txBody>
          <a:bodyPr wrap="none" lIns="50674" tIns="25337" rIns="50674" bIns="25337" anchor="ctr"/>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ctr"/>
            <a:endParaRPr lang="en-US" altLang="en-US" sz="1314">
              <a:solidFill>
                <a:schemeClr val="hlink"/>
              </a:solidFill>
            </a:endParaRPr>
          </a:p>
        </p:txBody>
      </p:sp>
      <p:sp>
        <p:nvSpPr>
          <p:cNvPr id="55" name="Rectangle 54">
            <a:extLst>
              <a:ext uri="{FF2B5EF4-FFF2-40B4-BE49-F238E27FC236}">
                <a16:creationId xmlns:a16="http://schemas.microsoft.com/office/drawing/2014/main" id="{0BDFD781-FA2F-4C95-A898-2E83C4466408}"/>
              </a:ext>
            </a:extLst>
          </p:cNvPr>
          <p:cNvSpPr/>
          <p:nvPr/>
        </p:nvSpPr>
        <p:spPr>
          <a:xfrm>
            <a:off x="12121296" y="9534030"/>
            <a:ext cx="3074353"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METHODOLOGY</a:t>
            </a:r>
          </a:p>
        </p:txBody>
      </p:sp>
      <p:sp>
        <p:nvSpPr>
          <p:cNvPr id="57" name="Rectangle 56">
            <a:extLst>
              <a:ext uri="{FF2B5EF4-FFF2-40B4-BE49-F238E27FC236}">
                <a16:creationId xmlns:a16="http://schemas.microsoft.com/office/drawing/2014/main" id="{D0AEBDE7-57D5-416C-961F-58227600F46B}"/>
              </a:ext>
            </a:extLst>
          </p:cNvPr>
          <p:cNvSpPr/>
          <p:nvPr/>
        </p:nvSpPr>
        <p:spPr bwMode="auto">
          <a:xfrm>
            <a:off x="11469199" y="9583742"/>
            <a:ext cx="365760" cy="365760"/>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a:p>
        </p:txBody>
      </p:sp>
      <p:cxnSp>
        <p:nvCxnSpPr>
          <p:cNvPr id="58" name="Straight Connector 57">
            <a:extLst>
              <a:ext uri="{FF2B5EF4-FFF2-40B4-BE49-F238E27FC236}">
                <a16:creationId xmlns:a16="http://schemas.microsoft.com/office/drawing/2014/main" id="{F07F1DA0-8053-4E69-8275-772C1A191B71}"/>
              </a:ext>
            </a:extLst>
          </p:cNvPr>
          <p:cNvCxnSpPr/>
          <p:nvPr/>
        </p:nvCxnSpPr>
        <p:spPr bwMode="auto">
          <a:xfrm>
            <a:off x="15577172" y="9795639"/>
            <a:ext cx="5638771" cy="0"/>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58">
            <a:extLst>
              <a:ext uri="{FF2B5EF4-FFF2-40B4-BE49-F238E27FC236}">
                <a16:creationId xmlns:a16="http://schemas.microsoft.com/office/drawing/2014/main" id="{C38BFAAA-48E0-4657-9A69-342B69C0DE4D}"/>
              </a:ext>
            </a:extLst>
          </p:cNvPr>
          <p:cNvCxnSpPr/>
          <p:nvPr/>
        </p:nvCxnSpPr>
        <p:spPr bwMode="auto">
          <a:xfrm>
            <a:off x="32720429" y="4190362"/>
            <a:ext cx="0" cy="17032042"/>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Rectangle 59">
            <a:extLst>
              <a:ext uri="{FF2B5EF4-FFF2-40B4-BE49-F238E27FC236}">
                <a16:creationId xmlns:a16="http://schemas.microsoft.com/office/drawing/2014/main" id="{8151A4DD-81A4-4FA9-AC9C-C91365C073D5}"/>
              </a:ext>
            </a:extLst>
          </p:cNvPr>
          <p:cNvSpPr/>
          <p:nvPr/>
        </p:nvSpPr>
        <p:spPr>
          <a:xfrm>
            <a:off x="34104918" y="4086391"/>
            <a:ext cx="3792076"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EXPECTED IMPACT</a:t>
            </a:r>
          </a:p>
        </p:txBody>
      </p:sp>
      <p:sp>
        <p:nvSpPr>
          <p:cNvPr id="63" name="Rectangle 62">
            <a:extLst>
              <a:ext uri="{FF2B5EF4-FFF2-40B4-BE49-F238E27FC236}">
                <a16:creationId xmlns:a16="http://schemas.microsoft.com/office/drawing/2014/main" id="{97CA9C7E-75CF-4B4F-B23D-B9E6F06A8820}"/>
              </a:ext>
            </a:extLst>
          </p:cNvPr>
          <p:cNvSpPr/>
          <p:nvPr/>
        </p:nvSpPr>
        <p:spPr>
          <a:xfrm>
            <a:off x="33802898" y="14351217"/>
            <a:ext cx="3074353"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CONCLUSIONS</a:t>
            </a:r>
          </a:p>
        </p:txBody>
      </p:sp>
      <p:sp>
        <p:nvSpPr>
          <p:cNvPr id="64" name="Rectangle 63">
            <a:extLst>
              <a:ext uri="{FF2B5EF4-FFF2-40B4-BE49-F238E27FC236}">
                <a16:creationId xmlns:a16="http://schemas.microsoft.com/office/drawing/2014/main" id="{B4C592E6-539E-40D8-AD36-19E6A3EF344A}"/>
              </a:ext>
            </a:extLst>
          </p:cNvPr>
          <p:cNvSpPr/>
          <p:nvPr/>
        </p:nvSpPr>
        <p:spPr bwMode="auto">
          <a:xfrm>
            <a:off x="33121066" y="14446672"/>
            <a:ext cx="365760" cy="365760"/>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dirty="0">
              <a:latin typeface="Arial" panose="020B0604020202020204" pitchFamily="34" charset="0"/>
              <a:cs typeface="Arial" panose="020B0604020202020204" pitchFamily="34" charset="0"/>
            </a:endParaRPr>
          </a:p>
        </p:txBody>
      </p:sp>
      <p:cxnSp>
        <p:nvCxnSpPr>
          <p:cNvPr id="65" name="Straight Connector 64">
            <a:extLst>
              <a:ext uri="{FF2B5EF4-FFF2-40B4-BE49-F238E27FC236}">
                <a16:creationId xmlns:a16="http://schemas.microsoft.com/office/drawing/2014/main" id="{2A5596FE-4FC2-411E-B720-F3ED6345D646}"/>
              </a:ext>
            </a:extLst>
          </p:cNvPr>
          <p:cNvCxnSpPr/>
          <p:nvPr/>
        </p:nvCxnSpPr>
        <p:spPr bwMode="auto">
          <a:xfrm flipV="1">
            <a:off x="37131356" y="14621135"/>
            <a:ext cx="6581219" cy="16834"/>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Straight Connector 86">
            <a:extLst>
              <a:ext uri="{FF2B5EF4-FFF2-40B4-BE49-F238E27FC236}">
                <a16:creationId xmlns:a16="http://schemas.microsoft.com/office/drawing/2014/main" id="{2343C7AC-18A1-4005-A688-92466D6D9E48}"/>
              </a:ext>
            </a:extLst>
          </p:cNvPr>
          <p:cNvCxnSpPr>
            <a:cxnSpLocks/>
          </p:cNvCxnSpPr>
          <p:nvPr/>
        </p:nvCxnSpPr>
        <p:spPr bwMode="auto">
          <a:xfrm>
            <a:off x="38549115" y="20117331"/>
            <a:ext cx="5090876" cy="0"/>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Straight Connector 91">
            <a:extLst>
              <a:ext uri="{FF2B5EF4-FFF2-40B4-BE49-F238E27FC236}">
                <a16:creationId xmlns:a16="http://schemas.microsoft.com/office/drawing/2014/main" id="{9582F389-BADC-43BB-B8C6-F5DB42D26F8F}"/>
              </a:ext>
            </a:extLst>
          </p:cNvPr>
          <p:cNvCxnSpPr/>
          <p:nvPr/>
        </p:nvCxnSpPr>
        <p:spPr bwMode="auto">
          <a:xfrm>
            <a:off x="11032871" y="4304496"/>
            <a:ext cx="0" cy="17032042"/>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Rectangle 41">
            <a:extLst>
              <a:ext uri="{FF2B5EF4-FFF2-40B4-BE49-F238E27FC236}">
                <a16:creationId xmlns:a16="http://schemas.microsoft.com/office/drawing/2014/main" id="{96F07418-00C8-4943-8B6F-6F530066EE2B}"/>
              </a:ext>
            </a:extLst>
          </p:cNvPr>
          <p:cNvSpPr/>
          <p:nvPr/>
        </p:nvSpPr>
        <p:spPr bwMode="auto">
          <a:xfrm>
            <a:off x="11345948" y="4222044"/>
            <a:ext cx="365760" cy="365760"/>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a:latin typeface="Arial" panose="020B0604020202020204" pitchFamily="34" charset="0"/>
              <a:cs typeface="Arial" panose="020B0604020202020204" pitchFamily="34" charset="0"/>
            </a:endParaRPr>
          </a:p>
        </p:txBody>
      </p:sp>
      <p:sp>
        <p:nvSpPr>
          <p:cNvPr id="755" name="Text Box 126">
            <a:extLst>
              <a:ext uri="{FF2B5EF4-FFF2-40B4-BE49-F238E27FC236}">
                <a16:creationId xmlns:a16="http://schemas.microsoft.com/office/drawing/2014/main" id="{5A28348E-FA48-4141-AACB-2916E7D76477}"/>
              </a:ext>
            </a:extLst>
          </p:cNvPr>
          <p:cNvSpPr txBox="1">
            <a:spLocks noChangeArrowheads="1"/>
          </p:cNvSpPr>
          <p:nvPr/>
        </p:nvSpPr>
        <p:spPr bwMode="auto">
          <a:xfrm>
            <a:off x="4989347" y="484824"/>
            <a:ext cx="33971522"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6200" b="1" dirty="0">
                <a:latin typeface="Arial" panose="020B0604020202020204" pitchFamily="34" charset="0"/>
                <a:cs typeface="Arial" panose="020B0604020202020204" pitchFamily="34" charset="0"/>
              </a:rPr>
              <a:t>Using Python Libraries to Predict, Optimize, and Provide End Users Decision Confidence</a:t>
            </a:r>
          </a:p>
        </p:txBody>
      </p:sp>
      <p:cxnSp>
        <p:nvCxnSpPr>
          <p:cNvPr id="74" name="Straight Connector 73">
            <a:extLst>
              <a:ext uri="{FF2B5EF4-FFF2-40B4-BE49-F238E27FC236}">
                <a16:creationId xmlns:a16="http://schemas.microsoft.com/office/drawing/2014/main" id="{1226D37E-9553-454B-A4AB-E33CD7436CAA}"/>
              </a:ext>
            </a:extLst>
          </p:cNvPr>
          <p:cNvCxnSpPr>
            <a:cxnSpLocks/>
            <a:stCxn id="60" idx="3"/>
          </p:cNvCxnSpPr>
          <p:nvPr/>
        </p:nvCxnSpPr>
        <p:spPr bwMode="auto">
          <a:xfrm>
            <a:off x="37896994" y="4348001"/>
            <a:ext cx="5679146" cy="0"/>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 name="Rectangle 89">
            <a:extLst>
              <a:ext uri="{FF2B5EF4-FFF2-40B4-BE49-F238E27FC236}">
                <a16:creationId xmlns:a16="http://schemas.microsoft.com/office/drawing/2014/main" id="{C34FB5E3-C76A-4466-A368-557276DF27F2}"/>
              </a:ext>
            </a:extLst>
          </p:cNvPr>
          <p:cNvSpPr/>
          <p:nvPr/>
        </p:nvSpPr>
        <p:spPr>
          <a:xfrm>
            <a:off x="13499467" y="19732028"/>
            <a:ext cx="5911447"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2. Study Design</a:t>
            </a:r>
          </a:p>
        </p:txBody>
      </p:sp>
      <p:sp>
        <p:nvSpPr>
          <p:cNvPr id="12" name="TextBox 11">
            <a:extLst>
              <a:ext uri="{FF2B5EF4-FFF2-40B4-BE49-F238E27FC236}">
                <a16:creationId xmlns:a16="http://schemas.microsoft.com/office/drawing/2014/main" id="{E7C49F5A-4518-4C56-8A32-89B3D0E1D515}"/>
              </a:ext>
            </a:extLst>
          </p:cNvPr>
          <p:cNvSpPr txBox="1"/>
          <p:nvPr/>
        </p:nvSpPr>
        <p:spPr>
          <a:xfrm>
            <a:off x="232241" y="20081009"/>
            <a:ext cx="10663632" cy="1239506"/>
          </a:xfrm>
          <a:prstGeom prst="rect">
            <a:avLst/>
          </a:prstGeom>
          <a:noFill/>
        </p:spPr>
        <p:txBody>
          <a:bodyPr wrap="square" rtlCol="0">
            <a:spAutoFit/>
          </a:bodyPr>
          <a:lstStyle/>
          <a:p>
            <a:pPr algn="just">
              <a:lnSpc>
                <a:spcPct val="107000"/>
              </a:lnSpc>
              <a:spcBef>
                <a:spcPts val="0"/>
              </a:spcBef>
              <a:spcAft>
                <a:spcPts val="800"/>
              </a:spcAft>
            </a:pPr>
            <a:r>
              <a:rPr lang="en-US" sz="2200" b="1" dirty="0">
                <a:latin typeface="Arial" panose="020B0604020202020204" pitchFamily="34" charset="0"/>
                <a:cs typeface="Arial" panose="020B0604020202020204" pitchFamily="34" charset="0"/>
              </a:rPr>
              <a:t>Clearly state your research question(s) with bullets:</a:t>
            </a:r>
          </a:p>
          <a:p>
            <a:pPr marL="342892" indent="-342892">
              <a:lnSpc>
                <a:spcPct val="107000"/>
              </a:lnSpc>
              <a:spcBef>
                <a:spcPts val="0"/>
              </a:spcBef>
              <a:spcAft>
                <a:spcPts val="0"/>
              </a:spcAft>
              <a:buFont typeface="Arial" panose="020B0604020202020204" pitchFamily="34" charset="0"/>
              <a:buChar char="•"/>
            </a:pPr>
            <a:r>
              <a:rPr lang="en-US" sz="2150" dirty="0">
                <a:latin typeface="Arial" panose="020B0604020202020204" pitchFamily="34" charset="0"/>
                <a:cs typeface="Arial" panose="020B0604020202020204" pitchFamily="34" charset="0"/>
              </a:rPr>
              <a:t>What are the most important drivers for identifying OOS rate at product-store level?</a:t>
            </a:r>
          </a:p>
          <a:p>
            <a:pPr marL="342892" indent="-342892">
              <a:lnSpc>
                <a:spcPct val="107000"/>
              </a:lnSpc>
              <a:spcBef>
                <a:spcPts val="0"/>
              </a:spcBef>
              <a:spcAft>
                <a:spcPts val="0"/>
              </a:spcAft>
              <a:buFont typeface="Arial" panose="020B0604020202020204" pitchFamily="34" charset="0"/>
              <a:buChar char="•"/>
            </a:pPr>
            <a:r>
              <a:rPr lang="en-US" sz="2150" dirty="0">
                <a:latin typeface="Arial" panose="020B0604020202020204" pitchFamily="34" charset="0"/>
                <a:cs typeface="Arial" panose="020B0604020202020204" pitchFamily="34" charset="0"/>
              </a:rPr>
              <a:t>What is the business impact and stock availability across Business Units?</a:t>
            </a:r>
          </a:p>
        </p:txBody>
      </p:sp>
      <p:sp>
        <p:nvSpPr>
          <p:cNvPr id="3" name="Rectangle 2">
            <a:extLst>
              <a:ext uri="{FF2B5EF4-FFF2-40B4-BE49-F238E27FC236}">
                <a16:creationId xmlns:a16="http://schemas.microsoft.com/office/drawing/2014/main" id="{393941FE-9D82-4634-B879-C7ACD765753F}"/>
              </a:ext>
            </a:extLst>
          </p:cNvPr>
          <p:cNvSpPr/>
          <p:nvPr/>
        </p:nvSpPr>
        <p:spPr>
          <a:xfrm>
            <a:off x="16350143" y="16039048"/>
            <a:ext cx="235962" cy="338554"/>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8" name="Rectangle 7">
            <a:extLst>
              <a:ext uri="{FF2B5EF4-FFF2-40B4-BE49-F238E27FC236}">
                <a16:creationId xmlns:a16="http://schemas.microsoft.com/office/drawing/2014/main" id="{1124143E-4F3A-401C-B759-A49793600018}"/>
              </a:ext>
            </a:extLst>
          </p:cNvPr>
          <p:cNvSpPr/>
          <p:nvPr/>
        </p:nvSpPr>
        <p:spPr>
          <a:xfrm>
            <a:off x="16350143" y="16039048"/>
            <a:ext cx="235962" cy="338554"/>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15" name="Rectangle 14">
            <a:extLst>
              <a:ext uri="{FF2B5EF4-FFF2-40B4-BE49-F238E27FC236}">
                <a16:creationId xmlns:a16="http://schemas.microsoft.com/office/drawing/2014/main" id="{343CE61A-904B-488A-A575-BB0E151AF271}"/>
              </a:ext>
            </a:extLst>
          </p:cNvPr>
          <p:cNvSpPr/>
          <p:nvPr/>
        </p:nvSpPr>
        <p:spPr>
          <a:xfrm>
            <a:off x="11269910" y="4727466"/>
            <a:ext cx="10600784" cy="3050772"/>
          </a:xfrm>
          <a:prstGeom prst="rect">
            <a:avLst/>
          </a:prstGeom>
        </p:spPr>
        <p:txBody>
          <a:bodyPr wrap="square" anchor="t">
            <a:spAutoFit/>
          </a:bodyPr>
          <a:lstStyle/>
          <a:p>
            <a:pPr algn="just"/>
            <a:r>
              <a:rPr lang="en-US" sz="2200" spc="10" dirty="0">
                <a:latin typeface="Arial"/>
                <a:cs typeface="Arial"/>
              </a:rPr>
              <a:t>Summarize what you found in the papers you read and try to make an argument that what you have done in your project has not been reported on previously. </a:t>
            </a:r>
          </a:p>
          <a:p>
            <a:pPr algn="just"/>
            <a:r>
              <a:rPr lang="en-US" sz="2200" spc="10" dirty="0">
                <a:latin typeface="Arial"/>
                <a:cs typeface="Arial"/>
              </a:rPr>
              <a:t>Sometimes people will create a table in Excel that has certain aspects that the papers you read have, then show that your study compares to the previous studies….</a:t>
            </a:r>
          </a:p>
          <a:p>
            <a:pPr algn="just">
              <a:lnSpc>
                <a:spcPct val="107000"/>
              </a:lnSpc>
              <a:spcBef>
                <a:spcPts val="0"/>
              </a:spcBef>
              <a:spcAft>
                <a:spcPts val="800"/>
              </a:spcAft>
            </a:pPr>
            <a:endParaRPr lang="en-US" sz="2200" spc="10" dirty="0">
              <a:latin typeface="Arial"/>
              <a:cs typeface="Arial"/>
            </a:endParaRPr>
          </a:p>
          <a:p>
            <a:pPr algn="just">
              <a:lnSpc>
                <a:spcPct val="107000"/>
              </a:lnSpc>
              <a:spcBef>
                <a:spcPts val="0"/>
              </a:spcBef>
              <a:spcAft>
                <a:spcPts val="800"/>
              </a:spcAft>
            </a:pPr>
            <a:endParaRPr lang="en-US" sz="2200" dirty="0">
              <a:latin typeface="Arial"/>
              <a:cs typeface="Arial"/>
            </a:endParaRPr>
          </a:p>
          <a:p>
            <a:pPr algn="just">
              <a:lnSpc>
                <a:spcPct val="107000"/>
              </a:lnSpc>
              <a:spcBef>
                <a:spcPts val="0"/>
              </a:spcBef>
              <a:spcAft>
                <a:spcPts val="800"/>
              </a:spcAft>
            </a:pPr>
            <a:endParaRPr lang="en-US" sz="2200" dirty="0">
              <a:latin typeface="Arial"/>
              <a:cs typeface="Arial"/>
            </a:endParaRPr>
          </a:p>
        </p:txBody>
      </p:sp>
      <p:pic>
        <p:nvPicPr>
          <p:cNvPr id="17" name="Picture 16" descr="A screenshot of a cell phone&#10;&#10;Description automatically generated">
            <a:extLst>
              <a:ext uri="{FF2B5EF4-FFF2-40B4-BE49-F238E27FC236}">
                <a16:creationId xmlns:a16="http://schemas.microsoft.com/office/drawing/2014/main" id="{46F369DB-209F-4C46-A919-8CB4D73EC1D5}"/>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767767" y="10388611"/>
            <a:ext cx="9289784" cy="9071362"/>
          </a:xfrm>
          <a:prstGeom prst="rect">
            <a:avLst/>
          </a:prstGeom>
        </p:spPr>
      </p:pic>
      <p:cxnSp>
        <p:nvCxnSpPr>
          <p:cNvPr id="181" name="Straight Connector 180">
            <a:extLst>
              <a:ext uri="{FF2B5EF4-FFF2-40B4-BE49-F238E27FC236}">
                <a16:creationId xmlns:a16="http://schemas.microsoft.com/office/drawing/2014/main" id="{7F8D026A-672F-4B41-B4D6-3B45C79B46F6}"/>
              </a:ext>
            </a:extLst>
          </p:cNvPr>
          <p:cNvCxnSpPr/>
          <p:nvPr/>
        </p:nvCxnSpPr>
        <p:spPr bwMode="auto">
          <a:xfrm>
            <a:off x="16305700" y="4454139"/>
            <a:ext cx="5326330" cy="0"/>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a:extLst>
              <a:ext uri="{FF2B5EF4-FFF2-40B4-BE49-F238E27FC236}">
                <a16:creationId xmlns:a16="http://schemas.microsoft.com/office/drawing/2014/main" id="{63492AC6-4137-416C-80D7-23A7961A3E88}"/>
              </a:ext>
            </a:extLst>
          </p:cNvPr>
          <p:cNvSpPr txBox="1"/>
          <p:nvPr/>
        </p:nvSpPr>
        <p:spPr>
          <a:xfrm>
            <a:off x="33104341" y="14968641"/>
            <a:ext cx="10271338" cy="3385542"/>
          </a:xfrm>
          <a:prstGeom prst="rect">
            <a:avLst/>
          </a:prstGeom>
          <a:noFill/>
        </p:spPr>
        <p:txBody>
          <a:bodyPr wrap="square" rtlCol="0">
            <a:spAutoFit/>
          </a:bodyPr>
          <a:lstStyle/>
          <a:p>
            <a:pPr algn="just">
              <a:spcBef>
                <a:spcPct val="50000"/>
              </a:spcBef>
            </a:pPr>
            <a:r>
              <a:rPr lang="en-US" altLang="en-US" sz="2200" spc="10" dirty="0">
                <a:latin typeface="Arial"/>
                <a:cs typeface="Arial"/>
              </a:rPr>
              <a:t>Provide answers to your research questions here, possibly using bullet points to be clear to your reader.</a:t>
            </a:r>
          </a:p>
          <a:p>
            <a:pPr algn="just">
              <a:spcBef>
                <a:spcPct val="50000"/>
              </a:spcBef>
            </a:pPr>
            <a:endParaRPr lang="en-US" altLang="en-US" sz="2200" spc="10" dirty="0">
              <a:latin typeface="Arial"/>
              <a:cs typeface="Arial"/>
            </a:endParaRPr>
          </a:p>
          <a:p>
            <a:pPr algn="just">
              <a:spcBef>
                <a:spcPct val="50000"/>
              </a:spcBef>
            </a:pPr>
            <a:r>
              <a:rPr lang="en-US" altLang="en-US" sz="2200" spc="10" dirty="0">
                <a:latin typeface="Arial"/>
                <a:cs typeface="Arial"/>
              </a:rPr>
              <a:t>Anything else you feel is an important take-away that led to your result (e.g. how you created features, the models or software you used, etc.). If nothing important comes to mind, how do you think your project and insights could be improved based on your studies limitations (e.g. available data, domain knowledge, technology barriers, etc.)</a:t>
            </a:r>
            <a:endParaRPr lang="en-US" altLang="en-US" sz="2200" dirty="0">
              <a:latin typeface="Arial"/>
              <a:cs typeface="Arial"/>
            </a:endParaRPr>
          </a:p>
          <a:p>
            <a:endParaRPr lang="en-US" dirty="0"/>
          </a:p>
        </p:txBody>
      </p:sp>
      <p:sp>
        <p:nvSpPr>
          <p:cNvPr id="199" name="Rectangle 198">
            <a:extLst>
              <a:ext uri="{FF2B5EF4-FFF2-40B4-BE49-F238E27FC236}">
                <a16:creationId xmlns:a16="http://schemas.microsoft.com/office/drawing/2014/main" id="{DFF1BB2C-6619-427B-975C-946D9E5CBEAE}"/>
              </a:ext>
            </a:extLst>
          </p:cNvPr>
          <p:cNvSpPr>
            <a:spLocks noGrp="1" noChangeArrowheads="1"/>
          </p:cNvSpPr>
          <p:nvPr>
            <p:custDataLst>
              <p:tags r:id="rId3"/>
            </p:custDataLst>
          </p:nvPr>
        </p:nvSpPr>
        <p:spPr bwMode="auto">
          <a:xfrm>
            <a:off x="227945" y="2293429"/>
            <a:ext cx="611188"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940660" indent="-940660" algn="l" defTabSz="2508125" rtl="0" eaLnBrk="1" fontAlgn="base" hangingPunct="1">
              <a:spcBef>
                <a:spcPct val="20000"/>
              </a:spcBef>
              <a:spcAft>
                <a:spcPct val="0"/>
              </a:spcAft>
              <a:buChar char="•"/>
              <a:defRPr sz="8742">
                <a:solidFill>
                  <a:schemeClr val="tx1"/>
                </a:solidFill>
                <a:latin typeface="+mn-lt"/>
                <a:ea typeface="+mn-ea"/>
                <a:cs typeface="+mn-cs"/>
              </a:defRPr>
            </a:lvl1pPr>
            <a:lvl2pPr marL="2037341" indent="-783732" algn="l" defTabSz="2508125" rtl="0" eaLnBrk="1" fontAlgn="base" hangingPunct="1">
              <a:spcBef>
                <a:spcPct val="20000"/>
              </a:spcBef>
              <a:spcAft>
                <a:spcPct val="0"/>
              </a:spcAft>
              <a:buChar char="–"/>
              <a:defRPr sz="7714">
                <a:solidFill>
                  <a:schemeClr val="tx1"/>
                </a:solidFill>
                <a:latin typeface="+mn-lt"/>
              </a:defRPr>
            </a:lvl2pPr>
            <a:lvl3pPr marL="3134929" indent="-626805" algn="l" defTabSz="2508125" rtl="0" eaLnBrk="1" fontAlgn="base" hangingPunct="1">
              <a:spcBef>
                <a:spcPct val="20000"/>
              </a:spcBef>
              <a:spcAft>
                <a:spcPct val="0"/>
              </a:spcAft>
              <a:buChar char="•"/>
              <a:defRPr sz="6571">
                <a:solidFill>
                  <a:schemeClr val="tx1"/>
                </a:solidFill>
                <a:latin typeface="+mn-lt"/>
              </a:defRPr>
            </a:lvl3pPr>
            <a:lvl4pPr marL="4388538" indent="-626805" algn="l" defTabSz="2508125" rtl="0" eaLnBrk="1" fontAlgn="base" hangingPunct="1">
              <a:spcBef>
                <a:spcPct val="20000"/>
              </a:spcBef>
              <a:spcAft>
                <a:spcPct val="0"/>
              </a:spcAft>
              <a:buChar char="–"/>
              <a:defRPr sz="5485">
                <a:solidFill>
                  <a:schemeClr val="tx1"/>
                </a:solidFill>
                <a:latin typeface="+mn-lt"/>
              </a:defRPr>
            </a:lvl4pPr>
            <a:lvl5pPr marL="5641240" indent="-625897" algn="l" defTabSz="2508125" rtl="0" eaLnBrk="1" fontAlgn="base" hangingPunct="1">
              <a:spcBef>
                <a:spcPct val="20000"/>
              </a:spcBef>
              <a:spcAft>
                <a:spcPct val="0"/>
              </a:spcAft>
              <a:buChar char="»"/>
              <a:defRPr sz="5485">
                <a:solidFill>
                  <a:schemeClr val="tx1"/>
                </a:solidFill>
                <a:latin typeface="+mn-lt"/>
              </a:defRPr>
            </a:lvl5pPr>
            <a:lvl6pPr marL="5902484" indent="-625897" algn="l" defTabSz="2508125" rtl="0" eaLnBrk="1" fontAlgn="base" hangingPunct="1">
              <a:spcBef>
                <a:spcPct val="20000"/>
              </a:spcBef>
              <a:spcAft>
                <a:spcPct val="0"/>
              </a:spcAft>
              <a:buChar char="»"/>
              <a:defRPr sz="5485">
                <a:solidFill>
                  <a:schemeClr val="tx1"/>
                </a:solidFill>
                <a:latin typeface="+mn-lt"/>
              </a:defRPr>
            </a:lvl6pPr>
            <a:lvl7pPr marL="6163728" indent="-625897" algn="l" defTabSz="2508125" rtl="0" eaLnBrk="1" fontAlgn="base" hangingPunct="1">
              <a:spcBef>
                <a:spcPct val="20000"/>
              </a:spcBef>
              <a:spcAft>
                <a:spcPct val="0"/>
              </a:spcAft>
              <a:buChar char="»"/>
              <a:defRPr sz="5485">
                <a:solidFill>
                  <a:schemeClr val="tx1"/>
                </a:solidFill>
                <a:latin typeface="+mn-lt"/>
              </a:defRPr>
            </a:lvl7pPr>
            <a:lvl8pPr marL="6424972" indent="-625897" algn="l" defTabSz="2508125" rtl="0" eaLnBrk="1" fontAlgn="base" hangingPunct="1">
              <a:spcBef>
                <a:spcPct val="20000"/>
              </a:spcBef>
              <a:spcAft>
                <a:spcPct val="0"/>
              </a:spcAft>
              <a:buChar char="»"/>
              <a:defRPr sz="5485">
                <a:solidFill>
                  <a:schemeClr val="tx1"/>
                </a:solidFill>
                <a:latin typeface="+mn-lt"/>
              </a:defRPr>
            </a:lvl8pPr>
            <a:lvl9pPr marL="6686216" indent="-625897" algn="l" defTabSz="2508125" rtl="0" eaLnBrk="1" fontAlgn="base" hangingPunct="1">
              <a:spcBef>
                <a:spcPct val="20000"/>
              </a:spcBef>
              <a:spcAft>
                <a:spcPct val="0"/>
              </a:spcAft>
              <a:buChar char="»"/>
              <a:defRPr sz="5485">
                <a:solidFill>
                  <a:schemeClr val="tx1"/>
                </a:solidFill>
                <a:latin typeface="+mn-lt"/>
              </a:defRPr>
            </a:lvl9pPr>
          </a:lstStyle>
          <a:p>
            <a:pPr marL="0" indent="0" algn="r">
              <a:spcBef>
                <a:spcPct val="0"/>
              </a:spcBef>
              <a:buNone/>
            </a:pPr>
            <a:endParaRPr lang="en-US" altLang="en-US" sz="1200">
              <a:solidFill>
                <a:srgbClr val="035FA0"/>
              </a:solidFill>
              <a:latin typeface="Arial" panose="020B0604020202020204" pitchFamily="34" charset="0"/>
              <a:cs typeface="Arial" panose="020B0604020202020204" pitchFamily="34" charset="0"/>
              <a:sym typeface="Arial" panose="020B0604020202020204" pitchFamily="34" charset="0"/>
            </a:endParaRPr>
          </a:p>
        </p:txBody>
      </p:sp>
      <p:sp>
        <p:nvSpPr>
          <p:cNvPr id="26" name="TextBox 25">
            <a:extLst>
              <a:ext uri="{FF2B5EF4-FFF2-40B4-BE49-F238E27FC236}">
                <a16:creationId xmlns:a16="http://schemas.microsoft.com/office/drawing/2014/main" id="{108BB51C-831A-4DCF-84FA-A04FECD426F8}"/>
              </a:ext>
            </a:extLst>
          </p:cNvPr>
          <p:cNvSpPr txBox="1"/>
          <p:nvPr/>
        </p:nvSpPr>
        <p:spPr>
          <a:xfrm>
            <a:off x="270806" y="8890094"/>
            <a:ext cx="10439462" cy="2462213"/>
          </a:xfrm>
          <a:prstGeom prst="rect">
            <a:avLst/>
          </a:prstGeom>
          <a:noFill/>
        </p:spPr>
        <p:txBody>
          <a:bodyPr wrap="square" rtlCol="0" anchor="t">
            <a:spAutoFit/>
          </a:bodyPr>
          <a:lstStyle/>
          <a:p>
            <a:pPr algn="just"/>
            <a:r>
              <a:rPr lang="en-US" sz="2200" spc="10" dirty="0">
                <a:latin typeface="Arial"/>
                <a:cs typeface="Arial"/>
              </a:rPr>
              <a:t>Motivate why the problem is important …</a:t>
            </a:r>
          </a:p>
          <a:p>
            <a:pPr algn="just"/>
            <a:endParaRPr lang="en-US" sz="2200" spc="10" dirty="0">
              <a:latin typeface="Arial"/>
              <a:cs typeface="Arial"/>
            </a:endParaRPr>
          </a:p>
          <a:p>
            <a:pPr algn="just"/>
            <a:r>
              <a:rPr lang="en-US" sz="2200" spc="10" dirty="0">
                <a:latin typeface="Arial"/>
                <a:cs typeface="Arial"/>
              </a:rPr>
              <a:t>Maybe add in a pretty illustration of what you’re talk about…Remember a poster is NOT a paper, but a high-level overview of you what you investigated. You are sort of using your poster like a PowerPoint deck and thus will want more </a:t>
            </a:r>
            <a:r>
              <a:rPr lang="en-US" sz="2200" spc="10" dirty="0">
                <a:solidFill>
                  <a:srgbClr val="FF0000"/>
                </a:solidFill>
                <a:latin typeface="Arial"/>
                <a:cs typeface="Arial"/>
              </a:rPr>
              <a:t>BEAUTIFUL</a:t>
            </a:r>
            <a:r>
              <a:rPr lang="en-US" sz="2200" spc="10" dirty="0">
                <a:latin typeface="Arial"/>
                <a:cs typeface="Arial"/>
              </a:rPr>
              <a:t>  figures and </a:t>
            </a:r>
            <a:r>
              <a:rPr lang="en-US" sz="2200" spc="10" dirty="0">
                <a:solidFill>
                  <a:srgbClr val="FF0000"/>
                </a:solidFill>
                <a:latin typeface="Arial"/>
                <a:cs typeface="Arial"/>
              </a:rPr>
              <a:t>CONCISE</a:t>
            </a:r>
            <a:r>
              <a:rPr lang="en-US" sz="2200" spc="10" dirty="0">
                <a:latin typeface="Arial"/>
                <a:cs typeface="Arial"/>
              </a:rPr>
              <a:t> language. </a:t>
            </a:r>
          </a:p>
          <a:p>
            <a:pPr algn="just"/>
            <a:endParaRPr lang="en-US" sz="2200" b="1" spc="10" dirty="0">
              <a:latin typeface="Arial" panose="020B0604020202020204" pitchFamily="34" charset="0"/>
              <a:cs typeface="Arial" panose="020B0604020202020204" pitchFamily="34" charset="0"/>
            </a:endParaRPr>
          </a:p>
        </p:txBody>
      </p:sp>
      <p:sp>
        <p:nvSpPr>
          <p:cNvPr id="2" name="TextBox 19">
            <a:extLst>
              <a:ext uri="{FF2B5EF4-FFF2-40B4-BE49-F238E27FC236}">
                <a16:creationId xmlns:a16="http://schemas.microsoft.com/office/drawing/2014/main" id="{F0E42401-6B49-48DD-929E-15EF27F53DAE}"/>
              </a:ext>
            </a:extLst>
          </p:cNvPr>
          <p:cNvSpPr txBox="1"/>
          <p:nvPr/>
        </p:nvSpPr>
        <p:spPr>
          <a:xfrm>
            <a:off x="22320226" y="4693533"/>
            <a:ext cx="9944690" cy="769441"/>
          </a:xfrm>
          <a:prstGeom prst="rect">
            <a:avLst/>
          </a:prstGeom>
          <a:noFill/>
        </p:spPr>
        <p:txBody>
          <a:bodyPr wrap="square" rtlCol="0" anchor="t">
            <a:spAutoFit/>
          </a:bodyPr>
          <a:lstStyle/>
          <a:p>
            <a:pPr algn="just"/>
            <a:r>
              <a:rPr lang="en-US" altLang="en-US" sz="2200" spc="10" dirty="0">
                <a:latin typeface="Arial"/>
                <a:cs typeface="Arial"/>
              </a:rPr>
              <a:t>Discuss the performance of your models and refer to the figure. Don’t use a table, create a nice-looking plot(s) in Tableau, Excel, or R.</a:t>
            </a:r>
          </a:p>
        </p:txBody>
      </p:sp>
      <p:graphicFrame>
        <p:nvGraphicFramePr>
          <p:cNvPr id="16" name="Object 15">
            <a:extLst>
              <a:ext uri="{FF2B5EF4-FFF2-40B4-BE49-F238E27FC236}">
                <a16:creationId xmlns:a16="http://schemas.microsoft.com/office/drawing/2014/main" id="{9DA76588-EFC1-4E49-8913-FA42CBA6C134}"/>
              </a:ext>
            </a:extLst>
          </p:cNvPr>
          <p:cNvGraphicFramePr>
            <a:graphicFrameLocks noChangeAspect="1"/>
          </p:cNvGraphicFramePr>
          <p:nvPr>
            <p:extLst>
              <p:ext uri="{D42A27DB-BD31-4B8C-83A1-F6EECF244321}">
                <p14:modId xmlns:p14="http://schemas.microsoft.com/office/powerpoint/2010/main" val="2706150303"/>
              </p:ext>
            </p:extLst>
          </p:nvPr>
        </p:nvGraphicFramePr>
        <p:xfrm>
          <a:off x="22433043" y="6345134"/>
          <a:ext cx="4600575" cy="3474413"/>
        </p:xfrm>
        <a:graphic>
          <a:graphicData uri="http://schemas.openxmlformats.org/presentationml/2006/ole">
            <mc:AlternateContent xmlns:mc="http://schemas.openxmlformats.org/markup-compatibility/2006">
              <mc:Choice xmlns:v="urn:schemas-microsoft-com:vml" Requires="v">
                <p:oleObj name="Worksheet" r:id="rId8" imgW="2453827" imgH="1836448" progId="Excel.Sheet.12">
                  <p:embed/>
                </p:oleObj>
              </mc:Choice>
              <mc:Fallback>
                <p:oleObj name="Worksheet" r:id="rId8" imgW="2453827" imgH="1836448" progId="Excel.Sheet.12">
                  <p:embed/>
                  <p:pic>
                    <p:nvPicPr>
                      <p:cNvPr id="16" name="Object 15">
                        <a:extLst>
                          <a:ext uri="{FF2B5EF4-FFF2-40B4-BE49-F238E27FC236}">
                            <a16:creationId xmlns:a16="http://schemas.microsoft.com/office/drawing/2014/main" id="{9DA76588-EFC1-4E49-8913-FA42CBA6C134}"/>
                          </a:ext>
                        </a:extLst>
                      </p:cNvPr>
                      <p:cNvPicPr/>
                      <p:nvPr/>
                    </p:nvPicPr>
                    <p:blipFill>
                      <a:blip r:embed="rId9"/>
                      <a:stretch>
                        <a:fillRect/>
                      </a:stretch>
                    </p:blipFill>
                    <p:spPr>
                      <a:xfrm>
                        <a:off x="22433043" y="6345134"/>
                        <a:ext cx="4600575" cy="3474413"/>
                      </a:xfrm>
                      <a:prstGeom prst="rect">
                        <a:avLst/>
                      </a:prstGeom>
                    </p:spPr>
                  </p:pic>
                </p:oleObj>
              </mc:Fallback>
            </mc:AlternateContent>
          </a:graphicData>
        </a:graphic>
      </p:graphicFrame>
      <p:sp>
        <p:nvSpPr>
          <p:cNvPr id="221" name="Rectangle 220">
            <a:extLst>
              <a:ext uri="{FF2B5EF4-FFF2-40B4-BE49-F238E27FC236}">
                <a16:creationId xmlns:a16="http://schemas.microsoft.com/office/drawing/2014/main" id="{1D2DBF09-CA86-4D15-88FE-F1091A2884ED}"/>
              </a:ext>
            </a:extLst>
          </p:cNvPr>
          <p:cNvSpPr/>
          <p:nvPr/>
        </p:nvSpPr>
        <p:spPr>
          <a:xfrm>
            <a:off x="27821192" y="10202005"/>
            <a:ext cx="4616345"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4. Probability Calibration Plot</a:t>
            </a:r>
          </a:p>
        </p:txBody>
      </p:sp>
      <p:graphicFrame>
        <p:nvGraphicFramePr>
          <p:cNvPr id="230" name="Table 229">
            <a:extLst>
              <a:ext uri="{FF2B5EF4-FFF2-40B4-BE49-F238E27FC236}">
                <a16:creationId xmlns:a16="http://schemas.microsoft.com/office/drawing/2014/main" id="{F5A8E129-7B6D-4DFC-B290-12C568A30739}"/>
              </a:ext>
            </a:extLst>
          </p:cNvPr>
          <p:cNvGraphicFramePr>
            <a:graphicFrameLocks noGrp="1"/>
          </p:cNvGraphicFramePr>
          <p:nvPr>
            <p:extLst>
              <p:ext uri="{D42A27DB-BD31-4B8C-83A1-F6EECF244321}">
                <p14:modId xmlns:p14="http://schemas.microsoft.com/office/powerpoint/2010/main" val="1419758653"/>
              </p:ext>
            </p:extLst>
          </p:nvPr>
        </p:nvGraphicFramePr>
        <p:xfrm>
          <a:off x="11426145" y="6755359"/>
          <a:ext cx="10350500" cy="2087880"/>
        </p:xfrm>
        <a:graphic>
          <a:graphicData uri="http://schemas.openxmlformats.org/drawingml/2006/table">
            <a:tbl>
              <a:tblPr>
                <a:tableStyleId>{2D5ABB26-0587-4C30-8999-92F81FD0307C}</a:tableStyleId>
              </a:tblPr>
              <a:tblGrid>
                <a:gridCol w="4000500">
                  <a:extLst>
                    <a:ext uri="{9D8B030D-6E8A-4147-A177-3AD203B41FA5}">
                      <a16:colId xmlns:a16="http://schemas.microsoft.com/office/drawing/2014/main" val="1362220680"/>
                    </a:ext>
                  </a:extLst>
                </a:gridCol>
                <a:gridCol w="1206500">
                  <a:extLst>
                    <a:ext uri="{9D8B030D-6E8A-4147-A177-3AD203B41FA5}">
                      <a16:colId xmlns:a16="http://schemas.microsoft.com/office/drawing/2014/main" val="1136442080"/>
                    </a:ext>
                  </a:extLst>
                </a:gridCol>
                <a:gridCol w="1206500">
                  <a:extLst>
                    <a:ext uri="{9D8B030D-6E8A-4147-A177-3AD203B41FA5}">
                      <a16:colId xmlns:a16="http://schemas.microsoft.com/office/drawing/2014/main" val="1340404384"/>
                    </a:ext>
                  </a:extLst>
                </a:gridCol>
                <a:gridCol w="1206500">
                  <a:extLst>
                    <a:ext uri="{9D8B030D-6E8A-4147-A177-3AD203B41FA5}">
                      <a16:colId xmlns:a16="http://schemas.microsoft.com/office/drawing/2014/main" val="3279917908"/>
                    </a:ext>
                  </a:extLst>
                </a:gridCol>
                <a:gridCol w="1206500">
                  <a:extLst>
                    <a:ext uri="{9D8B030D-6E8A-4147-A177-3AD203B41FA5}">
                      <a16:colId xmlns:a16="http://schemas.microsoft.com/office/drawing/2014/main" val="3709838586"/>
                    </a:ext>
                  </a:extLst>
                </a:gridCol>
                <a:gridCol w="1524000">
                  <a:extLst>
                    <a:ext uri="{9D8B030D-6E8A-4147-A177-3AD203B41FA5}">
                      <a16:colId xmlns:a16="http://schemas.microsoft.com/office/drawing/2014/main" val="2806175685"/>
                    </a:ext>
                  </a:extLst>
                </a:gridCol>
              </a:tblGrid>
              <a:tr h="0">
                <a:tc>
                  <a:txBody>
                    <a:bodyPr/>
                    <a:lstStyle/>
                    <a:p>
                      <a:pPr algn="ctr" fontAlgn="ctr"/>
                      <a:r>
                        <a:rPr lang="en-US" sz="2000" b="1" u="none" strike="noStrike" dirty="0">
                          <a:solidFill>
                            <a:schemeClr val="bg1"/>
                          </a:solidFill>
                          <a:effectLst/>
                          <a:latin typeface="Arial" panose="020B0604020202020204" pitchFamily="34" charset="0"/>
                          <a:cs typeface="Arial" panose="020B0604020202020204" pitchFamily="34" charset="0"/>
                        </a:rPr>
                        <a:t>Study</a:t>
                      </a:r>
                      <a:endParaRPr lang="en-US" sz="20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35FA0"/>
                    </a:solidFill>
                  </a:tcPr>
                </a:tc>
                <a:tc>
                  <a:txBody>
                    <a:bodyPr/>
                    <a:lstStyle/>
                    <a:p>
                      <a:pPr algn="ctr" fontAlgn="ctr"/>
                      <a:r>
                        <a:rPr lang="en-US" sz="2000" b="1" u="none" strike="noStrike">
                          <a:solidFill>
                            <a:schemeClr val="bg1"/>
                          </a:solidFill>
                          <a:effectLst/>
                          <a:latin typeface="Arial" panose="020B0604020202020204" pitchFamily="34" charset="0"/>
                          <a:cs typeface="Arial" panose="020B0604020202020204" pitchFamily="34" charset="0"/>
                        </a:rPr>
                        <a:t>ARIMA</a:t>
                      </a:r>
                      <a:endParaRPr lang="en-US" sz="2000" b="1" i="0" u="none" strike="noStrike">
                        <a:solidFill>
                          <a:schemeClr val="bg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35FA0"/>
                    </a:solidFill>
                  </a:tcPr>
                </a:tc>
                <a:tc>
                  <a:txBody>
                    <a:bodyPr/>
                    <a:lstStyle/>
                    <a:p>
                      <a:pPr algn="ctr" fontAlgn="ctr"/>
                      <a:r>
                        <a:rPr lang="en-US" sz="2000" b="1" u="none" strike="noStrike">
                          <a:solidFill>
                            <a:schemeClr val="bg1"/>
                          </a:solidFill>
                          <a:effectLst/>
                          <a:latin typeface="Arial" panose="020B0604020202020204" pitchFamily="34" charset="0"/>
                          <a:cs typeface="Arial" panose="020B0604020202020204" pitchFamily="34" charset="0"/>
                        </a:rPr>
                        <a:t>ANN</a:t>
                      </a:r>
                      <a:endParaRPr lang="en-US" sz="2000" b="1" i="0" u="none" strike="noStrike">
                        <a:solidFill>
                          <a:schemeClr val="bg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35FA0"/>
                    </a:solidFill>
                  </a:tcPr>
                </a:tc>
                <a:tc>
                  <a:txBody>
                    <a:bodyPr/>
                    <a:lstStyle/>
                    <a:p>
                      <a:pPr algn="ctr" fontAlgn="ctr"/>
                      <a:r>
                        <a:rPr lang="en-US" sz="2000" b="1" u="none" strike="noStrike">
                          <a:solidFill>
                            <a:schemeClr val="bg1"/>
                          </a:solidFill>
                          <a:effectLst/>
                          <a:latin typeface="Arial" panose="020B0604020202020204" pitchFamily="34" charset="0"/>
                          <a:cs typeface="Arial" panose="020B0604020202020204" pitchFamily="34" charset="0"/>
                        </a:rPr>
                        <a:t>RF</a:t>
                      </a:r>
                      <a:endParaRPr lang="en-US" sz="2000" b="1" i="0" u="none" strike="noStrike">
                        <a:solidFill>
                          <a:schemeClr val="bg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35FA0"/>
                    </a:solidFill>
                  </a:tcPr>
                </a:tc>
                <a:tc>
                  <a:txBody>
                    <a:bodyPr/>
                    <a:lstStyle/>
                    <a:p>
                      <a:pPr algn="ctr" fontAlgn="ctr"/>
                      <a:r>
                        <a:rPr lang="en-US" sz="2000" b="1" u="none" strike="noStrike" dirty="0">
                          <a:solidFill>
                            <a:schemeClr val="bg1"/>
                          </a:solidFill>
                          <a:effectLst/>
                          <a:latin typeface="Arial" panose="020B0604020202020204" pitchFamily="34" charset="0"/>
                          <a:cs typeface="Arial" panose="020B0604020202020204" pitchFamily="34" charset="0"/>
                        </a:rPr>
                        <a:t>LMT</a:t>
                      </a:r>
                      <a:endParaRPr lang="en-US" sz="20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35FA0"/>
                    </a:solidFill>
                  </a:tcPr>
                </a:tc>
                <a:tc>
                  <a:txBody>
                    <a:bodyPr/>
                    <a:lstStyle/>
                    <a:p>
                      <a:pPr algn="ctr" fontAlgn="ctr"/>
                      <a:r>
                        <a:rPr lang="en-US" sz="2000" b="1" u="none" strike="noStrike">
                          <a:solidFill>
                            <a:schemeClr val="bg1"/>
                          </a:solidFill>
                          <a:effectLst/>
                          <a:latin typeface="Arial" panose="020B0604020202020204" pitchFamily="34" charset="0"/>
                          <a:cs typeface="Arial" panose="020B0604020202020204" pitchFamily="34" charset="0"/>
                        </a:rPr>
                        <a:t>Ensemble</a:t>
                      </a:r>
                      <a:endParaRPr lang="en-US" sz="2000" b="1" i="0" u="none" strike="noStrike">
                        <a:solidFill>
                          <a:schemeClr val="bg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35FA0"/>
                    </a:solidFill>
                  </a:tcPr>
                </a:tc>
                <a:extLst>
                  <a:ext uri="{0D108BD9-81ED-4DB2-BD59-A6C34878D82A}">
                    <a16:rowId xmlns:a16="http://schemas.microsoft.com/office/drawing/2014/main" val="3480475937"/>
                  </a:ext>
                </a:extLst>
              </a:tr>
              <a:tr h="358140">
                <a:tc>
                  <a:txBody>
                    <a:bodyPr/>
                    <a:lstStyle/>
                    <a:p>
                      <a:pPr algn="l" fontAlgn="b"/>
                      <a:r>
                        <a:rPr lang="en-US" sz="2000" u="none" strike="noStrike">
                          <a:effectLst/>
                          <a:latin typeface="Arial" panose="020B0604020202020204" pitchFamily="34" charset="0"/>
                          <a:cs typeface="Arial" panose="020B0604020202020204" pitchFamily="34" charset="0"/>
                        </a:rPr>
                        <a:t>Dimitris Papakiriakopoulos, 2011</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5681605"/>
                  </a:ext>
                </a:extLst>
              </a:tr>
              <a:tr h="358140">
                <a:tc>
                  <a:txBody>
                    <a:bodyPr/>
                    <a:lstStyle/>
                    <a:p>
                      <a:pPr algn="l" fontAlgn="b"/>
                      <a:r>
                        <a:rPr lang="en-US" sz="2000" u="none" strike="noStrike">
                          <a:effectLst/>
                          <a:latin typeface="Arial" panose="020B0604020202020204" pitchFamily="34" charset="0"/>
                          <a:cs typeface="Arial" panose="020B0604020202020204" pitchFamily="34" charset="0"/>
                        </a:rPr>
                        <a:t>M.W.T. Gemmink, 2017</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7892477"/>
                  </a:ext>
                </a:extLst>
              </a:tr>
              <a:tr h="358140">
                <a:tc>
                  <a:txBody>
                    <a:bodyPr/>
                    <a:lstStyle/>
                    <a:p>
                      <a:pPr algn="l" fontAlgn="b"/>
                      <a:r>
                        <a:rPr lang="en-US" sz="2000" u="none" strike="noStrike">
                          <a:effectLst/>
                          <a:latin typeface="Arial" panose="020B0604020202020204" pitchFamily="34" charset="0"/>
                          <a:cs typeface="Arial" panose="020B0604020202020204" pitchFamily="34" charset="0"/>
                        </a:rPr>
                        <a:t>Enzo Morosini Frazzon, 2019</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5086895"/>
                  </a:ext>
                </a:extLst>
              </a:tr>
              <a:tr h="350520">
                <a:tc>
                  <a:txBody>
                    <a:bodyPr/>
                    <a:lstStyle/>
                    <a:p>
                      <a:pPr algn="l" fontAlgn="b"/>
                      <a:r>
                        <a:rPr lang="en-US" sz="2000" u="none" strike="noStrike">
                          <a:effectLst/>
                          <a:latin typeface="Arial" panose="020B0604020202020204" pitchFamily="34" charset="0"/>
                          <a:cs typeface="Arial" panose="020B0604020202020204" pitchFamily="34" charset="0"/>
                        </a:rPr>
                        <a:t>Bart L MacCarthy, 2019</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5">
                  <a:txBody>
                    <a:bodyPr/>
                    <a:lstStyle/>
                    <a:p>
                      <a:pPr algn="ctr" fontAlgn="b"/>
                      <a:r>
                        <a:rPr lang="en-US" sz="2000" u="none" strike="noStrike">
                          <a:effectLst/>
                          <a:latin typeface="Arial" panose="020B0604020202020204" pitchFamily="34" charset="0"/>
                          <a:cs typeface="Arial" panose="020B0604020202020204" pitchFamily="34" charset="0"/>
                        </a:rPr>
                        <a:t>Used a generalized store wave picking model</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82700911"/>
                  </a:ext>
                </a:extLst>
              </a:tr>
              <a:tr h="358140">
                <a:tc>
                  <a:txBody>
                    <a:bodyPr/>
                    <a:lstStyle/>
                    <a:p>
                      <a:pPr algn="l" fontAlgn="b"/>
                      <a:r>
                        <a:rPr lang="en-US" sz="2000" u="none" strike="noStrike" dirty="0">
                          <a:effectLst/>
                          <a:latin typeface="Arial" panose="020B0604020202020204" pitchFamily="34" charset="0"/>
                          <a:cs typeface="Arial" panose="020B0604020202020204" pitchFamily="34" charset="0"/>
                        </a:rPr>
                        <a:t>Our Study, 2020</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dirty="0">
                          <a:effectLst/>
                          <a:latin typeface="Arial" panose="020B0604020202020204" pitchFamily="34" charset="0"/>
                          <a:cs typeface="Arial" panose="020B0604020202020204" pitchFamily="34" charset="0"/>
                        </a:rPr>
                        <a:t> </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dirty="0">
                          <a:effectLst/>
                          <a:latin typeface="Arial" panose="020B0604020202020204" pitchFamily="34" charset="0"/>
                          <a:cs typeface="Arial" panose="020B0604020202020204" pitchFamily="34" charset="0"/>
                        </a:rPr>
                        <a:t> </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5700368"/>
                  </a:ext>
                </a:extLst>
              </a:tr>
            </a:tbl>
          </a:graphicData>
        </a:graphic>
      </p:graphicFrame>
      <p:grpSp>
        <p:nvGrpSpPr>
          <p:cNvPr id="187" name="Group 186">
            <a:extLst>
              <a:ext uri="{FF2B5EF4-FFF2-40B4-BE49-F238E27FC236}">
                <a16:creationId xmlns:a16="http://schemas.microsoft.com/office/drawing/2014/main" id="{532DB17E-1C96-4EFC-996B-CAAD07EFBCDB}"/>
              </a:ext>
            </a:extLst>
          </p:cNvPr>
          <p:cNvGrpSpPr/>
          <p:nvPr/>
        </p:nvGrpSpPr>
        <p:grpSpPr>
          <a:xfrm>
            <a:off x="15948246" y="7170637"/>
            <a:ext cx="5165732" cy="1752598"/>
            <a:chOff x="0" y="0"/>
            <a:chExt cx="5166360" cy="1752990"/>
          </a:xfrm>
        </p:grpSpPr>
        <p:pic>
          <p:nvPicPr>
            <p:cNvPr id="188" name="Graphic 5" descr="Tick">
              <a:extLst>
                <a:ext uri="{FF2B5EF4-FFF2-40B4-BE49-F238E27FC236}">
                  <a16:creationId xmlns:a16="http://schemas.microsoft.com/office/drawing/2014/main" id="{6E916633-171A-9C4C-BBF8-95632DF71921}"/>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234440" y="711200"/>
              <a:ext cx="304800" cy="304800"/>
            </a:xfrm>
            <a:prstGeom prst="rect">
              <a:avLst/>
            </a:prstGeom>
          </p:spPr>
        </p:pic>
        <p:pic>
          <p:nvPicPr>
            <p:cNvPr id="189" name="Graphic 6" descr="Tick">
              <a:extLst>
                <a:ext uri="{FF2B5EF4-FFF2-40B4-BE49-F238E27FC236}">
                  <a16:creationId xmlns:a16="http://schemas.microsoft.com/office/drawing/2014/main" id="{77058226-763E-0B40-A4D0-B7F49B1B18BA}"/>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468880" y="0"/>
              <a:ext cx="304800" cy="304800"/>
            </a:xfrm>
            <a:prstGeom prst="rect">
              <a:avLst/>
            </a:prstGeom>
          </p:spPr>
        </p:pic>
        <p:pic>
          <p:nvPicPr>
            <p:cNvPr id="190" name="Graphic 7" descr="Tick">
              <a:extLst>
                <a:ext uri="{FF2B5EF4-FFF2-40B4-BE49-F238E27FC236}">
                  <a16:creationId xmlns:a16="http://schemas.microsoft.com/office/drawing/2014/main" id="{CE1A877F-7034-2342-8C02-27F7D514360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0" y="355600"/>
              <a:ext cx="304800" cy="304800"/>
            </a:xfrm>
            <a:prstGeom prst="rect">
              <a:avLst/>
            </a:prstGeom>
          </p:spPr>
        </p:pic>
        <p:pic>
          <p:nvPicPr>
            <p:cNvPr id="191" name="Graphic 8" descr="Tick">
              <a:extLst>
                <a:ext uri="{FF2B5EF4-FFF2-40B4-BE49-F238E27FC236}">
                  <a16:creationId xmlns:a16="http://schemas.microsoft.com/office/drawing/2014/main" id="{814FF6B9-AC67-CF42-83D5-F57193886F43}"/>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861560" y="1460500"/>
              <a:ext cx="304800" cy="292490"/>
            </a:xfrm>
            <a:prstGeom prst="rect">
              <a:avLst/>
            </a:prstGeom>
          </p:spPr>
        </p:pic>
        <p:pic>
          <p:nvPicPr>
            <p:cNvPr id="192" name="Graphic 9" descr="Tick">
              <a:extLst>
                <a:ext uri="{FF2B5EF4-FFF2-40B4-BE49-F238E27FC236}">
                  <a16:creationId xmlns:a16="http://schemas.microsoft.com/office/drawing/2014/main" id="{EBBCFEF5-E5BE-2645-8FF0-E4D3D0BC17FA}"/>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627120" y="1422400"/>
              <a:ext cx="304800" cy="304800"/>
            </a:xfrm>
            <a:prstGeom prst="rect">
              <a:avLst/>
            </a:prstGeom>
          </p:spPr>
        </p:pic>
        <p:pic>
          <p:nvPicPr>
            <p:cNvPr id="193" name="Graphic 10" descr="Tick">
              <a:extLst>
                <a:ext uri="{FF2B5EF4-FFF2-40B4-BE49-F238E27FC236}">
                  <a16:creationId xmlns:a16="http://schemas.microsoft.com/office/drawing/2014/main" id="{9EA3DED9-2F7E-3244-B1A6-0DB86C01BCEA}"/>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418080" y="1422400"/>
              <a:ext cx="304800" cy="304800"/>
            </a:xfrm>
            <a:prstGeom prst="rect">
              <a:avLst/>
            </a:prstGeom>
          </p:spPr>
        </p:pic>
        <p:pic>
          <p:nvPicPr>
            <p:cNvPr id="194" name="Graphic 11" descr="Tick">
              <a:extLst>
                <a:ext uri="{FF2B5EF4-FFF2-40B4-BE49-F238E27FC236}">
                  <a16:creationId xmlns:a16="http://schemas.microsoft.com/office/drawing/2014/main" id="{A94C5BFC-0D0D-D749-9526-DB9A57B86E65}"/>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848860" y="25400"/>
              <a:ext cx="304800" cy="304800"/>
            </a:xfrm>
            <a:prstGeom prst="rect">
              <a:avLst/>
            </a:prstGeom>
          </p:spPr>
        </p:pic>
        <p:pic>
          <p:nvPicPr>
            <p:cNvPr id="195" name="Graphic 12" descr="Tick">
              <a:extLst>
                <a:ext uri="{FF2B5EF4-FFF2-40B4-BE49-F238E27FC236}">
                  <a16:creationId xmlns:a16="http://schemas.microsoft.com/office/drawing/2014/main" id="{7FCA899C-720D-FD4D-B26C-D3239BDB7F06}"/>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601720" y="0"/>
              <a:ext cx="304800" cy="304800"/>
            </a:xfrm>
            <a:prstGeom prst="rect">
              <a:avLst/>
            </a:prstGeom>
          </p:spPr>
        </p:pic>
      </p:grpSp>
      <p:pic>
        <p:nvPicPr>
          <p:cNvPr id="232" name="Picture 231" descr="A close up of a map&#10;&#10;Description automatically generated">
            <a:extLst>
              <a:ext uri="{FF2B5EF4-FFF2-40B4-BE49-F238E27FC236}">
                <a16:creationId xmlns:a16="http://schemas.microsoft.com/office/drawing/2014/main" id="{D143F00E-3465-4B3B-B110-ACED8EE1C391}"/>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27271051" y="6541476"/>
            <a:ext cx="5356535" cy="3486795"/>
          </a:xfrm>
          <a:prstGeom prst="rect">
            <a:avLst/>
          </a:prstGeom>
        </p:spPr>
      </p:pic>
      <p:grpSp>
        <p:nvGrpSpPr>
          <p:cNvPr id="7" name="Group 6">
            <a:extLst>
              <a:ext uri="{FF2B5EF4-FFF2-40B4-BE49-F238E27FC236}">
                <a16:creationId xmlns:a16="http://schemas.microsoft.com/office/drawing/2014/main" id="{80606B76-C75F-D044-8F09-26C39E397C64}"/>
              </a:ext>
            </a:extLst>
          </p:cNvPr>
          <p:cNvGrpSpPr/>
          <p:nvPr/>
        </p:nvGrpSpPr>
        <p:grpSpPr>
          <a:xfrm>
            <a:off x="33137253" y="9305929"/>
            <a:ext cx="10164260" cy="4076114"/>
            <a:chOff x="33137253" y="9305929"/>
            <a:chExt cx="10164260" cy="4076114"/>
          </a:xfrm>
        </p:grpSpPr>
        <p:grpSp>
          <p:nvGrpSpPr>
            <p:cNvPr id="29" name="Group 28">
              <a:extLst>
                <a:ext uri="{FF2B5EF4-FFF2-40B4-BE49-F238E27FC236}">
                  <a16:creationId xmlns:a16="http://schemas.microsoft.com/office/drawing/2014/main" id="{FC417A7E-30A6-4DFB-9E9F-FAA9BEBCF39C}"/>
                </a:ext>
              </a:extLst>
            </p:cNvPr>
            <p:cNvGrpSpPr/>
            <p:nvPr/>
          </p:nvGrpSpPr>
          <p:grpSpPr>
            <a:xfrm>
              <a:off x="33137253" y="9651083"/>
              <a:ext cx="10164260" cy="3066083"/>
              <a:chOff x="25289585" y="12016481"/>
              <a:chExt cx="7270041" cy="3184856"/>
            </a:xfrm>
          </p:grpSpPr>
          <p:grpSp>
            <p:nvGrpSpPr>
              <p:cNvPr id="126" name="Group 125">
                <a:extLst>
                  <a:ext uri="{FF2B5EF4-FFF2-40B4-BE49-F238E27FC236}">
                    <a16:creationId xmlns:a16="http://schemas.microsoft.com/office/drawing/2014/main" id="{6BAA3302-5FD8-4A5F-AC5F-888B20ABD3C8}"/>
                  </a:ext>
                </a:extLst>
              </p:cNvPr>
              <p:cNvGrpSpPr/>
              <p:nvPr/>
            </p:nvGrpSpPr>
            <p:grpSpPr>
              <a:xfrm>
                <a:off x="25289585" y="12016481"/>
                <a:ext cx="7270041" cy="3184856"/>
                <a:chOff x="1149350" y="1109663"/>
                <a:chExt cx="7226300" cy="3252862"/>
              </a:xfrm>
            </p:grpSpPr>
            <p:sp>
              <p:nvSpPr>
                <p:cNvPr id="127" name="Text Placeholder 11">
                  <a:extLst>
                    <a:ext uri="{FF2B5EF4-FFF2-40B4-BE49-F238E27FC236}">
                      <a16:creationId xmlns:a16="http://schemas.microsoft.com/office/drawing/2014/main" id="{3403A19D-C959-4CF8-8B7F-7C245157012C}"/>
                    </a:ext>
                  </a:extLst>
                </p:cNvPr>
                <p:cNvSpPr>
                  <a:spLocks noGrp="1"/>
                </p:cNvSpPr>
                <p:nvPr/>
              </p:nvSpPr>
              <p:spPr bwMode="gray">
                <a:xfrm>
                  <a:off x="7626350" y="1662747"/>
                  <a:ext cx="312738"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20638" tIns="0" rIns="20638" bIns="0" numCol="1" spcCol="0" anchor="b"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836D957C-DB45-47DD-9CDF-56638D547EB8}" type="datetime'''5''''''0''''''''''''''''''''''.''''''''6'''''''">
                    <a:rPr lang="en-US" altLang="en-US" sz="2000" b="1">
                      <a:solidFill>
                        <a:schemeClr val="bg1"/>
                      </a:solidFill>
                      <a:latin typeface="Arial" panose="020B0604020202020204" pitchFamily="34" charset="0"/>
                      <a:cs typeface="Arial" panose="020B0604020202020204" pitchFamily="34" charset="0"/>
                      <a:sym typeface="Arial" panose="020B0604020202020204" pitchFamily="34" charset="0"/>
                    </a:rPr>
                    <a:pPr/>
                    <a:t>50.6</a:t>
                  </a:fld>
                  <a:endParaRPr lang="en-US" sz="1100" b="1">
                    <a:solidFill>
                      <a:schemeClr val="bg1"/>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grpSp>
              <p:nvGrpSpPr>
                <p:cNvPr id="128" name="Group 127">
                  <a:extLst>
                    <a:ext uri="{FF2B5EF4-FFF2-40B4-BE49-F238E27FC236}">
                      <a16:creationId xmlns:a16="http://schemas.microsoft.com/office/drawing/2014/main" id="{14C2B4E8-96AB-4539-A095-56D750152DA2}"/>
                    </a:ext>
                  </a:extLst>
                </p:cNvPr>
                <p:cNvGrpSpPr/>
                <p:nvPr/>
              </p:nvGrpSpPr>
              <p:grpSpPr>
                <a:xfrm>
                  <a:off x="1149350" y="1109663"/>
                  <a:ext cx="7226300" cy="3252862"/>
                  <a:chOff x="1149350" y="1109663"/>
                  <a:chExt cx="7226300" cy="3252862"/>
                </a:xfrm>
              </p:grpSpPr>
              <p:cxnSp>
                <p:nvCxnSpPr>
                  <p:cNvPr id="129" name="Straight Connector 128">
                    <a:extLst>
                      <a:ext uri="{FF2B5EF4-FFF2-40B4-BE49-F238E27FC236}">
                        <a16:creationId xmlns:a16="http://schemas.microsoft.com/office/drawing/2014/main" id="{DB6848B0-E856-4713-B7A1-4AAFA02E09EB}"/>
                      </a:ext>
                    </a:extLst>
                  </p:cNvPr>
                  <p:cNvCxnSpPr/>
                  <p:nvPr/>
                </p:nvCxnSpPr>
                <p:spPr bwMode="auto">
                  <a:xfrm>
                    <a:off x="2016125" y="3605213"/>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091CDAF0-7A65-4105-ACD6-675E0E2690CB}"/>
                      </a:ext>
                    </a:extLst>
                  </p:cNvPr>
                  <p:cNvCxnSpPr/>
                  <p:nvPr/>
                </p:nvCxnSpPr>
                <p:spPr bwMode="auto">
                  <a:xfrm>
                    <a:off x="3025775" y="2422525"/>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11B50063-BC76-4194-B9E4-55CB19DF2A50}"/>
                      </a:ext>
                    </a:extLst>
                  </p:cNvPr>
                  <p:cNvCxnSpPr/>
                  <p:nvPr/>
                </p:nvCxnSpPr>
                <p:spPr bwMode="auto">
                  <a:xfrm>
                    <a:off x="7061200" y="1192213"/>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79C5F239-4924-4835-8FFE-0CA408C304B5}"/>
                      </a:ext>
                    </a:extLst>
                  </p:cNvPr>
                  <p:cNvCxnSpPr/>
                  <p:nvPr/>
                </p:nvCxnSpPr>
                <p:spPr bwMode="auto">
                  <a:xfrm>
                    <a:off x="5043488" y="1654175"/>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80F614E3-9B0C-4CF9-862E-28DFE40558F9}"/>
                      </a:ext>
                    </a:extLst>
                  </p:cNvPr>
                  <p:cNvCxnSpPr/>
                  <p:nvPr/>
                </p:nvCxnSpPr>
                <p:spPr bwMode="auto">
                  <a:xfrm>
                    <a:off x="6051550" y="1522413"/>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2499FDB8-7819-4F1A-A51E-2D03EEED5C62}"/>
                      </a:ext>
                    </a:extLst>
                  </p:cNvPr>
                  <p:cNvCxnSpPr/>
                  <p:nvPr/>
                </p:nvCxnSpPr>
                <p:spPr bwMode="auto">
                  <a:xfrm>
                    <a:off x="4033838" y="1773238"/>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graphicFrame>
                <p:nvGraphicFramePr>
                  <p:cNvPr id="135" name="Chart 134">
                    <a:extLst>
                      <a:ext uri="{FF2B5EF4-FFF2-40B4-BE49-F238E27FC236}">
                        <a16:creationId xmlns:a16="http://schemas.microsoft.com/office/drawing/2014/main" id="{F57C4D69-1E08-428B-A85B-A38DDD22E249}"/>
                      </a:ext>
                    </a:extLst>
                  </p:cNvPr>
                  <p:cNvGraphicFramePr/>
                  <p:nvPr>
                    <p:extLst>
                      <p:ext uri="{D42A27DB-BD31-4B8C-83A1-F6EECF244321}">
                        <p14:modId xmlns:p14="http://schemas.microsoft.com/office/powerpoint/2010/main" val="2302071167"/>
                      </p:ext>
                    </p:extLst>
                  </p:nvPr>
                </p:nvGraphicFramePr>
                <p:xfrm>
                  <a:off x="1149350" y="1109663"/>
                  <a:ext cx="7226300" cy="3022600"/>
                </p:xfrm>
                <a:graphic>
                  <a:graphicData uri="http://schemas.openxmlformats.org/drawingml/2006/chart">
                    <c:chart xmlns:c="http://schemas.openxmlformats.org/drawingml/2006/chart" xmlns:r="http://schemas.openxmlformats.org/officeDocument/2006/relationships" r:id="rId13"/>
                  </a:graphicData>
                </a:graphic>
              </p:graphicFrame>
              <p:sp>
                <p:nvSpPr>
                  <p:cNvPr id="136" name="Text Placeholder 11">
                    <a:extLst>
                      <a:ext uri="{FF2B5EF4-FFF2-40B4-BE49-F238E27FC236}">
                        <a16:creationId xmlns:a16="http://schemas.microsoft.com/office/drawing/2014/main" id="{C05F9268-9901-483A-94EB-A877050CB913}"/>
                      </a:ext>
                    </a:extLst>
                  </p:cNvPr>
                  <p:cNvSpPr>
                    <a:spLocks noGrp="1"/>
                  </p:cNvSpPr>
                  <p:nvPr/>
                </p:nvSpPr>
                <p:spPr bwMode="auto">
                  <a:xfrm>
                    <a:off x="1449388" y="4095750"/>
                    <a:ext cx="573088"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6C697B0B-CA0F-46FE-AAB9-D7F17EAA5733}" type="datetime'''''''P''''''''''''''''''''''''''''''rod''u''''''c''e'''''''''">
                      <a:rPr lang="en-US" altLang="en-US" sz="2000" b="1">
                        <a:latin typeface="Arial" panose="020B0604020202020204" pitchFamily="34" charset="0"/>
                        <a:cs typeface="Arial" panose="020B0604020202020204" pitchFamily="34" charset="0"/>
                        <a:sym typeface="Arial" panose="020B0604020202020204" pitchFamily="34" charset="0"/>
                      </a:rPr>
                      <a:pPr/>
                      <a:t>Produce</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138" name="Text Placeholder 11">
                    <a:extLst>
                      <a:ext uri="{FF2B5EF4-FFF2-40B4-BE49-F238E27FC236}">
                        <a16:creationId xmlns:a16="http://schemas.microsoft.com/office/drawing/2014/main" id="{FAA51A12-3D3A-4C4A-8180-BA0175397915}"/>
                      </a:ext>
                    </a:extLst>
                  </p:cNvPr>
                  <p:cNvSpPr>
                    <a:spLocks noGrp="1"/>
                  </p:cNvSpPr>
                  <p:nvPr/>
                </p:nvSpPr>
                <p:spPr bwMode="auto">
                  <a:xfrm>
                    <a:off x="5487988" y="4095750"/>
                    <a:ext cx="56515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A0F57AF3-3EFB-461B-A253-4E5B0BB92360}" type="datetime'''''S''''e''''''''''''a''''''''''''''''''''''''fo''''''''od'">
                      <a:rPr lang="en-US" altLang="en-US" sz="2000" b="1">
                        <a:latin typeface="Arial" panose="020B0604020202020204" pitchFamily="34" charset="0"/>
                        <a:cs typeface="Arial" panose="020B0604020202020204" pitchFamily="34" charset="0"/>
                        <a:sym typeface="Arial" panose="020B0604020202020204" pitchFamily="34" charset="0"/>
                      </a:rPr>
                      <a:pPr/>
                      <a:t>Seafood</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139" name="Text Placeholder 11">
                    <a:extLst>
                      <a:ext uri="{FF2B5EF4-FFF2-40B4-BE49-F238E27FC236}">
                        <a16:creationId xmlns:a16="http://schemas.microsoft.com/office/drawing/2014/main" id="{6E0742E2-9BE2-46C5-B2BE-84102725B4A7}"/>
                      </a:ext>
                    </a:extLst>
                  </p:cNvPr>
                  <p:cNvSpPr>
                    <a:spLocks noGrp="1"/>
                  </p:cNvSpPr>
                  <p:nvPr/>
                </p:nvSpPr>
                <p:spPr bwMode="auto">
                  <a:xfrm>
                    <a:off x="2611438" y="4095750"/>
                    <a:ext cx="268288"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714B8252-5F25-4DDA-89DD-F7246B3624B3}" type="datetime'''''''''''D''''''''el''''''i'''">
                      <a:rPr lang="en-US" altLang="en-US" sz="2000" b="1">
                        <a:latin typeface="Arial" panose="020B0604020202020204" pitchFamily="34" charset="0"/>
                        <a:cs typeface="Arial" panose="020B0604020202020204" pitchFamily="34" charset="0"/>
                        <a:sym typeface="Arial" panose="020B0604020202020204" pitchFamily="34" charset="0"/>
                      </a:rPr>
                      <a:pPr/>
                      <a:t>Deli</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140" name="Text Placeholder 11">
                    <a:extLst>
                      <a:ext uri="{FF2B5EF4-FFF2-40B4-BE49-F238E27FC236}">
                        <a16:creationId xmlns:a16="http://schemas.microsoft.com/office/drawing/2014/main" id="{6BDF1D64-92CF-4181-8AE3-BC5EE78D3F4B}"/>
                      </a:ext>
                    </a:extLst>
                  </p:cNvPr>
                  <p:cNvSpPr>
                    <a:spLocks noGrp="1"/>
                  </p:cNvSpPr>
                  <p:nvPr/>
                </p:nvSpPr>
                <p:spPr bwMode="auto">
                  <a:xfrm>
                    <a:off x="3587749" y="4095750"/>
                    <a:ext cx="33020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A5BD977D-3C43-44C7-8426-91C4BD14A232}" type="datetime'''''''''''''''''''M''''e''''''a''''''''''t'''''''''''''''''">
                      <a:rPr lang="en-US" altLang="en-US" sz="2000" b="1">
                        <a:latin typeface="Arial" panose="020B0604020202020204" pitchFamily="34" charset="0"/>
                        <a:cs typeface="Arial" panose="020B0604020202020204" pitchFamily="34" charset="0"/>
                        <a:sym typeface="Arial" panose="020B0604020202020204" pitchFamily="34" charset="0"/>
                      </a:rPr>
                      <a:pPr/>
                      <a:t>Meat</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142" name="Text Placeholder 11">
                    <a:extLst>
                      <a:ext uri="{FF2B5EF4-FFF2-40B4-BE49-F238E27FC236}">
                        <a16:creationId xmlns:a16="http://schemas.microsoft.com/office/drawing/2014/main" id="{91630569-8F26-4C1B-884B-F71D2CA46884}"/>
                      </a:ext>
                    </a:extLst>
                  </p:cNvPr>
                  <p:cNvSpPr>
                    <a:spLocks noGrp="1"/>
                  </p:cNvSpPr>
                  <p:nvPr/>
                </p:nvSpPr>
                <p:spPr bwMode="auto">
                  <a:xfrm>
                    <a:off x="6565900" y="4095750"/>
                    <a:ext cx="430213"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CFA311B6-B4FE-4DD0-A078-38008CB29B02}" type="datetime'''''''''''''''''''''''O''''''''t''h''e''''''r''''''s'''">
                      <a:rPr lang="en-US" altLang="en-US" sz="2000" b="1">
                        <a:latin typeface="Arial" panose="020B0604020202020204" pitchFamily="34" charset="0"/>
                        <a:cs typeface="Arial" panose="020B0604020202020204" pitchFamily="34" charset="0"/>
                        <a:sym typeface="Arial" panose="020B0604020202020204" pitchFamily="34" charset="0"/>
                      </a:rPr>
                      <a:pPr/>
                      <a:t>Others</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143" name="Text Placeholder 11">
                    <a:extLst>
                      <a:ext uri="{FF2B5EF4-FFF2-40B4-BE49-F238E27FC236}">
                        <a16:creationId xmlns:a16="http://schemas.microsoft.com/office/drawing/2014/main" id="{0BBB577D-E2DA-45C2-A067-0BD325CE1937}"/>
                      </a:ext>
                    </a:extLst>
                  </p:cNvPr>
                  <p:cNvSpPr>
                    <a:spLocks noGrp="1"/>
                  </p:cNvSpPr>
                  <p:nvPr/>
                </p:nvSpPr>
                <p:spPr bwMode="auto">
                  <a:xfrm>
                    <a:off x="7626350" y="4095750"/>
                    <a:ext cx="32385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D75122EC-A470-42FB-B245-08D046D9A1D4}" type="datetime'''''''''''T''''''''''''''''''''''''''''''''''''ota''''''''''l'">
                      <a:rPr lang="en-US" altLang="en-US" sz="2000" b="1">
                        <a:latin typeface="Arial" panose="020B0604020202020204" pitchFamily="34" charset="0"/>
                        <a:cs typeface="Arial" panose="020B0604020202020204" pitchFamily="34" charset="0"/>
                        <a:sym typeface="Arial" panose="020B0604020202020204" pitchFamily="34" charset="0"/>
                      </a:rPr>
                      <a:pPr/>
                      <a:t>Total</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145" name="Text Placeholder 11">
                    <a:extLst>
                      <a:ext uri="{FF2B5EF4-FFF2-40B4-BE49-F238E27FC236}">
                        <a16:creationId xmlns:a16="http://schemas.microsoft.com/office/drawing/2014/main" id="{4E4EEEA1-A29E-4923-998C-4BBD2119903C}"/>
                      </a:ext>
                    </a:extLst>
                  </p:cNvPr>
                  <p:cNvSpPr>
                    <a:spLocks noGrp="1"/>
                  </p:cNvSpPr>
                  <p:nvPr/>
                </p:nvSpPr>
                <p:spPr bwMode="auto">
                  <a:xfrm>
                    <a:off x="4481513" y="4095750"/>
                    <a:ext cx="88265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r>
                      <a:rPr lang="en-US" sz="2000"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Grocery</a:t>
                    </a:r>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148" name="Text Placeholder 11">
                    <a:extLst>
                      <a:ext uri="{FF2B5EF4-FFF2-40B4-BE49-F238E27FC236}">
                        <a16:creationId xmlns:a16="http://schemas.microsoft.com/office/drawing/2014/main" id="{BD3ECA5E-4517-4486-BEE8-64496D66656B}"/>
                      </a:ext>
                    </a:extLst>
                  </p:cNvPr>
                  <p:cNvSpPr>
                    <a:spLocks noGrp="1"/>
                  </p:cNvSpPr>
                  <p:nvPr/>
                </p:nvSpPr>
                <p:spPr bwMode="gray">
                  <a:xfrm>
                    <a:off x="6557240" y="1239064"/>
                    <a:ext cx="23495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20638" tIns="0" rIns="20638" bIns="0" numCol="1" spcCol="0" anchor="ctr"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20E9C4FE-8E4E-4620-9F7C-7DFE75683DD9}" type="datetime'''''5''''''.''''''''''''9'''''">
                      <a:rPr lang="en-US" altLang="en-US" sz="2000" b="1">
                        <a:latin typeface="Arial" panose="020B0604020202020204" pitchFamily="34" charset="0"/>
                        <a:cs typeface="Arial" panose="020B0604020202020204" pitchFamily="34" charset="0"/>
                        <a:sym typeface="Arial" panose="020B0604020202020204" pitchFamily="34" charset="0"/>
                      </a:rPr>
                      <a:pPr/>
                      <a:t>5.9</a:t>
                    </a:fld>
                    <a:r>
                      <a:rPr lang="en-US" altLang="en-US" sz="2000" b="1">
                        <a:latin typeface="Arial" panose="020B0604020202020204" pitchFamily="34" charset="0"/>
                        <a:cs typeface="Arial" panose="020B0604020202020204" pitchFamily="34" charset="0"/>
                        <a:sym typeface="Arial" panose="020B0604020202020204" pitchFamily="34" charset="0"/>
                      </a:rPr>
                      <a:t> M</a:t>
                    </a:r>
                    <a:endParaRPr lang="en-US" sz="1400"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149" name="Rectangle 148">
                    <a:extLst>
                      <a:ext uri="{FF2B5EF4-FFF2-40B4-BE49-F238E27FC236}">
                        <a16:creationId xmlns:a16="http://schemas.microsoft.com/office/drawing/2014/main" id="{98540A9E-CA62-4757-8080-1F1E9D883CE9}"/>
                      </a:ext>
                    </a:extLst>
                  </p:cNvPr>
                  <p:cNvSpPr/>
                  <p:nvPr/>
                </p:nvSpPr>
                <p:spPr>
                  <a:xfrm>
                    <a:off x="1379498" y="3128870"/>
                    <a:ext cx="704926" cy="1233655"/>
                  </a:xfrm>
                  <a:prstGeom prst="rect">
                    <a:avLst/>
                  </a:prstGeom>
                  <a:noFill/>
                  <a:ln>
                    <a:solidFill>
                      <a:srgbClr val="D23A4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912813" rtl="0" fontAlgn="base">
                      <a:spcBef>
                        <a:spcPct val="0"/>
                      </a:spcBef>
                      <a:spcAft>
                        <a:spcPct val="0"/>
                      </a:spcAft>
                      <a:defRPr kern="1200">
                        <a:solidFill>
                          <a:schemeClr val="lt1"/>
                        </a:solidFill>
                        <a:latin typeface="+mn-lt"/>
                        <a:ea typeface="+mn-ea"/>
                        <a:cs typeface="+mn-cs"/>
                      </a:defRPr>
                    </a:lvl1pPr>
                    <a:lvl2pPr marL="455613" indent="1588" algn="l" defTabSz="912813" rtl="0" fontAlgn="base">
                      <a:spcBef>
                        <a:spcPct val="0"/>
                      </a:spcBef>
                      <a:spcAft>
                        <a:spcPct val="0"/>
                      </a:spcAft>
                      <a:defRPr kern="1200">
                        <a:solidFill>
                          <a:schemeClr val="lt1"/>
                        </a:solidFill>
                        <a:latin typeface="+mn-lt"/>
                        <a:ea typeface="+mn-ea"/>
                        <a:cs typeface="+mn-cs"/>
                      </a:defRPr>
                    </a:lvl2pPr>
                    <a:lvl3pPr marL="912813" indent="1588" algn="l" defTabSz="912813" rtl="0" fontAlgn="base">
                      <a:spcBef>
                        <a:spcPct val="0"/>
                      </a:spcBef>
                      <a:spcAft>
                        <a:spcPct val="0"/>
                      </a:spcAft>
                      <a:defRPr kern="1200">
                        <a:solidFill>
                          <a:schemeClr val="lt1"/>
                        </a:solidFill>
                        <a:latin typeface="+mn-lt"/>
                        <a:ea typeface="+mn-ea"/>
                        <a:cs typeface="+mn-cs"/>
                      </a:defRPr>
                    </a:lvl3pPr>
                    <a:lvl4pPr marL="1370013" indent="1588" algn="l" defTabSz="912813" rtl="0" fontAlgn="base">
                      <a:spcBef>
                        <a:spcPct val="0"/>
                      </a:spcBef>
                      <a:spcAft>
                        <a:spcPct val="0"/>
                      </a:spcAft>
                      <a:defRPr kern="1200">
                        <a:solidFill>
                          <a:schemeClr val="lt1"/>
                        </a:solidFill>
                        <a:latin typeface="+mn-lt"/>
                        <a:ea typeface="+mn-ea"/>
                        <a:cs typeface="+mn-cs"/>
                      </a:defRPr>
                    </a:lvl4pPr>
                    <a:lvl5pPr marL="1827213" indent="1588" algn="l" defTabSz="912813"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endParaRPr lang="en-US" sz="1400">
                      <a:solidFill>
                        <a:schemeClr val="tx2"/>
                      </a:solidFill>
                    </a:endParaRPr>
                  </a:p>
                </p:txBody>
              </p:sp>
            </p:grpSp>
          </p:grpSp>
          <p:sp>
            <p:nvSpPr>
              <p:cNvPr id="24" name="TextBox 23">
                <a:extLst>
                  <a:ext uri="{FF2B5EF4-FFF2-40B4-BE49-F238E27FC236}">
                    <a16:creationId xmlns:a16="http://schemas.microsoft.com/office/drawing/2014/main" id="{921F0F16-0C3B-4EB8-9F25-3440274096DA}"/>
                  </a:ext>
                </a:extLst>
              </p:cNvPr>
              <p:cNvSpPr txBox="1"/>
              <p:nvPr/>
            </p:nvSpPr>
            <p:spPr>
              <a:xfrm>
                <a:off x="26638258" y="13725471"/>
                <a:ext cx="539111" cy="415609"/>
              </a:xfrm>
              <a:prstGeom prst="rect">
                <a:avLst/>
              </a:prstGeom>
              <a:noFill/>
            </p:spPr>
            <p:txBody>
              <a:bodyPr wrap="none" rtlCol="0">
                <a:spAutoFit/>
              </a:bodyPr>
              <a:lstStyle/>
              <a:p>
                <a:r>
                  <a:rPr lang="en-US" sz="2000" b="1">
                    <a:solidFill>
                      <a:schemeClr val="bg1"/>
                    </a:solidFill>
                    <a:latin typeface="Arial" panose="020B0604020202020204" pitchFamily="34" charset="0"/>
                    <a:cs typeface="Arial" panose="020B0604020202020204" pitchFamily="34" charset="0"/>
                  </a:rPr>
                  <a:t>21 M</a:t>
                </a:r>
              </a:p>
            </p:txBody>
          </p:sp>
          <p:sp>
            <p:nvSpPr>
              <p:cNvPr id="171" name="TextBox 170">
                <a:extLst>
                  <a:ext uri="{FF2B5EF4-FFF2-40B4-BE49-F238E27FC236}">
                    <a16:creationId xmlns:a16="http://schemas.microsoft.com/office/drawing/2014/main" id="{BF39B868-C43A-4493-92DE-237408D0AE5F}"/>
                  </a:ext>
                </a:extLst>
              </p:cNvPr>
              <p:cNvSpPr txBox="1"/>
              <p:nvPr/>
            </p:nvSpPr>
            <p:spPr>
              <a:xfrm>
                <a:off x="25599894" y="14499915"/>
                <a:ext cx="589560" cy="415609"/>
              </a:xfrm>
              <a:prstGeom prst="rect">
                <a:avLst/>
              </a:prstGeom>
              <a:noFill/>
            </p:spPr>
            <p:txBody>
              <a:bodyPr wrap="none" rtlCol="0">
                <a:spAutoFit/>
              </a:bodyPr>
              <a:lstStyle/>
              <a:p>
                <a:r>
                  <a:rPr lang="en-US" sz="2000" b="1">
                    <a:solidFill>
                      <a:schemeClr val="bg1"/>
                    </a:solidFill>
                    <a:latin typeface="Arial" panose="020B0604020202020204" pitchFamily="34" charset="0"/>
                    <a:cs typeface="Arial" panose="020B0604020202020204" pitchFamily="34" charset="0"/>
                  </a:rPr>
                  <a:t>7.9 M</a:t>
                </a:r>
              </a:p>
            </p:txBody>
          </p:sp>
          <p:sp>
            <p:nvSpPr>
              <p:cNvPr id="172" name="TextBox 171">
                <a:extLst>
                  <a:ext uri="{FF2B5EF4-FFF2-40B4-BE49-F238E27FC236}">
                    <a16:creationId xmlns:a16="http://schemas.microsoft.com/office/drawing/2014/main" id="{80D8703D-1912-41F5-B9D9-E4C46A58D338}"/>
                  </a:ext>
                </a:extLst>
              </p:cNvPr>
              <p:cNvSpPr txBox="1"/>
              <p:nvPr/>
            </p:nvSpPr>
            <p:spPr>
              <a:xfrm>
                <a:off x="27568109" y="12818439"/>
                <a:ext cx="681467" cy="415609"/>
              </a:xfrm>
              <a:prstGeom prst="rect">
                <a:avLst/>
              </a:prstGeom>
              <a:noFill/>
            </p:spPr>
            <p:txBody>
              <a:bodyPr wrap="none" rtlCol="0">
                <a:spAutoFit/>
              </a:bodyPr>
              <a:lstStyle/>
              <a:p>
                <a:r>
                  <a:rPr lang="en-US" sz="2000" b="1">
                    <a:solidFill>
                      <a:schemeClr val="bg1"/>
                    </a:solidFill>
                    <a:latin typeface="Arial" panose="020B0604020202020204" pitchFamily="34" charset="0"/>
                    <a:cs typeface="Arial" panose="020B0604020202020204" pitchFamily="34" charset="0"/>
                  </a:rPr>
                  <a:t>11.5 M</a:t>
                </a:r>
              </a:p>
            </p:txBody>
          </p:sp>
          <p:sp>
            <p:nvSpPr>
              <p:cNvPr id="173" name="TextBox 172">
                <a:extLst>
                  <a:ext uri="{FF2B5EF4-FFF2-40B4-BE49-F238E27FC236}">
                    <a16:creationId xmlns:a16="http://schemas.microsoft.com/office/drawing/2014/main" id="{A901FAAC-BA23-4934-8C6A-ADE2532C663B}"/>
                  </a:ext>
                </a:extLst>
              </p:cNvPr>
              <p:cNvSpPr txBox="1"/>
              <p:nvPr/>
            </p:nvSpPr>
            <p:spPr>
              <a:xfrm>
                <a:off x="28694015" y="12217990"/>
                <a:ext cx="589560" cy="415609"/>
              </a:xfrm>
              <a:prstGeom prst="rect">
                <a:avLst/>
              </a:prstGeom>
              <a:noFill/>
            </p:spPr>
            <p:txBody>
              <a:bodyPr wrap="none" rtlCol="0">
                <a:spAutoFit/>
              </a:bodyPr>
              <a:lstStyle/>
              <a:p>
                <a:r>
                  <a:rPr lang="en-US" sz="2000" b="1">
                    <a:solidFill>
                      <a:srgbClr val="035FA0"/>
                    </a:solidFill>
                    <a:latin typeface="Arial" panose="020B0604020202020204" pitchFamily="34" charset="0"/>
                    <a:cs typeface="Arial" panose="020B0604020202020204" pitchFamily="34" charset="0"/>
                  </a:rPr>
                  <a:t>2.1 M</a:t>
                </a:r>
              </a:p>
            </p:txBody>
          </p:sp>
          <p:sp>
            <p:nvSpPr>
              <p:cNvPr id="174" name="TextBox 173">
                <a:extLst>
                  <a:ext uri="{FF2B5EF4-FFF2-40B4-BE49-F238E27FC236}">
                    <a16:creationId xmlns:a16="http://schemas.microsoft.com/office/drawing/2014/main" id="{2375716B-44E6-4E5A-8C5A-CD9F5B12BCE5}"/>
                  </a:ext>
                </a:extLst>
              </p:cNvPr>
              <p:cNvSpPr txBox="1"/>
              <p:nvPr/>
            </p:nvSpPr>
            <p:spPr>
              <a:xfrm>
                <a:off x="29722204" y="12082048"/>
                <a:ext cx="589560" cy="415609"/>
              </a:xfrm>
              <a:prstGeom prst="rect">
                <a:avLst/>
              </a:prstGeom>
              <a:noFill/>
            </p:spPr>
            <p:txBody>
              <a:bodyPr wrap="none" rtlCol="0">
                <a:spAutoFit/>
              </a:bodyPr>
              <a:lstStyle/>
              <a:p>
                <a:r>
                  <a:rPr lang="en-US" sz="2000" b="1">
                    <a:solidFill>
                      <a:srgbClr val="035FA0"/>
                    </a:solidFill>
                    <a:latin typeface="Arial" panose="020B0604020202020204" pitchFamily="34" charset="0"/>
                    <a:cs typeface="Arial" panose="020B0604020202020204" pitchFamily="34" charset="0"/>
                  </a:rPr>
                  <a:t>2.3 M</a:t>
                </a:r>
              </a:p>
            </p:txBody>
          </p:sp>
        </p:grpSp>
        <p:sp>
          <p:nvSpPr>
            <p:cNvPr id="175" name="Rectangle 174">
              <a:extLst>
                <a:ext uri="{FF2B5EF4-FFF2-40B4-BE49-F238E27FC236}">
                  <a16:creationId xmlns:a16="http://schemas.microsoft.com/office/drawing/2014/main" id="{17449A33-DD0D-427D-B73C-C2587574C21E}"/>
                </a:ext>
              </a:extLst>
            </p:cNvPr>
            <p:cNvSpPr/>
            <p:nvPr/>
          </p:nvSpPr>
          <p:spPr>
            <a:xfrm>
              <a:off x="34273961" y="12997322"/>
              <a:ext cx="7709279" cy="384721"/>
            </a:xfrm>
            <a:prstGeom prst="rect">
              <a:avLst/>
            </a:prstGeom>
          </p:spPr>
          <p:txBody>
            <a:bodyPr wrap="square">
              <a:spAutoFit/>
            </a:bodyPr>
            <a:lstStyle/>
            <a:p>
              <a:pPr algn="ctr"/>
              <a:r>
                <a:rPr lang="en-US" sz="1900" dirty="0">
                  <a:latin typeface="Arial" panose="020B0604020202020204" pitchFamily="34" charset="0"/>
                  <a:ea typeface="Arial" charset="0"/>
                  <a:cs typeface="Arial" panose="020B0604020202020204" pitchFamily="34" charset="0"/>
                </a:rPr>
                <a:t>Fig 5. </a:t>
              </a:r>
              <a:r>
                <a:rPr lang="en-US" sz="1900" dirty="0">
                  <a:latin typeface="Arial" panose="020B0604020202020204" pitchFamily="34" charset="0"/>
                  <a:cs typeface="Arial" panose="020B0604020202020204" pitchFamily="34" charset="0"/>
                </a:rPr>
                <a:t>Total Net Savings ($) based on predicted OOS instances</a:t>
              </a:r>
            </a:p>
          </p:txBody>
        </p:sp>
        <p:sp>
          <p:nvSpPr>
            <p:cNvPr id="231" name="TextBox 230">
              <a:extLst>
                <a:ext uri="{FF2B5EF4-FFF2-40B4-BE49-F238E27FC236}">
                  <a16:creationId xmlns:a16="http://schemas.microsoft.com/office/drawing/2014/main" id="{84D5F5F2-FF71-4944-9B47-D5037BFBCAA7}"/>
                </a:ext>
              </a:extLst>
            </p:cNvPr>
            <p:cNvSpPr txBox="1"/>
            <p:nvPr/>
          </p:nvSpPr>
          <p:spPr>
            <a:xfrm>
              <a:off x="41998960" y="9305929"/>
              <a:ext cx="1066081" cy="400110"/>
            </a:xfrm>
            <a:prstGeom prst="rect">
              <a:avLst/>
            </a:prstGeom>
            <a:noFill/>
          </p:spPr>
          <p:txBody>
            <a:bodyPr wrap="square" rtlCol="0">
              <a:spAutoFit/>
            </a:bodyPr>
            <a:lstStyle/>
            <a:p>
              <a:r>
                <a:rPr lang="en-US" sz="2000" b="1">
                  <a:latin typeface="Arial" panose="020B0604020202020204" pitchFamily="34" charset="0"/>
                  <a:cs typeface="Arial" panose="020B0604020202020204" pitchFamily="34" charset="0"/>
                </a:rPr>
                <a:t>50.6 M</a:t>
              </a:r>
            </a:p>
          </p:txBody>
        </p:sp>
      </p:grpSp>
      <p:grpSp>
        <p:nvGrpSpPr>
          <p:cNvPr id="4" name="Group 3">
            <a:extLst>
              <a:ext uri="{FF2B5EF4-FFF2-40B4-BE49-F238E27FC236}">
                <a16:creationId xmlns:a16="http://schemas.microsoft.com/office/drawing/2014/main" id="{04FB367E-A051-DF40-9D3C-B98B5806EC76}"/>
              </a:ext>
            </a:extLst>
          </p:cNvPr>
          <p:cNvGrpSpPr/>
          <p:nvPr/>
        </p:nvGrpSpPr>
        <p:grpSpPr>
          <a:xfrm>
            <a:off x="279095" y="11105989"/>
            <a:ext cx="10029832" cy="4717208"/>
            <a:chOff x="206203" y="11078595"/>
            <a:chExt cx="10029832" cy="4717208"/>
          </a:xfrm>
        </p:grpSpPr>
        <p:sp>
          <p:nvSpPr>
            <p:cNvPr id="177" name="Rectangle 176">
              <a:extLst>
                <a:ext uri="{FF2B5EF4-FFF2-40B4-BE49-F238E27FC236}">
                  <a16:creationId xmlns:a16="http://schemas.microsoft.com/office/drawing/2014/main" id="{F2398FA1-E6B4-4305-AEC4-40797A12E123}"/>
                </a:ext>
              </a:extLst>
            </p:cNvPr>
            <p:cNvSpPr/>
            <p:nvPr/>
          </p:nvSpPr>
          <p:spPr>
            <a:xfrm>
              <a:off x="723243" y="15395693"/>
              <a:ext cx="9201768"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1. The Idea of what you are trying to do</a:t>
              </a:r>
            </a:p>
          </p:txBody>
        </p:sp>
        <p:sp>
          <p:nvSpPr>
            <p:cNvPr id="146" name="TextBox 145">
              <a:extLst>
                <a:ext uri="{FF2B5EF4-FFF2-40B4-BE49-F238E27FC236}">
                  <a16:creationId xmlns:a16="http://schemas.microsoft.com/office/drawing/2014/main" id="{64452675-FEDE-4CF6-A31E-14DA3EB1CBB4}"/>
                </a:ext>
              </a:extLst>
            </p:cNvPr>
            <p:cNvSpPr txBox="1"/>
            <p:nvPr/>
          </p:nvSpPr>
          <p:spPr>
            <a:xfrm>
              <a:off x="5483372" y="11540105"/>
              <a:ext cx="673195" cy="400110"/>
            </a:xfrm>
            <a:prstGeom prst="rect">
              <a:avLst/>
            </a:prstGeom>
            <a:noFill/>
          </p:spPr>
          <p:txBody>
            <a:bodyPr wrap="square" rtlCol="0">
              <a:spAutoFit/>
            </a:bodyPr>
            <a:lstStyle/>
            <a:p>
              <a:r>
                <a:rPr lang="en-US" sz="2000">
                  <a:solidFill>
                    <a:srgbClr val="D23A43"/>
                  </a:solidFill>
                  <a:latin typeface="Arial" panose="020B0604020202020204" pitchFamily="34" charset="0"/>
                  <a:cs typeface="Arial" panose="020B0604020202020204" pitchFamily="34" charset="0"/>
                </a:rPr>
                <a:t>5%</a:t>
              </a:r>
            </a:p>
          </p:txBody>
        </p:sp>
        <p:sp>
          <p:nvSpPr>
            <p:cNvPr id="147" name="TextBox 146">
              <a:extLst>
                <a:ext uri="{FF2B5EF4-FFF2-40B4-BE49-F238E27FC236}">
                  <a16:creationId xmlns:a16="http://schemas.microsoft.com/office/drawing/2014/main" id="{0A01F225-B2CC-4A1E-8366-5F7A34962F7E}"/>
                </a:ext>
              </a:extLst>
            </p:cNvPr>
            <p:cNvSpPr txBox="1"/>
            <p:nvPr/>
          </p:nvSpPr>
          <p:spPr>
            <a:xfrm>
              <a:off x="6674731" y="11520170"/>
              <a:ext cx="724968" cy="400110"/>
            </a:xfrm>
            <a:prstGeom prst="rect">
              <a:avLst/>
            </a:prstGeom>
            <a:noFill/>
          </p:spPr>
          <p:txBody>
            <a:bodyPr wrap="square" rtlCol="0">
              <a:spAutoFit/>
            </a:bodyPr>
            <a:lstStyle/>
            <a:p>
              <a:r>
                <a:rPr lang="en-US" sz="2000" dirty="0">
                  <a:solidFill>
                    <a:srgbClr val="D23A43"/>
                  </a:solidFill>
                  <a:latin typeface="Arial" panose="020B0604020202020204" pitchFamily="34" charset="0"/>
                  <a:cs typeface="Arial" panose="020B0604020202020204" pitchFamily="34" charset="0"/>
                </a:rPr>
                <a:t>21%</a:t>
              </a:r>
            </a:p>
          </p:txBody>
        </p:sp>
        <p:sp>
          <p:nvSpPr>
            <p:cNvPr id="150" name="TextBox 149">
              <a:extLst>
                <a:ext uri="{FF2B5EF4-FFF2-40B4-BE49-F238E27FC236}">
                  <a16:creationId xmlns:a16="http://schemas.microsoft.com/office/drawing/2014/main" id="{EB372421-8514-4830-91DA-B6399D131E79}"/>
                </a:ext>
              </a:extLst>
            </p:cNvPr>
            <p:cNvSpPr txBox="1"/>
            <p:nvPr/>
          </p:nvSpPr>
          <p:spPr>
            <a:xfrm>
              <a:off x="7997842" y="11557436"/>
              <a:ext cx="577946" cy="400110"/>
            </a:xfrm>
            <a:prstGeom prst="rect">
              <a:avLst/>
            </a:prstGeom>
            <a:noFill/>
          </p:spPr>
          <p:txBody>
            <a:bodyPr wrap="square" rtlCol="0">
              <a:spAutoFit/>
            </a:bodyPr>
            <a:lstStyle/>
            <a:p>
              <a:r>
                <a:rPr lang="en-US" sz="2000">
                  <a:solidFill>
                    <a:srgbClr val="D23A43"/>
                  </a:solidFill>
                  <a:latin typeface="Arial" panose="020B0604020202020204" pitchFamily="34" charset="0"/>
                  <a:cs typeface="Arial" panose="020B0604020202020204" pitchFamily="34" charset="0"/>
                </a:rPr>
                <a:t>7%</a:t>
              </a:r>
            </a:p>
          </p:txBody>
        </p:sp>
        <p:sp>
          <p:nvSpPr>
            <p:cNvPr id="152" name="TextBox 151">
              <a:extLst>
                <a:ext uri="{FF2B5EF4-FFF2-40B4-BE49-F238E27FC236}">
                  <a16:creationId xmlns:a16="http://schemas.microsoft.com/office/drawing/2014/main" id="{72D1058E-D592-4A5E-9B07-B3D0E18D8C6A}"/>
                </a:ext>
              </a:extLst>
            </p:cNvPr>
            <p:cNvSpPr txBox="1"/>
            <p:nvPr/>
          </p:nvSpPr>
          <p:spPr>
            <a:xfrm>
              <a:off x="9244342" y="11567360"/>
              <a:ext cx="592196" cy="400110"/>
            </a:xfrm>
            <a:prstGeom prst="rect">
              <a:avLst/>
            </a:prstGeom>
            <a:noFill/>
          </p:spPr>
          <p:txBody>
            <a:bodyPr wrap="square" rtlCol="0">
              <a:spAutoFit/>
            </a:bodyPr>
            <a:lstStyle/>
            <a:p>
              <a:r>
                <a:rPr lang="en-US" sz="2000" dirty="0">
                  <a:solidFill>
                    <a:srgbClr val="D23A43"/>
                  </a:solidFill>
                  <a:latin typeface="Arial" panose="020B0604020202020204" pitchFamily="34" charset="0"/>
                  <a:cs typeface="Arial" panose="020B0604020202020204" pitchFamily="34" charset="0"/>
                </a:rPr>
                <a:t>3%</a:t>
              </a:r>
            </a:p>
          </p:txBody>
        </p:sp>
        <p:grpSp>
          <p:nvGrpSpPr>
            <p:cNvPr id="153" name="Group 152">
              <a:extLst>
                <a:ext uri="{FF2B5EF4-FFF2-40B4-BE49-F238E27FC236}">
                  <a16:creationId xmlns:a16="http://schemas.microsoft.com/office/drawing/2014/main" id="{3FBDD68F-8053-4547-8FE0-CCB4C6DC2191}"/>
                </a:ext>
              </a:extLst>
            </p:cNvPr>
            <p:cNvGrpSpPr/>
            <p:nvPr/>
          </p:nvGrpSpPr>
          <p:grpSpPr>
            <a:xfrm>
              <a:off x="206203" y="11078595"/>
              <a:ext cx="10029832" cy="4284424"/>
              <a:chOff x="570406" y="10635065"/>
              <a:chExt cx="10029831" cy="4882467"/>
            </a:xfrm>
          </p:grpSpPr>
          <p:graphicFrame>
            <p:nvGraphicFramePr>
              <p:cNvPr id="154" name="Chart 153">
                <a:extLst>
                  <a:ext uri="{FF2B5EF4-FFF2-40B4-BE49-F238E27FC236}">
                    <a16:creationId xmlns:a16="http://schemas.microsoft.com/office/drawing/2014/main" id="{98C8B236-5D24-4852-B917-CA74FFB046EC}"/>
                  </a:ext>
                </a:extLst>
              </p:cNvPr>
              <p:cNvGraphicFramePr>
                <a:graphicFrameLocks/>
              </p:cNvGraphicFramePr>
              <p:nvPr>
                <p:extLst>
                  <p:ext uri="{D42A27DB-BD31-4B8C-83A1-F6EECF244321}">
                    <p14:modId xmlns:p14="http://schemas.microsoft.com/office/powerpoint/2010/main" val="1874266277"/>
                  </p:ext>
                </p:extLst>
              </p:nvPr>
            </p:nvGraphicFramePr>
            <p:xfrm>
              <a:off x="5352687" y="10635065"/>
              <a:ext cx="5247550" cy="4030043"/>
            </p:xfrm>
            <a:graphic>
              <a:graphicData uri="http://schemas.openxmlformats.org/drawingml/2006/chart">
                <c:chart xmlns:c="http://schemas.openxmlformats.org/drawingml/2006/chart" xmlns:r="http://schemas.openxmlformats.org/officeDocument/2006/relationships" r:id="rId14"/>
              </a:graphicData>
            </a:graphic>
          </p:graphicFrame>
          <p:sp>
            <p:nvSpPr>
              <p:cNvPr id="155" name="Rectangle 154">
                <a:extLst>
                  <a:ext uri="{FF2B5EF4-FFF2-40B4-BE49-F238E27FC236}">
                    <a16:creationId xmlns:a16="http://schemas.microsoft.com/office/drawing/2014/main" id="{CAF0AAE8-1A2D-4FFB-BD08-22B187E8EEF3}"/>
                  </a:ext>
                </a:extLst>
              </p:cNvPr>
              <p:cNvSpPr/>
              <p:nvPr/>
            </p:nvSpPr>
            <p:spPr bwMode="auto">
              <a:xfrm>
                <a:off x="1989857" y="12507094"/>
                <a:ext cx="725099" cy="2275795"/>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378"/>
                <a:r>
                  <a:rPr lang="en-US" sz="2000">
                    <a:solidFill>
                      <a:schemeClr val="bg1"/>
                    </a:solidFill>
                  </a:rPr>
                  <a:t>72%</a:t>
                </a:r>
              </a:p>
            </p:txBody>
          </p:sp>
          <p:sp>
            <p:nvSpPr>
              <p:cNvPr id="156" name="Rectangle 155">
                <a:extLst>
                  <a:ext uri="{FF2B5EF4-FFF2-40B4-BE49-F238E27FC236}">
                    <a16:creationId xmlns:a16="http://schemas.microsoft.com/office/drawing/2014/main" id="{9714F85F-8074-4957-8633-758DECA02988}"/>
                  </a:ext>
                </a:extLst>
              </p:cNvPr>
              <p:cNvSpPr/>
              <p:nvPr/>
            </p:nvSpPr>
            <p:spPr bwMode="auto">
              <a:xfrm>
                <a:off x="1990285" y="11617924"/>
                <a:ext cx="725099" cy="892216"/>
              </a:xfrm>
              <a:prstGeom prst="rect">
                <a:avLst/>
              </a:prstGeom>
              <a:solidFill>
                <a:srgbClr val="D23A4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378"/>
                <a:r>
                  <a:rPr lang="en-US" sz="1800">
                    <a:solidFill>
                      <a:schemeClr val="bg1"/>
                    </a:solidFill>
                  </a:rPr>
                  <a:t>28%</a:t>
                </a:r>
              </a:p>
            </p:txBody>
          </p:sp>
          <p:sp>
            <p:nvSpPr>
              <p:cNvPr id="157" name="TextBox 156">
                <a:extLst>
                  <a:ext uri="{FF2B5EF4-FFF2-40B4-BE49-F238E27FC236}">
                    <a16:creationId xmlns:a16="http://schemas.microsoft.com/office/drawing/2014/main" id="{E2E9DC8B-084E-48FB-9565-845365BDC7C2}"/>
                  </a:ext>
                </a:extLst>
              </p:cNvPr>
              <p:cNvSpPr txBox="1"/>
              <p:nvPr/>
            </p:nvSpPr>
            <p:spPr>
              <a:xfrm>
                <a:off x="976018" y="11865947"/>
                <a:ext cx="952505" cy="455960"/>
              </a:xfrm>
              <a:prstGeom prst="rect">
                <a:avLst/>
              </a:prstGeom>
              <a:noFill/>
            </p:spPr>
            <p:txBody>
              <a:bodyPr wrap="none" rtlCol="0">
                <a:spAutoFit/>
              </a:bodyPr>
              <a:lstStyle/>
              <a:p>
                <a:r>
                  <a:rPr lang="en-US" sz="2000" b="1" dirty="0">
                    <a:solidFill>
                      <a:srgbClr val="D23A43"/>
                    </a:solidFill>
                  </a:rPr>
                  <a:t>Missed</a:t>
                </a:r>
              </a:p>
            </p:txBody>
          </p:sp>
          <p:sp>
            <p:nvSpPr>
              <p:cNvPr id="158" name="TextBox 157">
                <a:extLst>
                  <a:ext uri="{FF2B5EF4-FFF2-40B4-BE49-F238E27FC236}">
                    <a16:creationId xmlns:a16="http://schemas.microsoft.com/office/drawing/2014/main" id="{5E35B289-716C-43C1-85DD-4DCAC1F3BAB3}"/>
                  </a:ext>
                </a:extLst>
              </p:cNvPr>
              <p:cNvSpPr txBox="1"/>
              <p:nvPr/>
            </p:nvSpPr>
            <p:spPr>
              <a:xfrm>
                <a:off x="570406" y="13369897"/>
                <a:ext cx="1380507" cy="806697"/>
              </a:xfrm>
              <a:prstGeom prst="rect">
                <a:avLst/>
              </a:prstGeom>
              <a:noFill/>
            </p:spPr>
            <p:txBody>
              <a:bodyPr wrap="none" rtlCol="0">
                <a:spAutoFit/>
              </a:bodyPr>
              <a:lstStyle/>
              <a:p>
                <a:pPr algn="r"/>
                <a:r>
                  <a:rPr lang="en-US" sz="2000" b="1" dirty="0">
                    <a:solidFill>
                      <a:schemeClr val="bg1">
                        <a:lumMod val="50000"/>
                      </a:schemeClr>
                    </a:solidFill>
                  </a:rPr>
                  <a:t>Predicted</a:t>
                </a:r>
              </a:p>
              <a:p>
                <a:pPr algn="r"/>
                <a:r>
                  <a:rPr lang="en-US" sz="2000" b="1" dirty="0">
                    <a:solidFill>
                      <a:schemeClr val="bg1">
                        <a:lumMod val="50000"/>
                      </a:schemeClr>
                    </a:solidFill>
                  </a:rPr>
                  <a:t>Accurately</a:t>
                </a:r>
              </a:p>
            </p:txBody>
          </p:sp>
          <p:sp>
            <p:nvSpPr>
              <p:cNvPr id="159" name="Rectangle 158">
                <a:extLst>
                  <a:ext uri="{FF2B5EF4-FFF2-40B4-BE49-F238E27FC236}">
                    <a16:creationId xmlns:a16="http://schemas.microsoft.com/office/drawing/2014/main" id="{B04416EF-8044-44C9-A7D8-A57B63DE2AEE}"/>
                  </a:ext>
                </a:extLst>
              </p:cNvPr>
              <p:cNvSpPr/>
              <p:nvPr/>
            </p:nvSpPr>
            <p:spPr>
              <a:xfrm>
                <a:off x="3285319" y="11561194"/>
                <a:ext cx="1292392" cy="1042567"/>
              </a:xfrm>
              <a:prstGeom prst="rect">
                <a:avLst/>
              </a:prstGeom>
              <a:solidFill>
                <a:srgbClr val="F9E3E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D23A43"/>
                    </a:solidFill>
                    <a:latin typeface="+mj-lt"/>
                  </a:rPr>
                  <a:t>$20-22 million</a:t>
                </a:r>
              </a:p>
            </p:txBody>
          </p:sp>
          <p:cxnSp>
            <p:nvCxnSpPr>
              <p:cNvPr id="160" name="Straight Connector 159">
                <a:extLst>
                  <a:ext uri="{FF2B5EF4-FFF2-40B4-BE49-F238E27FC236}">
                    <a16:creationId xmlns:a16="http://schemas.microsoft.com/office/drawing/2014/main" id="{4638F7BC-DEC6-440D-B28D-F5BFB42419B6}"/>
                  </a:ext>
                </a:extLst>
              </p:cNvPr>
              <p:cNvCxnSpPr/>
              <p:nvPr/>
            </p:nvCxnSpPr>
            <p:spPr bwMode="auto">
              <a:xfrm>
                <a:off x="5120752" y="11692472"/>
                <a:ext cx="0" cy="283836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1" name="TextBox 160">
                <a:extLst>
                  <a:ext uri="{FF2B5EF4-FFF2-40B4-BE49-F238E27FC236}">
                    <a16:creationId xmlns:a16="http://schemas.microsoft.com/office/drawing/2014/main" id="{B2092691-2D2E-4D56-8337-EF33275D86A4}"/>
                  </a:ext>
                </a:extLst>
              </p:cNvPr>
              <p:cNvSpPr txBox="1"/>
              <p:nvPr/>
            </p:nvSpPr>
            <p:spPr>
              <a:xfrm>
                <a:off x="3186199" y="12736722"/>
                <a:ext cx="1480774" cy="1157435"/>
              </a:xfrm>
              <a:prstGeom prst="rect">
                <a:avLst/>
              </a:prstGeom>
              <a:noFill/>
            </p:spPr>
            <p:txBody>
              <a:bodyPr wrap="square" rtlCol="0">
                <a:spAutoFit/>
              </a:bodyPr>
              <a:lstStyle/>
              <a:p>
                <a:pPr algn="ctr"/>
                <a:r>
                  <a:rPr lang="en-US" sz="2000">
                    <a:solidFill>
                      <a:srgbClr val="D23A43"/>
                    </a:solidFill>
                  </a:rPr>
                  <a:t>Opportunity Cost After Prediction</a:t>
                </a:r>
              </a:p>
            </p:txBody>
          </p:sp>
          <p:cxnSp>
            <p:nvCxnSpPr>
              <p:cNvPr id="162" name="Straight Connector 161">
                <a:extLst>
                  <a:ext uri="{FF2B5EF4-FFF2-40B4-BE49-F238E27FC236}">
                    <a16:creationId xmlns:a16="http://schemas.microsoft.com/office/drawing/2014/main" id="{04734ECA-E686-43DA-9F4E-4BE66220D9A4}"/>
                  </a:ext>
                </a:extLst>
              </p:cNvPr>
              <p:cNvCxnSpPr/>
              <p:nvPr/>
            </p:nvCxnSpPr>
            <p:spPr bwMode="auto">
              <a:xfrm flipV="1">
                <a:off x="2714956" y="11556815"/>
                <a:ext cx="555882" cy="61109"/>
              </a:xfrm>
              <a:prstGeom prst="line">
                <a:avLst/>
              </a:prstGeom>
              <a:solidFill>
                <a:schemeClr val="accent1"/>
              </a:solidFill>
              <a:ln w="9525" cap="flat" cmpd="sng" algn="ctr">
                <a:solidFill>
                  <a:srgbClr val="D23A43"/>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 name="Straight Connector 162">
                <a:extLst>
                  <a:ext uri="{FF2B5EF4-FFF2-40B4-BE49-F238E27FC236}">
                    <a16:creationId xmlns:a16="http://schemas.microsoft.com/office/drawing/2014/main" id="{518BDB1D-F614-450E-8FD0-E43DCE8A44C1}"/>
                  </a:ext>
                </a:extLst>
              </p:cNvPr>
              <p:cNvCxnSpPr/>
              <p:nvPr/>
            </p:nvCxnSpPr>
            <p:spPr bwMode="auto">
              <a:xfrm>
                <a:off x="2713316" y="12507095"/>
                <a:ext cx="557094" cy="96667"/>
              </a:xfrm>
              <a:prstGeom prst="line">
                <a:avLst/>
              </a:prstGeom>
              <a:solidFill>
                <a:schemeClr val="accent1"/>
              </a:solidFill>
              <a:ln w="9525" cap="flat" cmpd="sng" algn="ctr">
                <a:solidFill>
                  <a:srgbClr val="D23A43"/>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 name="TextBox 163">
                <a:extLst>
                  <a:ext uri="{FF2B5EF4-FFF2-40B4-BE49-F238E27FC236}">
                    <a16:creationId xmlns:a16="http://schemas.microsoft.com/office/drawing/2014/main" id="{18864B85-48CC-4335-8596-0D339D885F40}"/>
                  </a:ext>
                </a:extLst>
              </p:cNvPr>
              <p:cNvSpPr txBox="1"/>
              <p:nvPr/>
            </p:nvSpPr>
            <p:spPr>
              <a:xfrm>
                <a:off x="1815889" y="14890926"/>
                <a:ext cx="1403195" cy="45596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Precision</a:t>
                </a:r>
              </a:p>
            </p:txBody>
          </p:sp>
          <p:sp>
            <p:nvSpPr>
              <p:cNvPr id="165" name="TextBox 164">
                <a:extLst>
                  <a:ext uri="{FF2B5EF4-FFF2-40B4-BE49-F238E27FC236}">
                    <a16:creationId xmlns:a16="http://schemas.microsoft.com/office/drawing/2014/main" id="{CCAA3283-75A5-4A97-9AA2-986AFA5F6DF5}"/>
                  </a:ext>
                </a:extLst>
              </p:cNvPr>
              <p:cNvSpPr txBox="1"/>
              <p:nvPr/>
            </p:nvSpPr>
            <p:spPr>
              <a:xfrm>
                <a:off x="5615664" y="14543808"/>
                <a:ext cx="1091006" cy="45596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Overall</a:t>
                </a:r>
              </a:p>
            </p:txBody>
          </p:sp>
          <p:sp>
            <p:nvSpPr>
              <p:cNvPr id="166" name="TextBox 165">
                <a:extLst>
                  <a:ext uri="{FF2B5EF4-FFF2-40B4-BE49-F238E27FC236}">
                    <a16:creationId xmlns:a16="http://schemas.microsoft.com/office/drawing/2014/main" id="{A43715C4-3938-45CC-9463-52F4F653CE0B}"/>
                  </a:ext>
                </a:extLst>
              </p:cNvPr>
              <p:cNvSpPr txBox="1"/>
              <p:nvPr/>
            </p:nvSpPr>
            <p:spPr>
              <a:xfrm>
                <a:off x="6826208" y="14526570"/>
                <a:ext cx="1181232" cy="45596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Seafood</a:t>
                </a:r>
              </a:p>
            </p:txBody>
          </p:sp>
          <p:sp>
            <p:nvSpPr>
              <p:cNvPr id="167" name="TextBox 166">
                <a:extLst>
                  <a:ext uri="{FF2B5EF4-FFF2-40B4-BE49-F238E27FC236}">
                    <a16:creationId xmlns:a16="http://schemas.microsoft.com/office/drawing/2014/main" id="{1BF4B26E-50F2-477C-8F26-2A8B98F812A7}"/>
                  </a:ext>
                </a:extLst>
              </p:cNvPr>
              <p:cNvSpPr txBox="1"/>
              <p:nvPr/>
            </p:nvSpPr>
            <p:spPr>
              <a:xfrm>
                <a:off x="8177604" y="14504305"/>
                <a:ext cx="1091006" cy="45596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Bakery</a:t>
                </a:r>
              </a:p>
            </p:txBody>
          </p:sp>
          <p:sp>
            <p:nvSpPr>
              <p:cNvPr id="168" name="TextBox 167">
                <a:extLst>
                  <a:ext uri="{FF2B5EF4-FFF2-40B4-BE49-F238E27FC236}">
                    <a16:creationId xmlns:a16="http://schemas.microsoft.com/office/drawing/2014/main" id="{BB44FAF5-B424-478E-BF6D-80E62AB93283}"/>
                  </a:ext>
                </a:extLst>
              </p:cNvPr>
              <p:cNvSpPr txBox="1"/>
              <p:nvPr/>
            </p:nvSpPr>
            <p:spPr>
              <a:xfrm>
                <a:off x="9506633" y="14504629"/>
                <a:ext cx="906433" cy="45596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Dairy</a:t>
                </a:r>
              </a:p>
            </p:txBody>
          </p:sp>
          <p:sp>
            <p:nvSpPr>
              <p:cNvPr id="170" name="TextBox 169">
                <a:extLst>
                  <a:ext uri="{FF2B5EF4-FFF2-40B4-BE49-F238E27FC236}">
                    <a16:creationId xmlns:a16="http://schemas.microsoft.com/office/drawing/2014/main" id="{FC62C4C0-E445-4DD2-BA5A-B09D36DF0BCD}"/>
                  </a:ext>
                </a:extLst>
              </p:cNvPr>
              <p:cNvSpPr txBox="1"/>
              <p:nvPr/>
            </p:nvSpPr>
            <p:spPr>
              <a:xfrm>
                <a:off x="5757998" y="13271402"/>
                <a:ext cx="834776" cy="45596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95%</a:t>
                </a:r>
              </a:p>
            </p:txBody>
          </p:sp>
          <p:sp>
            <p:nvSpPr>
              <p:cNvPr id="176" name="TextBox 175">
                <a:extLst>
                  <a:ext uri="{FF2B5EF4-FFF2-40B4-BE49-F238E27FC236}">
                    <a16:creationId xmlns:a16="http://schemas.microsoft.com/office/drawing/2014/main" id="{D5A34D45-A216-4F98-9FE6-83753377F0EA}"/>
                  </a:ext>
                </a:extLst>
              </p:cNvPr>
              <p:cNvSpPr txBox="1"/>
              <p:nvPr/>
            </p:nvSpPr>
            <p:spPr>
              <a:xfrm>
                <a:off x="7038933" y="13264313"/>
                <a:ext cx="806055" cy="45596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79%</a:t>
                </a:r>
              </a:p>
            </p:txBody>
          </p:sp>
          <p:sp>
            <p:nvSpPr>
              <p:cNvPr id="178" name="TextBox 177">
                <a:extLst>
                  <a:ext uri="{FF2B5EF4-FFF2-40B4-BE49-F238E27FC236}">
                    <a16:creationId xmlns:a16="http://schemas.microsoft.com/office/drawing/2014/main" id="{F0AA79E2-1784-4949-9101-899120341D32}"/>
                  </a:ext>
                </a:extLst>
              </p:cNvPr>
              <p:cNvSpPr txBox="1"/>
              <p:nvPr/>
            </p:nvSpPr>
            <p:spPr>
              <a:xfrm>
                <a:off x="8261748" y="13264313"/>
                <a:ext cx="828641" cy="45596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93%</a:t>
                </a:r>
              </a:p>
            </p:txBody>
          </p:sp>
          <p:sp>
            <p:nvSpPr>
              <p:cNvPr id="179" name="TextBox 178">
                <a:extLst>
                  <a:ext uri="{FF2B5EF4-FFF2-40B4-BE49-F238E27FC236}">
                    <a16:creationId xmlns:a16="http://schemas.microsoft.com/office/drawing/2014/main" id="{884BB211-28D9-4E04-A21A-CA717FA218A1}"/>
                  </a:ext>
                </a:extLst>
              </p:cNvPr>
              <p:cNvSpPr txBox="1"/>
              <p:nvPr/>
            </p:nvSpPr>
            <p:spPr>
              <a:xfrm>
                <a:off x="9498156" y="13197706"/>
                <a:ext cx="763812" cy="45596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97%</a:t>
                </a:r>
              </a:p>
            </p:txBody>
          </p:sp>
          <p:sp>
            <p:nvSpPr>
              <p:cNvPr id="180" name="Rectangle 179">
                <a:extLst>
                  <a:ext uri="{FF2B5EF4-FFF2-40B4-BE49-F238E27FC236}">
                    <a16:creationId xmlns:a16="http://schemas.microsoft.com/office/drawing/2014/main" id="{9730B372-7664-4F18-A5FE-096A520411CB}"/>
                  </a:ext>
                </a:extLst>
              </p:cNvPr>
              <p:cNvSpPr/>
              <p:nvPr/>
            </p:nvSpPr>
            <p:spPr bwMode="auto">
              <a:xfrm>
                <a:off x="6623498" y="15124273"/>
                <a:ext cx="193030" cy="291368"/>
              </a:xfrm>
              <a:prstGeom prst="rect">
                <a:avLst/>
              </a:prstGeom>
              <a:solidFill>
                <a:srgbClr val="D23A4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378"/>
                <a:endParaRPr lang="en-US" sz="1800" dirty="0">
                  <a:solidFill>
                    <a:schemeClr val="bg1"/>
                  </a:solidFill>
                </a:endParaRPr>
              </a:p>
            </p:txBody>
          </p:sp>
          <p:sp>
            <p:nvSpPr>
              <p:cNvPr id="182" name="Rectangle 181">
                <a:extLst>
                  <a:ext uri="{FF2B5EF4-FFF2-40B4-BE49-F238E27FC236}">
                    <a16:creationId xmlns:a16="http://schemas.microsoft.com/office/drawing/2014/main" id="{43A163DB-6361-4B85-82C2-BCA38F998BA7}"/>
                  </a:ext>
                </a:extLst>
              </p:cNvPr>
              <p:cNvSpPr/>
              <p:nvPr/>
            </p:nvSpPr>
            <p:spPr bwMode="auto">
              <a:xfrm>
                <a:off x="8537920" y="15125149"/>
                <a:ext cx="213218" cy="321988"/>
              </a:xfrm>
              <a:prstGeom prst="rect">
                <a:avLst/>
              </a:prstGeom>
              <a:solidFill>
                <a:srgbClr val="035FA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378"/>
                <a:endParaRPr lang="en-US" sz="1800" dirty="0">
                  <a:solidFill>
                    <a:schemeClr val="bg1"/>
                  </a:solidFill>
                </a:endParaRPr>
              </a:p>
            </p:txBody>
          </p:sp>
          <p:sp>
            <p:nvSpPr>
              <p:cNvPr id="183" name="TextBox 182">
                <a:extLst>
                  <a:ext uri="{FF2B5EF4-FFF2-40B4-BE49-F238E27FC236}">
                    <a16:creationId xmlns:a16="http://schemas.microsoft.com/office/drawing/2014/main" id="{9B2C3E0E-E4BF-4886-9357-3F3076D4E35C}"/>
                  </a:ext>
                </a:extLst>
              </p:cNvPr>
              <p:cNvSpPr txBox="1"/>
              <p:nvPr/>
            </p:nvSpPr>
            <p:spPr>
              <a:xfrm>
                <a:off x="6816527" y="15038066"/>
                <a:ext cx="1403195" cy="45596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OOS</a:t>
                </a:r>
              </a:p>
            </p:txBody>
          </p:sp>
          <p:sp>
            <p:nvSpPr>
              <p:cNvPr id="184" name="TextBox 183">
                <a:extLst>
                  <a:ext uri="{FF2B5EF4-FFF2-40B4-BE49-F238E27FC236}">
                    <a16:creationId xmlns:a16="http://schemas.microsoft.com/office/drawing/2014/main" id="{50860569-0C36-4188-9950-70E286D22B73}"/>
                  </a:ext>
                </a:extLst>
              </p:cNvPr>
              <p:cNvSpPr txBox="1"/>
              <p:nvPr/>
            </p:nvSpPr>
            <p:spPr>
              <a:xfrm>
                <a:off x="8739539" y="15061572"/>
                <a:ext cx="1403195" cy="45596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Not OOS</a:t>
                </a:r>
              </a:p>
            </p:txBody>
          </p:sp>
        </p:grpSp>
      </p:grpSp>
      <p:sp>
        <p:nvSpPr>
          <p:cNvPr id="23" name="TextBox 22">
            <a:extLst>
              <a:ext uri="{FF2B5EF4-FFF2-40B4-BE49-F238E27FC236}">
                <a16:creationId xmlns:a16="http://schemas.microsoft.com/office/drawing/2014/main" id="{80A15F7C-4D9C-419C-81D2-302F854F2236}"/>
              </a:ext>
            </a:extLst>
          </p:cNvPr>
          <p:cNvSpPr txBox="1"/>
          <p:nvPr/>
        </p:nvSpPr>
        <p:spPr>
          <a:xfrm>
            <a:off x="-5897526" y="6053851"/>
            <a:ext cx="5248225" cy="1446550"/>
          </a:xfrm>
          <a:prstGeom prst="rect">
            <a:avLst/>
          </a:prstGeom>
          <a:noFill/>
        </p:spPr>
        <p:txBody>
          <a:bodyPr wrap="square">
            <a:spAutoFit/>
          </a:bodyPr>
          <a:lstStyle/>
          <a:p>
            <a:pPr algn="just"/>
            <a:r>
              <a:rPr lang="en-US" sz="2200" spc="10" dirty="0">
                <a:solidFill>
                  <a:srgbClr val="FF0000"/>
                </a:solidFill>
                <a:latin typeface="Arial"/>
                <a:cs typeface="Arial"/>
              </a:rPr>
              <a:t>If you want to move the sections so there is more space for one section and less for another section that is perfectly fine. Don’t make the abstract long!</a:t>
            </a:r>
          </a:p>
        </p:txBody>
      </p:sp>
      <p:cxnSp>
        <p:nvCxnSpPr>
          <p:cNvPr id="31" name="Straight Arrow Connector 30">
            <a:extLst>
              <a:ext uri="{FF2B5EF4-FFF2-40B4-BE49-F238E27FC236}">
                <a16:creationId xmlns:a16="http://schemas.microsoft.com/office/drawing/2014/main" id="{B1814277-47D0-4435-B9B1-EF7CDECC74FB}"/>
              </a:ext>
            </a:extLst>
          </p:cNvPr>
          <p:cNvCxnSpPr>
            <a:cxnSpLocks/>
            <a:stCxn id="243" idx="0"/>
          </p:cNvCxnSpPr>
          <p:nvPr/>
        </p:nvCxnSpPr>
        <p:spPr bwMode="auto">
          <a:xfrm flipH="1" flipV="1">
            <a:off x="16644512" y="21402166"/>
            <a:ext cx="3908" cy="958819"/>
          </a:xfrm>
          <a:prstGeom prst="straightConnector1">
            <a:avLst/>
          </a:prstGeom>
          <a:solidFill>
            <a:schemeClr val="accent1"/>
          </a:solidFill>
          <a:ln w="5397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A0A179C4-D3FE-4A47-B668-7DF96046221C}"/>
              </a:ext>
            </a:extLst>
          </p:cNvPr>
          <p:cNvSpPr txBox="1"/>
          <p:nvPr/>
        </p:nvSpPr>
        <p:spPr>
          <a:xfrm>
            <a:off x="-5623629" y="13365992"/>
            <a:ext cx="4511678" cy="769441"/>
          </a:xfrm>
          <a:prstGeom prst="rect">
            <a:avLst/>
          </a:prstGeom>
          <a:noFill/>
        </p:spPr>
        <p:txBody>
          <a:bodyPr wrap="square">
            <a:spAutoFit/>
          </a:bodyPr>
          <a:lstStyle/>
          <a:p>
            <a:pPr algn="just"/>
            <a:r>
              <a:rPr lang="en-US" sz="2200" spc="10" dirty="0">
                <a:solidFill>
                  <a:srgbClr val="FF0000"/>
                </a:solidFill>
                <a:latin typeface="Arial"/>
                <a:cs typeface="Arial"/>
              </a:rPr>
              <a:t>Using consistent colors and fonts throughout the whole poster.</a:t>
            </a:r>
          </a:p>
        </p:txBody>
      </p:sp>
      <p:cxnSp>
        <p:nvCxnSpPr>
          <p:cNvPr id="198" name="Straight Arrow Connector 197">
            <a:extLst>
              <a:ext uri="{FF2B5EF4-FFF2-40B4-BE49-F238E27FC236}">
                <a16:creationId xmlns:a16="http://schemas.microsoft.com/office/drawing/2014/main" id="{9F4CE6A0-610E-45C2-B567-2D4132F512E9}"/>
              </a:ext>
            </a:extLst>
          </p:cNvPr>
          <p:cNvCxnSpPr/>
          <p:nvPr/>
        </p:nvCxnSpPr>
        <p:spPr bwMode="auto">
          <a:xfrm>
            <a:off x="-1103918" y="13794997"/>
            <a:ext cx="1200006" cy="27153"/>
          </a:xfrm>
          <a:prstGeom prst="straightConnector1">
            <a:avLst/>
          </a:prstGeom>
          <a:solidFill>
            <a:schemeClr val="accent1"/>
          </a:solidFill>
          <a:ln w="5397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3" name="TextBox 242">
            <a:extLst>
              <a:ext uri="{FF2B5EF4-FFF2-40B4-BE49-F238E27FC236}">
                <a16:creationId xmlns:a16="http://schemas.microsoft.com/office/drawing/2014/main" id="{1CEB2C05-428F-4E58-9FB2-8BF916C751BC}"/>
              </a:ext>
            </a:extLst>
          </p:cNvPr>
          <p:cNvSpPr txBox="1"/>
          <p:nvPr/>
        </p:nvSpPr>
        <p:spPr>
          <a:xfrm>
            <a:off x="11426145" y="22360985"/>
            <a:ext cx="10444549" cy="2123658"/>
          </a:xfrm>
          <a:prstGeom prst="rect">
            <a:avLst/>
          </a:prstGeom>
          <a:noFill/>
        </p:spPr>
        <p:txBody>
          <a:bodyPr wrap="square">
            <a:spAutoFit/>
          </a:bodyPr>
          <a:lstStyle/>
          <a:p>
            <a:pPr algn="just"/>
            <a:r>
              <a:rPr lang="en-US" sz="2200" spc="10" dirty="0">
                <a:solidFill>
                  <a:srgbClr val="FF0000"/>
                </a:solidFill>
                <a:latin typeface="Arial"/>
                <a:cs typeface="Arial"/>
              </a:rPr>
              <a:t>Provide a high-quality looking figure that outlines your study design, starting from data collection, data cleaning, data pre-processing, feature creation and selection, model/approach selection, cross-validation design, model assessment/performance measures, as well as how you are relating statistical measures to (expected) business performance measures. This might take the whole middle section of your poster.</a:t>
            </a:r>
          </a:p>
        </p:txBody>
      </p:sp>
      <p:cxnSp>
        <p:nvCxnSpPr>
          <p:cNvPr id="202" name="Straight Arrow Connector 201">
            <a:extLst>
              <a:ext uri="{FF2B5EF4-FFF2-40B4-BE49-F238E27FC236}">
                <a16:creationId xmlns:a16="http://schemas.microsoft.com/office/drawing/2014/main" id="{6F87F070-BE6F-44C3-969C-C134E3D5A1F5}"/>
              </a:ext>
            </a:extLst>
          </p:cNvPr>
          <p:cNvCxnSpPr/>
          <p:nvPr/>
        </p:nvCxnSpPr>
        <p:spPr bwMode="auto">
          <a:xfrm flipV="1">
            <a:off x="-768705" y="4511964"/>
            <a:ext cx="864792" cy="2262913"/>
          </a:xfrm>
          <a:prstGeom prst="straightConnector1">
            <a:avLst/>
          </a:prstGeom>
          <a:solidFill>
            <a:schemeClr val="accent1"/>
          </a:solidFill>
          <a:ln w="5397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4B335628-AB94-4FD8-8A94-D4B3E8AEC20E}"/>
              </a:ext>
            </a:extLst>
          </p:cNvPr>
          <p:cNvCxnSpPr/>
          <p:nvPr/>
        </p:nvCxnSpPr>
        <p:spPr bwMode="auto">
          <a:xfrm>
            <a:off x="-737269" y="6774876"/>
            <a:ext cx="945750" cy="1879028"/>
          </a:xfrm>
          <a:prstGeom prst="straightConnector1">
            <a:avLst/>
          </a:prstGeom>
          <a:solidFill>
            <a:schemeClr val="accent1"/>
          </a:solidFill>
          <a:ln w="5397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1" name="Rectangle 200">
            <a:extLst>
              <a:ext uri="{FF2B5EF4-FFF2-40B4-BE49-F238E27FC236}">
                <a16:creationId xmlns:a16="http://schemas.microsoft.com/office/drawing/2014/main" id="{F2DD2CFB-B1F6-401D-B0ED-2A31E4481691}"/>
              </a:ext>
            </a:extLst>
          </p:cNvPr>
          <p:cNvSpPr/>
          <p:nvPr/>
        </p:nvSpPr>
        <p:spPr>
          <a:xfrm>
            <a:off x="22988085" y="4131086"/>
            <a:ext cx="4216471"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STATISTICAL RESULTS</a:t>
            </a:r>
          </a:p>
        </p:txBody>
      </p:sp>
      <p:sp>
        <p:nvSpPr>
          <p:cNvPr id="204" name="Rectangle 203">
            <a:extLst>
              <a:ext uri="{FF2B5EF4-FFF2-40B4-BE49-F238E27FC236}">
                <a16:creationId xmlns:a16="http://schemas.microsoft.com/office/drawing/2014/main" id="{981B139B-84BD-429E-A87A-4774B38773D2}"/>
              </a:ext>
            </a:extLst>
          </p:cNvPr>
          <p:cNvSpPr/>
          <p:nvPr/>
        </p:nvSpPr>
        <p:spPr bwMode="auto">
          <a:xfrm>
            <a:off x="22335988" y="4180799"/>
            <a:ext cx="365760" cy="365760"/>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a:p>
        </p:txBody>
      </p:sp>
      <p:cxnSp>
        <p:nvCxnSpPr>
          <p:cNvPr id="205" name="Straight Connector 204">
            <a:extLst>
              <a:ext uri="{FF2B5EF4-FFF2-40B4-BE49-F238E27FC236}">
                <a16:creationId xmlns:a16="http://schemas.microsoft.com/office/drawing/2014/main" id="{59DC9773-E706-4942-A186-2BA06992AE3A}"/>
              </a:ext>
            </a:extLst>
          </p:cNvPr>
          <p:cNvCxnSpPr/>
          <p:nvPr/>
        </p:nvCxnSpPr>
        <p:spPr bwMode="auto">
          <a:xfrm>
            <a:off x="27292570" y="4392696"/>
            <a:ext cx="4790160" cy="0"/>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Rectangle 18">
            <a:extLst>
              <a:ext uri="{FF2B5EF4-FFF2-40B4-BE49-F238E27FC236}">
                <a16:creationId xmlns:a16="http://schemas.microsoft.com/office/drawing/2014/main" id="{5438C375-39A2-42F9-AB7D-3508FED1BF7E}"/>
              </a:ext>
            </a:extLst>
          </p:cNvPr>
          <p:cNvSpPr/>
          <p:nvPr/>
        </p:nvSpPr>
        <p:spPr>
          <a:xfrm>
            <a:off x="22228953" y="10173102"/>
            <a:ext cx="4616345"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3. Model Results</a:t>
            </a:r>
          </a:p>
        </p:txBody>
      </p:sp>
      <p:sp>
        <p:nvSpPr>
          <p:cNvPr id="25" name="TextBox 19">
            <a:extLst>
              <a:ext uri="{FF2B5EF4-FFF2-40B4-BE49-F238E27FC236}">
                <a16:creationId xmlns:a16="http://schemas.microsoft.com/office/drawing/2014/main" id="{47F894AC-1C2D-4E0B-82FA-11DD99358942}"/>
              </a:ext>
            </a:extLst>
          </p:cNvPr>
          <p:cNvSpPr txBox="1"/>
          <p:nvPr/>
        </p:nvSpPr>
        <p:spPr>
          <a:xfrm>
            <a:off x="33065854" y="4832676"/>
            <a:ext cx="10472351" cy="4154984"/>
          </a:xfrm>
          <a:prstGeom prst="rect">
            <a:avLst/>
          </a:prstGeom>
          <a:noFill/>
        </p:spPr>
        <p:txBody>
          <a:bodyPr wrap="square" rtlCol="0" anchor="t">
            <a:spAutoFit/>
          </a:bodyPr>
          <a:lstStyle/>
          <a:p>
            <a:pPr algn="just"/>
            <a:r>
              <a:rPr lang="en-US" altLang="en-US" sz="2200" spc="10" dirty="0">
                <a:latin typeface="Arial"/>
                <a:cs typeface="Arial"/>
              </a:rPr>
              <a:t>Discuss the “expected or potential” impact the performance of your model could have. Since you did not work directly with a company, you are framing this as a potential scenario in a how a company could benefit from your insights.</a:t>
            </a:r>
          </a:p>
          <a:p>
            <a:pPr algn="just"/>
            <a:endParaRPr lang="en-US" altLang="en-US" sz="2200" spc="10" dirty="0">
              <a:latin typeface="Arial"/>
              <a:cs typeface="Arial"/>
            </a:endParaRPr>
          </a:p>
          <a:p>
            <a:pPr algn="just"/>
            <a:r>
              <a:rPr lang="en-US" altLang="en-US" sz="2200" spc="10" dirty="0">
                <a:latin typeface="Arial"/>
                <a:cs typeface="Arial"/>
              </a:rPr>
              <a:t>Create a nice-looking plot(s) in Tableau, Excel, or R. Ideally this figure(s) would be one of a few things:</a:t>
            </a:r>
          </a:p>
          <a:p>
            <a:pPr marL="342892" indent="-342892" algn="just">
              <a:buFont typeface="Arial" panose="020B0604020202020204" pitchFamily="34" charset="0"/>
              <a:buChar char="•"/>
            </a:pPr>
            <a:r>
              <a:rPr lang="en-US" altLang="en-US" sz="2200" spc="10" dirty="0">
                <a:latin typeface="Arial"/>
                <a:cs typeface="Arial"/>
              </a:rPr>
              <a:t>Translate your statistical results to potential business results/impact</a:t>
            </a:r>
          </a:p>
          <a:p>
            <a:pPr marL="342892" indent="-342892" algn="just">
              <a:buFont typeface="Arial" panose="020B0604020202020204" pitchFamily="34" charset="0"/>
              <a:buChar char="•"/>
            </a:pPr>
            <a:r>
              <a:rPr lang="en-US" altLang="en-US" sz="2200" spc="10" dirty="0">
                <a:latin typeface="Arial"/>
                <a:cs typeface="Arial"/>
              </a:rPr>
              <a:t>If an interpretable model, discuss the impacts/effects on the outcome with corresponding confidence intervals</a:t>
            </a:r>
          </a:p>
          <a:p>
            <a:pPr marL="342892" indent="-342892" algn="just">
              <a:buFont typeface="Arial" panose="020B0604020202020204" pitchFamily="34" charset="0"/>
              <a:buChar char="•"/>
            </a:pPr>
            <a:r>
              <a:rPr lang="en-US" altLang="en-US" sz="2200" spc="10" dirty="0">
                <a:latin typeface="Arial"/>
                <a:cs typeface="Arial"/>
              </a:rPr>
              <a:t>If prediction accuracy was a focus, say an 80% accuracy (from your best model) versus a 75% accuracy, how does this 5% improvement impact the business </a:t>
            </a:r>
            <a:r>
              <a:rPr lang="en-US" altLang="en-US" sz="2200" spc="10" dirty="0" err="1">
                <a:latin typeface="Arial"/>
                <a:cs typeface="Arial"/>
              </a:rPr>
              <a:t>business</a:t>
            </a:r>
            <a:r>
              <a:rPr lang="en-US" altLang="en-US" sz="2200" spc="10" dirty="0">
                <a:latin typeface="Arial"/>
                <a:cs typeface="Arial"/>
              </a:rPr>
              <a:t>, customer, or other stakeholder?</a:t>
            </a:r>
          </a:p>
        </p:txBody>
      </p:sp>
      <p:sp>
        <p:nvSpPr>
          <p:cNvPr id="209" name="TextBox 208">
            <a:extLst>
              <a:ext uri="{FF2B5EF4-FFF2-40B4-BE49-F238E27FC236}">
                <a16:creationId xmlns:a16="http://schemas.microsoft.com/office/drawing/2014/main" id="{231A1C19-1905-4CA9-9C87-3C1F35D48A04}"/>
              </a:ext>
            </a:extLst>
          </p:cNvPr>
          <p:cNvSpPr txBox="1"/>
          <p:nvPr/>
        </p:nvSpPr>
        <p:spPr>
          <a:xfrm>
            <a:off x="33114352" y="20555439"/>
            <a:ext cx="10661113" cy="769441"/>
          </a:xfrm>
          <a:prstGeom prst="rect">
            <a:avLst/>
          </a:prstGeom>
          <a:noFill/>
        </p:spPr>
        <p:txBody>
          <a:bodyPr wrap="square">
            <a:spAutoFit/>
          </a:bodyPr>
          <a:lstStyle/>
          <a:p>
            <a:pPr algn="just"/>
            <a:r>
              <a:rPr lang="en-IN" sz="2200" spc="10" dirty="0">
                <a:latin typeface="Arial"/>
                <a:cs typeface="Arial"/>
              </a:rPr>
              <a:t>We would like to thank Professor Matthew Lanham and our industry partner for this opportunity, their guidance, and support on this project.</a:t>
            </a:r>
          </a:p>
        </p:txBody>
      </p:sp>
      <p:pic>
        <p:nvPicPr>
          <p:cNvPr id="235" name="Picture 234">
            <a:extLst>
              <a:ext uri="{FF2B5EF4-FFF2-40B4-BE49-F238E27FC236}">
                <a16:creationId xmlns:a16="http://schemas.microsoft.com/office/drawing/2014/main" id="{C653BEDF-FC59-4350-9E5B-7BDACA63E891}"/>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21057551" y="-1689168"/>
            <a:ext cx="12586036" cy="1348187"/>
          </a:xfrm>
          <a:prstGeom prst="rect">
            <a:avLst/>
          </a:prstGeom>
        </p:spPr>
      </p:pic>
      <p:sp>
        <p:nvSpPr>
          <p:cNvPr id="137" name="Rectangle 26">
            <a:extLst>
              <a:ext uri="{FF2B5EF4-FFF2-40B4-BE49-F238E27FC236}">
                <a16:creationId xmlns:a16="http://schemas.microsoft.com/office/drawing/2014/main" id="{F7967B6B-449B-4C4B-87E5-214DC84A2234}"/>
              </a:ext>
            </a:extLst>
          </p:cNvPr>
          <p:cNvSpPr>
            <a:spLocks noChangeArrowheads="1"/>
          </p:cNvSpPr>
          <p:nvPr/>
        </p:nvSpPr>
        <p:spPr bwMode="auto">
          <a:xfrm>
            <a:off x="-106185" y="1828269"/>
            <a:ext cx="44008883" cy="143456"/>
          </a:xfrm>
          <a:prstGeom prst="rect">
            <a:avLst/>
          </a:prstGeom>
          <a:solidFill>
            <a:srgbClr val="DDC69A"/>
          </a:solidFill>
          <a:ln>
            <a:noFill/>
          </a:ln>
          <a:effectLst/>
        </p:spPr>
        <p:txBody>
          <a:bodyPr wrap="none" lIns="50674" tIns="25337" rIns="50674" bIns="25337" anchor="ctr"/>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ctr"/>
            <a:endParaRPr lang="en-US" altLang="en-US" sz="1314">
              <a:solidFill>
                <a:schemeClr val="hlink"/>
              </a:solidFill>
            </a:endParaRPr>
          </a:p>
        </p:txBody>
      </p:sp>
      <p:sp>
        <p:nvSpPr>
          <p:cNvPr id="141" name="Rectangle 26">
            <a:extLst>
              <a:ext uri="{FF2B5EF4-FFF2-40B4-BE49-F238E27FC236}">
                <a16:creationId xmlns:a16="http://schemas.microsoft.com/office/drawing/2014/main" id="{FAB6ED1B-2BBA-4CD8-AB49-EF09F1F82491}"/>
              </a:ext>
            </a:extLst>
          </p:cNvPr>
          <p:cNvSpPr>
            <a:spLocks noChangeArrowheads="1"/>
          </p:cNvSpPr>
          <p:nvPr/>
        </p:nvSpPr>
        <p:spPr bwMode="auto">
          <a:xfrm>
            <a:off x="-117681" y="21799774"/>
            <a:ext cx="44008880" cy="163603"/>
          </a:xfrm>
          <a:prstGeom prst="rect">
            <a:avLst/>
          </a:prstGeom>
          <a:solidFill>
            <a:srgbClr val="DDC69A"/>
          </a:solidFill>
          <a:ln>
            <a:noFill/>
          </a:ln>
          <a:effectLst/>
        </p:spPr>
        <p:txBody>
          <a:bodyPr wrap="none" lIns="50674" tIns="25337" rIns="50674" bIns="25337" anchor="ctr"/>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ctr"/>
            <a:endParaRPr lang="en-US" altLang="en-US" sz="1314">
              <a:solidFill>
                <a:schemeClr val="hlink"/>
              </a:solidFill>
            </a:endParaRPr>
          </a:p>
        </p:txBody>
      </p:sp>
      <p:cxnSp>
        <p:nvCxnSpPr>
          <p:cNvPr id="144" name="Straight Connector 143">
            <a:extLst>
              <a:ext uri="{FF2B5EF4-FFF2-40B4-BE49-F238E27FC236}">
                <a16:creationId xmlns:a16="http://schemas.microsoft.com/office/drawing/2014/main" id="{22105DCC-8B80-4932-A11F-566A4E5862CD}"/>
              </a:ext>
            </a:extLst>
          </p:cNvPr>
          <p:cNvCxnSpPr/>
          <p:nvPr/>
        </p:nvCxnSpPr>
        <p:spPr bwMode="auto">
          <a:xfrm>
            <a:off x="21886760" y="4370124"/>
            <a:ext cx="0" cy="17032042"/>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69" name="Object 168">
            <a:extLst>
              <a:ext uri="{FF2B5EF4-FFF2-40B4-BE49-F238E27FC236}">
                <a16:creationId xmlns:a16="http://schemas.microsoft.com/office/drawing/2014/main" id="{BD05F37A-E091-4B66-8387-B3FCD480691C}"/>
              </a:ext>
            </a:extLst>
          </p:cNvPr>
          <p:cNvGraphicFramePr>
            <a:graphicFrameLocks noChangeAspect="1"/>
          </p:cNvGraphicFramePr>
          <p:nvPr>
            <p:extLst>
              <p:ext uri="{D42A27DB-BD31-4B8C-83A1-F6EECF244321}">
                <p14:modId xmlns:p14="http://schemas.microsoft.com/office/powerpoint/2010/main" val="2234721241"/>
              </p:ext>
            </p:extLst>
          </p:nvPr>
        </p:nvGraphicFramePr>
        <p:xfrm>
          <a:off x="22291000" y="12602542"/>
          <a:ext cx="4600575" cy="3474413"/>
        </p:xfrm>
        <a:graphic>
          <a:graphicData uri="http://schemas.openxmlformats.org/presentationml/2006/ole">
            <mc:AlternateContent xmlns:mc="http://schemas.openxmlformats.org/markup-compatibility/2006">
              <mc:Choice xmlns:v="urn:schemas-microsoft-com:vml" Requires="v">
                <p:oleObj name="Worksheet" r:id="rId8" imgW="2453827" imgH="1836448" progId="Excel.Sheet.12">
                  <p:embed/>
                </p:oleObj>
              </mc:Choice>
              <mc:Fallback>
                <p:oleObj name="Worksheet" r:id="rId8" imgW="2453827" imgH="1836448" progId="Excel.Sheet.12">
                  <p:embed/>
                  <p:pic>
                    <p:nvPicPr>
                      <p:cNvPr id="169" name="Object 168">
                        <a:extLst>
                          <a:ext uri="{FF2B5EF4-FFF2-40B4-BE49-F238E27FC236}">
                            <a16:creationId xmlns:a16="http://schemas.microsoft.com/office/drawing/2014/main" id="{BD05F37A-E091-4B66-8387-B3FCD480691C}"/>
                          </a:ext>
                        </a:extLst>
                      </p:cNvPr>
                      <p:cNvPicPr/>
                      <p:nvPr/>
                    </p:nvPicPr>
                    <p:blipFill>
                      <a:blip r:embed="rId9"/>
                      <a:stretch>
                        <a:fillRect/>
                      </a:stretch>
                    </p:blipFill>
                    <p:spPr>
                      <a:xfrm>
                        <a:off x="22291000" y="12602542"/>
                        <a:ext cx="4600575" cy="3474413"/>
                      </a:xfrm>
                      <a:prstGeom prst="rect">
                        <a:avLst/>
                      </a:prstGeom>
                    </p:spPr>
                  </p:pic>
                </p:oleObj>
              </mc:Fallback>
            </mc:AlternateContent>
          </a:graphicData>
        </a:graphic>
      </p:graphicFrame>
      <p:sp>
        <p:nvSpPr>
          <p:cNvPr id="186" name="Rectangle 185">
            <a:extLst>
              <a:ext uri="{FF2B5EF4-FFF2-40B4-BE49-F238E27FC236}">
                <a16:creationId xmlns:a16="http://schemas.microsoft.com/office/drawing/2014/main" id="{65BC40FC-07C0-421A-A541-4DE12FC61D69}"/>
              </a:ext>
            </a:extLst>
          </p:cNvPr>
          <p:cNvSpPr/>
          <p:nvPr/>
        </p:nvSpPr>
        <p:spPr>
          <a:xfrm>
            <a:off x="27748662" y="16475715"/>
            <a:ext cx="4616345"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4. Probability Calibration Plot</a:t>
            </a:r>
          </a:p>
        </p:txBody>
      </p:sp>
      <p:pic>
        <p:nvPicPr>
          <p:cNvPr id="197" name="Picture 196" descr="A close up of a map&#10;&#10;Description automatically generated">
            <a:extLst>
              <a:ext uri="{FF2B5EF4-FFF2-40B4-BE49-F238E27FC236}">
                <a16:creationId xmlns:a16="http://schemas.microsoft.com/office/drawing/2014/main" id="{35DCC1FC-97AB-4218-A446-BC19E5BAC24C}"/>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27129008" y="12798884"/>
            <a:ext cx="5356535" cy="3486795"/>
          </a:xfrm>
          <a:prstGeom prst="rect">
            <a:avLst/>
          </a:prstGeom>
        </p:spPr>
      </p:pic>
      <p:graphicFrame>
        <p:nvGraphicFramePr>
          <p:cNvPr id="206" name="Object 205">
            <a:extLst>
              <a:ext uri="{FF2B5EF4-FFF2-40B4-BE49-F238E27FC236}">
                <a16:creationId xmlns:a16="http://schemas.microsoft.com/office/drawing/2014/main" id="{4A1EB3AE-6B75-4EB6-AE17-CB39AE58691A}"/>
              </a:ext>
            </a:extLst>
          </p:cNvPr>
          <p:cNvGraphicFramePr>
            <a:graphicFrameLocks noChangeAspect="1"/>
          </p:cNvGraphicFramePr>
          <p:nvPr>
            <p:extLst>
              <p:ext uri="{D42A27DB-BD31-4B8C-83A1-F6EECF244321}">
                <p14:modId xmlns:p14="http://schemas.microsoft.com/office/powerpoint/2010/main" val="3498925703"/>
              </p:ext>
            </p:extLst>
          </p:nvPr>
        </p:nvGraphicFramePr>
        <p:xfrm>
          <a:off x="22461370" y="17527643"/>
          <a:ext cx="4600575" cy="3474413"/>
        </p:xfrm>
        <a:graphic>
          <a:graphicData uri="http://schemas.openxmlformats.org/presentationml/2006/ole">
            <mc:AlternateContent xmlns:mc="http://schemas.openxmlformats.org/markup-compatibility/2006">
              <mc:Choice xmlns:v="urn:schemas-microsoft-com:vml" Requires="v">
                <p:oleObj name="Worksheet" r:id="rId8" imgW="2453827" imgH="1836448" progId="Excel.Sheet.12">
                  <p:embed/>
                </p:oleObj>
              </mc:Choice>
              <mc:Fallback>
                <p:oleObj name="Worksheet" r:id="rId8" imgW="2453827" imgH="1836448" progId="Excel.Sheet.12">
                  <p:embed/>
                  <p:pic>
                    <p:nvPicPr>
                      <p:cNvPr id="206" name="Object 205">
                        <a:extLst>
                          <a:ext uri="{FF2B5EF4-FFF2-40B4-BE49-F238E27FC236}">
                            <a16:creationId xmlns:a16="http://schemas.microsoft.com/office/drawing/2014/main" id="{4A1EB3AE-6B75-4EB6-AE17-CB39AE58691A}"/>
                          </a:ext>
                        </a:extLst>
                      </p:cNvPr>
                      <p:cNvPicPr/>
                      <p:nvPr/>
                    </p:nvPicPr>
                    <p:blipFill>
                      <a:blip r:embed="rId9"/>
                      <a:stretch>
                        <a:fillRect/>
                      </a:stretch>
                    </p:blipFill>
                    <p:spPr>
                      <a:xfrm>
                        <a:off x="22461370" y="17527643"/>
                        <a:ext cx="4600575" cy="3474413"/>
                      </a:xfrm>
                      <a:prstGeom prst="rect">
                        <a:avLst/>
                      </a:prstGeom>
                    </p:spPr>
                  </p:pic>
                </p:oleObj>
              </mc:Fallback>
            </mc:AlternateContent>
          </a:graphicData>
        </a:graphic>
      </p:graphicFrame>
      <p:sp>
        <p:nvSpPr>
          <p:cNvPr id="207" name="Rectangle 206">
            <a:extLst>
              <a:ext uri="{FF2B5EF4-FFF2-40B4-BE49-F238E27FC236}">
                <a16:creationId xmlns:a16="http://schemas.microsoft.com/office/drawing/2014/main" id="{F805D888-5352-4C0F-BBFC-30591442BE1F}"/>
              </a:ext>
            </a:extLst>
          </p:cNvPr>
          <p:cNvSpPr/>
          <p:nvPr/>
        </p:nvSpPr>
        <p:spPr>
          <a:xfrm>
            <a:off x="27789797" y="21170117"/>
            <a:ext cx="4616345"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4. Probability Calibration Plot</a:t>
            </a:r>
          </a:p>
        </p:txBody>
      </p:sp>
      <p:pic>
        <p:nvPicPr>
          <p:cNvPr id="208" name="Picture 207" descr="A close up of a map&#10;&#10;Description automatically generated">
            <a:extLst>
              <a:ext uri="{FF2B5EF4-FFF2-40B4-BE49-F238E27FC236}">
                <a16:creationId xmlns:a16="http://schemas.microsoft.com/office/drawing/2014/main" id="{26CCD820-3A41-473B-8F3D-1FE3030698AD}"/>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27239656" y="17509588"/>
            <a:ext cx="5356535" cy="3486795"/>
          </a:xfrm>
          <a:prstGeom prst="rect">
            <a:avLst/>
          </a:prstGeom>
        </p:spPr>
      </p:pic>
      <p:sp>
        <p:nvSpPr>
          <p:cNvPr id="210" name="Rectangle 209">
            <a:extLst>
              <a:ext uri="{FF2B5EF4-FFF2-40B4-BE49-F238E27FC236}">
                <a16:creationId xmlns:a16="http://schemas.microsoft.com/office/drawing/2014/main" id="{52928B21-A381-482A-875D-8DBDE2B44378}"/>
              </a:ext>
            </a:extLst>
          </p:cNvPr>
          <p:cNvSpPr/>
          <p:nvPr/>
        </p:nvSpPr>
        <p:spPr>
          <a:xfrm>
            <a:off x="903377" y="19402002"/>
            <a:ext cx="4887247" cy="523220"/>
          </a:xfrm>
          <a:prstGeom prst="rect">
            <a:avLst/>
          </a:prstGeom>
        </p:spPr>
        <p:txBody>
          <a:bodyPr wrap="square">
            <a:spAutoFit/>
          </a:bodyPr>
          <a:lstStyle/>
          <a:p>
            <a:r>
              <a:rPr lang="en-US" altLang="en-US" sz="2800" b="1" dirty="0">
                <a:latin typeface="Arial" panose="020B0604020202020204" pitchFamily="34" charset="0"/>
                <a:cs typeface="Arial" panose="020B0604020202020204" pitchFamily="34" charset="0"/>
              </a:rPr>
              <a:t>RESEARCH OBJECTIVES</a:t>
            </a:r>
            <a:endParaRPr lang="en-US" sz="2800" b="1" dirty="0">
              <a:latin typeface="Arial" panose="020B0604020202020204" pitchFamily="34" charset="0"/>
              <a:cs typeface="Arial" panose="020B0604020202020204" pitchFamily="34" charset="0"/>
            </a:endParaRPr>
          </a:p>
        </p:txBody>
      </p:sp>
      <p:sp>
        <p:nvSpPr>
          <p:cNvPr id="212" name="Rectangle 211">
            <a:extLst>
              <a:ext uri="{FF2B5EF4-FFF2-40B4-BE49-F238E27FC236}">
                <a16:creationId xmlns:a16="http://schemas.microsoft.com/office/drawing/2014/main" id="{B1D3324D-23AF-49C8-AC9C-627B947C3372}"/>
              </a:ext>
            </a:extLst>
          </p:cNvPr>
          <p:cNvSpPr/>
          <p:nvPr/>
        </p:nvSpPr>
        <p:spPr bwMode="auto">
          <a:xfrm>
            <a:off x="232819" y="19457516"/>
            <a:ext cx="365760" cy="365760"/>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a:latin typeface="Arial" panose="020B0604020202020204" pitchFamily="34" charset="0"/>
              <a:cs typeface="Arial" panose="020B0604020202020204" pitchFamily="34" charset="0"/>
            </a:endParaRPr>
          </a:p>
        </p:txBody>
      </p:sp>
      <p:cxnSp>
        <p:nvCxnSpPr>
          <p:cNvPr id="213" name="Straight Connector 212">
            <a:extLst>
              <a:ext uri="{FF2B5EF4-FFF2-40B4-BE49-F238E27FC236}">
                <a16:creationId xmlns:a16="http://schemas.microsoft.com/office/drawing/2014/main" id="{C7F44019-64B9-4836-B21F-312291DE1DA6}"/>
              </a:ext>
            </a:extLst>
          </p:cNvPr>
          <p:cNvCxnSpPr>
            <a:cxnSpLocks/>
            <a:stCxn id="210" idx="3"/>
          </p:cNvCxnSpPr>
          <p:nvPr/>
        </p:nvCxnSpPr>
        <p:spPr bwMode="auto">
          <a:xfrm flipV="1">
            <a:off x="5790624" y="19663146"/>
            <a:ext cx="4834820" cy="466"/>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4" name="TextBox 213">
            <a:extLst>
              <a:ext uri="{FF2B5EF4-FFF2-40B4-BE49-F238E27FC236}">
                <a16:creationId xmlns:a16="http://schemas.microsoft.com/office/drawing/2014/main" id="{86B3CB02-B4CB-48FA-852D-983CA1E575CB}"/>
              </a:ext>
            </a:extLst>
          </p:cNvPr>
          <p:cNvSpPr txBox="1"/>
          <p:nvPr/>
        </p:nvSpPr>
        <p:spPr>
          <a:xfrm>
            <a:off x="270806" y="15868096"/>
            <a:ext cx="10439462" cy="3477875"/>
          </a:xfrm>
          <a:prstGeom prst="rect">
            <a:avLst/>
          </a:prstGeom>
          <a:noFill/>
        </p:spPr>
        <p:txBody>
          <a:bodyPr wrap="square" rtlCol="0" anchor="t">
            <a:spAutoFit/>
          </a:bodyPr>
          <a:lstStyle/>
          <a:p>
            <a:pPr algn="just"/>
            <a:r>
              <a:rPr lang="en-US" sz="2200" spc="10" dirty="0">
                <a:latin typeface="Arial"/>
                <a:cs typeface="Arial"/>
              </a:rPr>
              <a:t>Additional filler… </a:t>
            </a:r>
            <a:r>
              <a:rPr lang="en-US" sz="2200" spc="10" dirty="0">
                <a:solidFill>
                  <a:srgbClr val="FF0000"/>
                </a:solidFill>
                <a:latin typeface="Arial"/>
                <a:cs typeface="Arial"/>
              </a:rPr>
              <a:t>Remember to use high quality figures people can read </a:t>
            </a:r>
          </a:p>
          <a:p>
            <a:pPr algn="just"/>
            <a:r>
              <a:rPr lang="en-US" sz="2200" spc="10" dirty="0">
                <a:latin typeface="Arial"/>
                <a:cs typeface="Arial"/>
              </a:rPr>
              <a:t>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a:t>
            </a:r>
          </a:p>
        </p:txBody>
      </p:sp>
      <p:sp>
        <p:nvSpPr>
          <p:cNvPr id="215" name="Rectangle 214">
            <a:extLst>
              <a:ext uri="{FF2B5EF4-FFF2-40B4-BE49-F238E27FC236}">
                <a16:creationId xmlns:a16="http://schemas.microsoft.com/office/drawing/2014/main" id="{E07925BF-CCB2-443C-9FE8-FE558EC7F144}"/>
              </a:ext>
            </a:extLst>
          </p:cNvPr>
          <p:cNvSpPr/>
          <p:nvPr/>
        </p:nvSpPr>
        <p:spPr>
          <a:xfrm>
            <a:off x="33712777" y="19828595"/>
            <a:ext cx="4321451"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ACKNOWLEDGEMENTS</a:t>
            </a:r>
          </a:p>
        </p:txBody>
      </p:sp>
      <p:sp>
        <p:nvSpPr>
          <p:cNvPr id="216" name="Rectangle 215">
            <a:extLst>
              <a:ext uri="{FF2B5EF4-FFF2-40B4-BE49-F238E27FC236}">
                <a16:creationId xmlns:a16="http://schemas.microsoft.com/office/drawing/2014/main" id="{DCDFF37B-E28D-42AA-A095-47DDCB4A04D4}"/>
              </a:ext>
            </a:extLst>
          </p:cNvPr>
          <p:cNvSpPr/>
          <p:nvPr/>
        </p:nvSpPr>
        <p:spPr bwMode="auto">
          <a:xfrm>
            <a:off x="33205337" y="4158033"/>
            <a:ext cx="365760" cy="365760"/>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a:p>
        </p:txBody>
      </p:sp>
      <p:sp>
        <p:nvSpPr>
          <p:cNvPr id="220" name="Rectangle 219">
            <a:extLst>
              <a:ext uri="{FF2B5EF4-FFF2-40B4-BE49-F238E27FC236}">
                <a16:creationId xmlns:a16="http://schemas.microsoft.com/office/drawing/2014/main" id="{E24C946C-91E9-4486-8B6C-6C3CC59FA60A}"/>
              </a:ext>
            </a:extLst>
          </p:cNvPr>
          <p:cNvSpPr/>
          <p:nvPr/>
        </p:nvSpPr>
        <p:spPr bwMode="auto">
          <a:xfrm>
            <a:off x="33193516" y="19907325"/>
            <a:ext cx="365760" cy="365760"/>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dirty="0">
              <a:latin typeface="Arial" panose="020B0604020202020204" pitchFamily="34" charset="0"/>
              <a:cs typeface="Arial" panose="020B0604020202020204" pitchFamily="34" charset="0"/>
            </a:endParaRPr>
          </a:p>
        </p:txBody>
      </p:sp>
      <p:sp>
        <p:nvSpPr>
          <p:cNvPr id="222" name="TextBox 19">
            <a:extLst>
              <a:ext uri="{FF2B5EF4-FFF2-40B4-BE49-F238E27FC236}">
                <a16:creationId xmlns:a16="http://schemas.microsoft.com/office/drawing/2014/main" id="{13CCCA15-0742-4FCE-BCD3-6CD6366B4CE1}"/>
              </a:ext>
            </a:extLst>
          </p:cNvPr>
          <p:cNvSpPr txBox="1"/>
          <p:nvPr/>
        </p:nvSpPr>
        <p:spPr>
          <a:xfrm>
            <a:off x="22249772" y="11159696"/>
            <a:ext cx="9944690" cy="769441"/>
          </a:xfrm>
          <a:prstGeom prst="rect">
            <a:avLst/>
          </a:prstGeom>
          <a:noFill/>
        </p:spPr>
        <p:txBody>
          <a:bodyPr wrap="square" rtlCol="0" anchor="t">
            <a:spAutoFit/>
          </a:bodyPr>
          <a:lstStyle/>
          <a:p>
            <a:pPr algn="just"/>
            <a:r>
              <a:rPr lang="en-US" altLang="en-US" sz="2200" spc="10" dirty="0">
                <a:latin typeface="Arial"/>
                <a:cs typeface="Arial"/>
              </a:rPr>
              <a:t>Discuss the performance of your models and refer to the figure. Don’t use a table, create a nice-looking plot(s) in Tableau, Excel, or R.</a:t>
            </a:r>
          </a:p>
        </p:txBody>
      </p:sp>
      <p:sp>
        <p:nvSpPr>
          <p:cNvPr id="223" name="Rectangle 222">
            <a:extLst>
              <a:ext uri="{FF2B5EF4-FFF2-40B4-BE49-F238E27FC236}">
                <a16:creationId xmlns:a16="http://schemas.microsoft.com/office/drawing/2014/main" id="{5A8E44DE-983B-4215-8723-42FE93CCB9F3}"/>
              </a:ext>
            </a:extLst>
          </p:cNvPr>
          <p:cNvSpPr/>
          <p:nvPr/>
        </p:nvSpPr>
        <p:spPr>
          <a:xfrm>
            <a:off x="22201048" y="16420962"/>
            <a:ext cx="4644250"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3. Model Results</a:t>
            </a:r>
          </a:p>
        </p:txBody>
      </p:sp>
      <p:sp>
        <p:nvSpPr>
          <p:cNvPr id="227" name="Rectangle 226">
            <a:extLst>
              <a:ext uri="{FF2B5EF4-FFF2-40B4-BE49-F238E27FC236}">
                <a16:creationId xmlns:a16="http://schemas.microsoft.com/office/drawing/2014/main" id="{A736B969-D080-4FEA-A41E-5163AEEF863B}"/>
              </a:ext>
            </a:extLst>
          </p:cNvPr>
          <p:cNvSpPr/>
          <p:nvPr/>
        </p:nvSpPr>
        <p:spPr>
          <a:xfrm>
            <a:off x="22201048" y="21200860"/>
            <a:ext cx="4644250"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3. Model Results</a:t>
            </a:r>
          </a:p>
        </p:txBody>
      </p:sp>
      <p:sp>
        <p:nvSpPr>
          <p:cNvPr id="229" name="Rectangle 228">
            <a:extLst>
              <a:ext uri="{FF2B5EF4-FFF2-40B4-BE49-F238E27FC236}">
                <a16:creationId xmlns:a16="http://schemas.microsoft.com/office/drawing/2014/main" id="{C5D9DFE6-55D5-48D0-BBA6-0B2D96899C0E}"/>
              </a:ext>
            </a:extLst>
          </p:cNvPr>
          <p:cNvSpPr/>
          <p:nvPr/>
        </p:nvSpPr>
        <p:spPr>
          <a:xfrm>
            <a:off x="11396315" y="8974082"/>
            <a:ext cx="10397599" cy="409374"/>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Table 1. Literature Summary</a:t>
            </a:r>
          </a:p>
        </p:txBody>
      </p:sp>
      <p:sp>
        <p:nvSpPr>
          <p:cNvPr id="237" name="Rectangle 236">
            <a:extLst>
              <a:ext uri="{FF2B5EF4-FFF2-40B4-BE49-F238E27FC236}">
                <a16:creationId xmlns:a16="http://schemas.microsoft.com/office/drawing/2014/main" id="{5CEECB10-ECB5-48C6-89BD-6A90C19B3151}"/>
              </a:ext>
            </a:extLst>
          </p:cNvPr>
          <p:cNvSpPr/>
          <p:nvPr/>
        </p:nvSpPr>
        <p:spPr bwMode="auto">
          <a:xfrm>
            <a:off x="-102558" y="-19426"/>
            <a:ext cx="4874282" cy="3805865"/>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a:latin typeface="Arial" panose="020B0604020202020204" pitchFamily="34" charset="0"/>
              <a:cs typeface="Arial" panose="020B0604020202020204" pitchFamily="34" charset="0"/>
            </a:endParaRPr>
          </a:p>
        </p:txBody>
      </p:sp>
      <p:pic>
        <p:nvPicPr>
          <p:cNvPr id="1105" name="Picture 81" descr="Home - 2022 INFORMS Business Analytics Conference">
            <a:extLst>
              <a:ext uri="{FF2B5EF4-FFF2-40B4-BE49-F238E27FC236}">
                <a16:creationId xmlns:a16="http://schemas.microsoft.com/office/drawing/2014/main" id="{46BFBFA2-A75D-481D-80DF-9A891DAD0381}"/>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602453" y="109156"/>
            <a:ext cx="3464832" cy="3425434"/>
          </a:xfrm>
          <a:prstGeom prst="rect">
            <a:avLst/>
          </a:prstGeom>
          <a:noFill/>
          <a:extLst>
            <a:ext uri="{909E8E84-426E-40DD-AFC4-6F175D3DCCD1}">
              <a14:hiddenFill xmlns:a14="http://schemas.microsoft.com/office/drawing/2010/main">
                <a:solidFill>
                  <a:srgbClr val="FFFFFF"/>
                </a:solidFill>
              </a14:hiddenFill>
            </a:ext>
          </a:extLst>
        </p:spPr>
      </p:pic>
      <p:sp>
        <p:nvSpPr>
          <p:cNvPr id="238" name="Rectangle 237">
            <a:extLst>
              <a:ext uri="{FF2B5EF4-FFF2-40B4-BE49-F238E27FC236}">
                <a16:creationId xmlns:a16="http://schemas.microsoft.com/office/drawing/2014/main" id="{EB429614-D536-4934-919E-2C27E6A3B7F9}"/>
              </a:ext>
            </a:extLst>
          </p:cNvPr>
          <p:cNvSpPr/>
          <p:nvPr/>
        </p:nvSpPr>
        <p:spPr bwMode="auto">
          <a:xfrm>
            <a:off x="39065662" y="-33694"/>
            <a:ext cx="4874282" cy="3805865"/>
          </a:xfrm>
          <a:prstGeom prst="rect">
            <a:avLst/>
          </a:prstGeom>
          <a:solidFill>
            <a:srgbClr val="DDC69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endParaRPr lang="en-US" sz="2400">
              <a:latin typeface="Arial" panose="020B0604020202020204" pitchFamily="34" charset="0"/>
              <a:cs typeface="Arial" panose="020B0604020202020204" pitchFamily="34" charset="0"/>
            </a:endParaRPr>
          </a:p>
        </p:txBody>
      </p:sp>
      <p:pic>
        <p:nvPicPr>
          <p:cNvPr id="234" name="Picture 233">
            <a:extLst>
              <a:ext uri="{FF2B5EF4-FFF2-40B4-BE49-F238E27FC236}">
                <a16:creationId xmlns:a16="http://schemas.microsoft.com/office/drawing/2014/main" id="{D9827ED4-41D3-432F-BB30-20B0611EC1EA}"/>
              </a:ext>
            </a:extLst>
          </p:cNvPr>
          <p:cNvPicPr>
            <a:picLocks noChangeAspect="1"/>
          </p:cNvPicPr>
          <p:nvPr/>
        </p:nvPicPr>
        <p:blipFill>
          <a:blip r:embed="rId17"/>
          <a:stretch>
            <a:fillRect/>
          </a:stretch>
        </p:blipFill>
        <p:spPr>
          <a:xfrm>
            <a:off x="39869516" y="397722"/>
            <a:ext cx="3266574" cy="3146479"/>
          </a:xfrm>
          <a:prstGeom prst="rect">
            <a:avLst/>
          </a:prstGeom>
        </p:spPr>
      </p:pic>
      <p:pic>
        <p:nvPicPr>
          <p:cNvPr id="68" name="Picture 67">
            <a:extLst>
              <a:ext uri="{FF2B5EF4-FFF2-40B4-BE49-F238E27FC236}">
                <a16:creationId xmlns:a16="http://schemas.microsoft.com/office/drawing/2014/main" id="{1BAC4958-6E66-42EA-A2CB-F63EE4FABEFD}"/>
              </a:ext>
            </a:extLst>
          </p:cNvPr>
          <p:cNvPicPr>
            <a:picLocks noChangeAspect="1"/>
          </p:cNvPicPr>
          <p:nvPr/>
        </p:nvPicPr>
        <p:blipFill>
          <a:blip r:embed="rId18"/>
          <a:stretch>
            <a:fillRect/>
          </a:stretch>
        </p:blipFill>
        <p:spPr>
          <a:xfrm>
            <a:off x="-672111" y="-2219599"/>
            <a:ext cx="2554823" cy="1512557"/>
          </a:xfrm>
          <a:prstGeom prst="rect">
            <a:avLst/>
          </a:prstGeom>
        </p:spPr>
      </p:pic>
      <p:sp>
        <p:nvSpPr>
          <p:cNvPr id="246" name="TextBox 245">
            <a:extLst>
              <a:ext uri="{FF2B5EF4-FFF2-40B4-BE49-F238E27FC236}">
                <a16:creationId xmlns:a16="http://schemas.microsoft.com/office/drawing/2014/main" id="{86EC4760-DB6A-48A8-B28A-27CC39F25D18}"/>
              </a:ext>
            </a:extLst>
          </p:cNvPr>
          <p:cNvSpPr txBox="1"/>
          <p:nvPr/>
        </p:nvSpPr>
        <p:spPr>
          <a:xfrm>
            <a:off x="39637289" y="-1601157"/>
            <a:ext cx="5248225" cy="1107996"/>
          </a:xfrm>
          <a:prstGeom prst="rect">
            <a:avLst/>
          </a:prstGeom>
          <a:noFill/>
        </p:spPr>
        <p:txBody>
          <a:bodyPr wrap="square">
            <a:spAutoFit/>
          </a:bodyPr>
          <a:lstStyle/>
          <a:p>
            <a:pPr algn="just"/>
            <a:r>
              <a:rPr lang="en-US" sz="2200" spc="10" dirty="0">
                <a:solidFill>
                  <a:srgbClr val="FF0000"/>
                </a:solidFill>
                <a:latin typeface="Arial"/>
                <a:cs typeface="Arial"/>
              </a:rPr>
              <a:t>Create a QR code and add yours. This is so people can find your poster and look at more later.</a:t>
            </a:r>
          </a:p>
        </p:txBody>
      </p:sp>
      <p:cxnSp>
        <p:nvCxnSpPr>
          <p:cNvPr id="247" name="Straight Arrow Connector 246">
            <a:extLst>
              <a:ext uri="{FF2B5EF4-FFF2-40B4-BE49-F238E27FC236}">
                <a16:creationId xmlns:a16="http://schemas.microsoft.com/office/drawing/2014/main" id="{29963B25-81C4-45A2-BB8D-C58BC7C539BC}"/>
              </a:ext>
            </a:extLst>
          </p:cNvPr>
          <p:cNvCxnSpPr/>
          <p:nvPr/>
        </p:nvCxnSpPr>
        <p:spPr bwMode="auto">
          <a:xfrm>
            <a:off x="42467517" y="-707042"/>
            <a:ext cx="0" cy="989207"/>
          </a:xfrm>
          <a:prstGeom prst="straightConnector1">
            <a:avLst/>
          </a:prstGeom>
          <a:solidFill>
            <a:schemeClr val="accent1"/>
          </a:solidFill>
          <a:ln w="5397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01710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A8EA28-9D87-FE49-87F1-02109BD5E989}"/>
              </a:ext>
            </a:extLst>
          </p:cNvPr>
          <p:cNvSpPr>
            <a:spLocks/>
          </p:cNvSpPr>
          <p:nvPr/>
        </p:nvSpPr>
        <p:spPr bwMode="auto">
          <a:xfrm>
            <a:off x="-222064" y="0"/>
            <a:ext cx="9286875" cy="22084748"/>
          </a:xfrm>
          <a:prstGeom prst="rect">
            <a:avLst/>
          </a:prstGeom>
          <a:solidFill>
            <a:srgbClr val="CFB9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bg1"/>
              </a:solidFill>
              <a:effectLst/>
              <a:latin typeface="Times" charset="0"/>
            </a:endParaRPr>
          </a:p>
        </p:txBody>
      </p:sp>
      <p:sp>
        <p:nvSpPr>
          <p:cNvPr id="3" name="Text Box 126">
            <a:extLst>
              <a:ext uri="{FF2B5EF4-FFF2-40B4-BE49-F238E27FC236}">
                <a16:creationId xmlns:a16="http://schemas.microsoft.com/office/drawing/2014/main" id="{D349624F-D4BF-384A-8C7B-0CD27EA08063}"/>
              </a:ext>
            </a:extLst>
          </p:cNvPr>
          <p:cNvSpPr txBox="1">
            <a:spLocks noChangeArrowheads="1"/>
          </p:cNvSpPr>
          <p:nvPr/>
        </p:nvSpPr>
        <p:spPr bwMode="auto">
          <a:xfrm>
            <a:off x="644442" y="4679510"/>
            <a:ext cx="786037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3600" b="1" dirty="0">
                <a:latin typeface="Arial" panose="020B0604020202020204" pitchFamily="34" charset="0"/>
                <a:cs typeface="Arial" panose="020B0604020202020204" pitchFamily="34" charset="0"/>
              </a:rPr>
              <a:t>Using Python Libraries to Predict, Optimize, and Provide End Users Decision Confidence</a:t>
            </a:r>
          </a:p>
        </p:txBody>
      </p:sp>
      <p:sp>
        <p:nvSpPr>
          <p:cNvPr id="4" name="TextBox 3">
            <a:extLst>
              <a:ext uri="{FF2B5EF4-FFF2-40B4-BE49-F238E27FC236}">
                <a16:creationId xmlns:a16="http://schemas.microsoft.com/office/drawing/2014/main" id="{20CEA435-E150-5348-BD12-BCDA91050022}"/>
              </a:ext>
            </a:extLst>
          </p:cNvPr>
          <p:cNvSpPr txBox="1"/>
          <p:nvPr/>
        </p:nvSpPr>
        <p:spPr>
          <a:xfrm>
            <a:off x="644442" y="6605709"/>
            <a:ext cx="7257385" cy="1471172"/>
          </a:xfrm>
          <a:prstGeom prst="rect">
            <a:avLst/>
          </a:prstGeom>
          <a:noFill/>
        </p:spPr>
        <p:txBody>
          <a:bodyPr wrap="square">
            <a:spAutoFit/>
          </a:bodyPr>
          <a:lstStyle/>
          <a:p>
            <a:pPr>
              <a:spcBef>
                <a:spcPct val="20000"/>
              </a:spcBef>
            </a:pPr>
            <a:r>
              <a:rPr lang="en-IN" sz="1600" b="1" dirty="0">
                <a:latin typeface="Arial" panose="020B0604020202020204" pitchFamily="34" charset="0"/>
                <a:cs typeface="Arial" panose="020B0604020202020204" pitchFamily="34" charset="0"/>
              </a:rPr>
              <a:t>Student A, Student B, Student C, Student D, Student E, </a:t>
            </a:r>
          </a:p>
          <a:p>
            <a:pPr>
              <a:spcBef>
                <a:spcPct val="20000"/>
              </a:spcBef>
            </a:pPr>
            <a:r>
              <a:rPr lang="en-IN" sz="1600" b="1" dirty="0">
                <a:latin typeface="Arial" panose="020B0604020202020204" pitchFamily="34" charset="0"/>
                <a:cs typeface="Arial" panose="020B0604020202020204" pitchFamily="34" charset="0"/>
              </a:rPr>
              <a:t>Matthew A. Lanham</a:t>
            </a:r>
          </a:p>
          <a:p>
            <a:pPr>
              <a:spcBef>
                <a:spcPct val="20000"/>
              </a:spcBef>
            </a:pPr>
            <a:r>
              <a:rPr lang="en-IN" sz="1600" dirty="0">
                <a:latin typeface="Arial" panose="020B0604020202020204" pitchFamily="34" charset="0"/>
                <a:cs typeface="Arial" panose="020B0604020202020204" pitchFamily="34" charset="0"/>
              </a:rPr>
              <a:t>Purdue University, Krannert School of Management</a:t>
            </a:r>
          </a:p>
          <a:p>
            <a:pPr>
              <a:spcBef>
                <a:spcPct val="20000"/>
              </a:spcBef>
            </a:pPr>
            <a:r>
              <a:rPr lang="en-IN" altLang="en-US" sz="1600" dirty="0" err="1">
                <a:latin typeface="Arial" panose="020B0604020202020204" pitchFamily="34" charset="0"/>
                <a:cs typeface="Arial" panose="020B0604020202020204" pitchFamily="34" charset="0"/>
              </a:rPr>
              <a:t>studentA@purdue.edu</a:t>
            </a:r>
            <a:r>
              <a:rPr lang="en-IN" altLang="en-US" sz="1600" dirty="0">
                <a:latin typeface="Arial" panose="020B0604020202020204" pitchFamily="34" charset="0"/>
                <a:cs typeface="Arial" panose="020B0604020202020204" pitchFamily="34" charset="0"/>
              </a:rPr>
              <a:t>; </a:t>
            </a:r>
            <a:r>
              <a:rPr lang="en-IN" altLang="en-US" sz="1600" dirty="0" err="1">
                <a:latin typeface="Arial" panose="020B0604020202020204" pitchFamily="34" charset="0"/>
                <a:cs typeface="Arial" panose="020B0604020202020204" pitchFamily="34" charset="0"/>
              </a:rPr>
              <a:t>studentB@purdue.edu</a:t>
            </a:r>
            <a:r>
              <a:rPr lang="en-IN" altLang="en-US" sz="1600" dirty="0">
                <a:latin typeface="Arial" panose="020B0604020202020204" pitchFamily="34" charset="0"/>
                <a:cs typeface="Arial" panose="020B0604020202020204" pitchFamily="34" charset="0"/>
              </a:rPr>
              <a:t>; </a:t>
            </a:r>
            <a:r>
              <a:rPr lang="en-IN" altLang="en-US" sz="1600" dirty="0" err="1">
                <a:latin typeface="Arial" panose="020B0604020202020204" pitchFamily="34" charset="0"/>
                <a:cs typeface="Arial" panose="020B0604020202020204" pitchFamily="34" charset="0"/>
              </a:rPr>
              <a:t>studentC@purdue.edu</a:t>
            </a:r>
            <a:r>
              <a:rPr lang="en-IN" altLang="en-US" sz="1600" dirty="0">
                <a:latin typeface="Arial" panose="020B0604020202020204" pitchFamily="34" charset="0"/>
                <a:cs typeface="Arial" panose="020B0604020202020204" pitchFamily="34" charset="0"/>
              </a:rPr>
              <a:t>; </a:t>
            </a:r>
            <a:r>
              <a:rPr lang="en-IN" altLang="en-US" sz="1600" dirty="0" err="1">
                <a:latin typeface="Arial" panose="020B0604020202020204" pitchFamily="34" charset="0"/>
                <a:cs typeface="Arial" panose="020B0604020202020204" pitchFamily="34" charset="0"/>
              </a:rPr>
              <a:t>studentD@purdue.edu</a:t>
            </a:r>
            <a:r>
              <a:rPr lang="en-IN" altLang="en-US" sz="1600" dirty="0">
                <a:latin typeface="Arial" panose="020B0604020202020204" pitchFamily="34" charset="0"/>
                <a:cs typeface="Arial" panose="020B0604020202020204" pitchFamily="34" charset="0"/>
              </a:rPr>
              <a:t>; </a:t>
            </a:r>
            <a:r>
              <a:rPr lang="en-IN" altLang="en-US" sz="1600" dirty="0" err="1">
                <a:latin typeface="Arial" panose="020B0604020202020204" pitchFamily="34" charset="0"/>
                <a:cs typeface="Arial" panose="020B0604020202020204" pitchFamily="34" charset="0"/>
              </a:rPr>
              <a:t>studentE@purdue.edu</a:t>
            </a:r>
            <a:r>
              <a:rPr lang="en-IN" altLang="en-US" sz="1600" dirty="0">
                <a:latin typeface="Arial" panose="020B0604020202020204" pitchFamily="34" charset="0"/>
                <a:cs typeface="Arial" panose="020B0604020202020204" pitchFamily="34" charset="0"/>
              </a:rPr>
              <a:t>; </a:t>
            </a:r>
            <a:r>
              <a:rPr lang="en-IN" altLang="en-US" sz="1600" dirty="0" err="1">
                <a:latin typeface="Arial" panose="020B0604020202020204" pitchFamily="34" charset="0"/>
                <a:cs typeface="Arial" panose="020B0604020202020204" pitchFamily="34" charset="0"/>
              </a:rPr>
              <a:t>lanhamm@purdue.edu</a:t>
            </a:r>
            <a:endParaRPr lang="en-GB" altLang="en-US" sz="1600" dirty="0">
              <a:latin typeface="Arial" charset="0"/>
            </a:endParaRPr>
          </a:p>
        </p:txBody>
      </p:sp>
      <p:pic>
        <p:nvPicPr>
          <p:cNvPr id="5" name="Picture 4">
            <a:extLst>
              <a:ext uri="{FF2B5EF4-FFF2-40B4-BE49-F238E27FC236}">
                <a16:creationId xmlns:a16="http://schemas.microsoft.com/office/drawing/2014/main" id="{05A0FF63-F75A-CC4F-BA8C-BB93404EF7C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836738" y="-2408257"/>
            <a:ext cx="7684944" cy="833850"/>
          </a:xfrm>
          <a:prstGeom prst="rect">
            <a:avLst/>
          </a:prstGeom>
        </p:spPr>
      </p:pic>
      <p:sp>
        <p:nvSpPr>
          <p:cNvPr id="6" name="Rectangle 5">
            <a:extLst>
              <a:ext uri="{FF2B5EF4-FFF2-40B4-BE49-F238E27FC236}">
                <a16:creationId xmlns:a16="http://schemas.microsoft.com/office/drawing/2014/main" id="{DDB039CA-7F76-8649-A53F-557878608912}"/>
              </a:ext>
            </a:extLst>
          </p:cNvPr>
          <p:cNvSpPr/>
          <p:nvPr/>
        </p:nvSpPr>
        <p:spPr bwMode="auto">
          <a:xfrm>
            <a:off x="-168966" y="8368030"/>
            <a:ext cx="3104529" cy="52322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 name="Rectangle 6">
            <a:extLst>
              <a:ext uri="{FF2B5EF4-FFF2-40B4-BE49-F238E27FC236}">
                <a16:creationId xmlns:a16="http://schemas.microsoft.com/office/drawing/2014/main" id="{F61566EF-EA75-7944-AC96-4B401B6C5FBF}"/>
              </a:ext>
            </a:extLst>
          </p:cNvPr>
          <p:cNvSpPr/>
          <p:nvPr/>
        </p:nvSpPr>
        <p:spPr>
          <a:xfrm>
            <a:off x="559382" y="8368030"/>
            <a:ext cx="2231486" cy="523220"/>
          </a:xfrm>
          <a:prstGeom prst="rect">
            <a:avLst/>
          </a:prstGeom>
        </p:spPr>
        <p:txBody>
          <a:bodyPr wrap="square">
            <a:spAutoFit/>
          </a:bodyPr>
          <a:lstStyle/>
          <a:p>
            <a:r>
              <a:rPr lang="en-US" altLang="en-US" sz="2800" b="1" dirty="0">
                <a:solidFill>
                  <a:srgbClr val="CFB991"/>
                </a:solidFill>
                <a:latin typeface="Arial" panose="020B0604020202020204" pitchFamily="34" charset="0"/>
                <a:cs typeface="Arial" panose="020B0604020202020204" pitchFamily="34" charset="0"/>
              </a:rPr>
              <a:t>ABSTRACT</a:t>
            </a:r>
            <a:endParaRPr lang="en-US" sz="2800" b="1" dirty="0">
              <a:solidFill>
                <a:srgbClr val="CFB991"/>
              </a:solidFill>
              <a:latin typeface="Arial" panose="020B0604020202020204" pitchFamily="34" charset="0"/>
              <a:cs typeface="Arial" panose="020B0604020202020204" pitchFamily="34" charset="0"/>
            </a:endParaRPr>
          </a:p>
        </p:txBody>
      </p:sp>
      <p:sp>
        <p:nvSpPr>
          <p:cNvPr id="8" name="Rectangle 106">
            <a:extLst>
              <a:ext uri="{FF2B5EF4-FFF2-40B4-BE49-F238E27FC236}">
                <a16:creationId xmlns:a16="http://schemas.microsoft.com/office/drawing/2014/main" id="{6B950405-38E0-004F-90C1-9A4C8E751263}"/>
              </a:ext>
            </a:extLst>
          </p:cNvPr>
          <p:cNvSpPr>
            <a:spLocks noChangeArrowheads="1"/>
          </p:cNvSpPr>
          <p:nvPr/>
        </p:nvSpPr>
        <p:spPr bwMode="auto">
          <a:xfrm>
            <a:off x="644443" y="9173478"/>
            <a:ext cx="7860379" cy="1128698"/>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1800" b="1" spc="10" dirty="0">
                <a:latin typeface="Arial" panose="020B0604020202020204" pitchFamily="34" charset="0"/>
                <a:cs typeface="Arial" panose="020B0604020202020204" pitchFamily="34" charset="0"/>
              </a:rPr>
              <a:t>Wha</a:t>
            </a:r>
            <a:r>
              <a:rPr lang="en-US" sz="1800" spc="10" dirty="0">
                <a:latin typeface="Arial" panose="020B0604020202020204" pitchFamily="34" charset="0"/>
                <a:cs typeface="Arial" panose="020B0604020202020204" pitchFamily="34" charset="0"/>
              </a:rPr>
              <a:t>t are you doing? – </a:t>
            </a:r>
            <a:r>
              <a:rPr lang="en-US" sz="1800" b="1" spc="10" dirty="0">
                <a:latin typeface="Arial" panose="020B0604020202020204" pitchFamily="34" charset="0"/>
                <a:cs typeface="Arial" panose="020B0604020202020204" pitchFamily="34" charset="0"/>
              </a:rPr>
              <a:t>why</a:t>
            </a:r>
            <a:r>
              <a:rPr lang="en-US" sz="1800" spc="10" dirty="0">
                <a:latin typeface="Arial" panose="020B0604020202020204" pitchFamily="34" charset="0"/>
                <a:cs typeface="Arial" panose="020B0604020202020204" pitchFamily="34" charset="0"/>
              </a:rPr>
              <a:t> are you doing it? – </a:t>
            </a:r>
            <a:r>
              <a:rPr lang="en-US" sz="1800" b="1" spc="10" dirty="0">
                <a:latin typeface="Arial" panose="020B0604020202020204" pitchFamily="34" charset="0"/>
                <a:cs typeface="Arial" panose="020B0604020202020204" pitchFamily="34" charset="0"/>
              </a:rPr>
              <a:t>how </a:t>
            </a:r>
            <a:r>
              <a:rPr lang="en-US" sz="1800" spc="10" dirty="0">
                <a:latin typeface="Arial" panose="020B0604020202020204" pitchFamily="34" charset="0"/>
                <a:cs typeface="Arial" panose="020B0604020202020204" pitchFamily="34" charset="0"/>
              </a:rPr>
              <a:t>was it done? (in this order). This isn’t a paper. Be very concise like a robot </a:t>
            </a:r>
            <a:r>
              <a:rPr lang="en-US" sz="1800" spc="10" dirty="0">
                <a:latin typeface="Arial" panose="020B0604020202020204" pitchFamily="34" charset="0"/>
                <a:cs typeface="Arial" panose="020B0604020202020204" pitchFamily="34" charset="0"/>
                <a:sym typeface="Wingdings" panose="05000000000000000000" pitchFamily="2" charset="2"/>
              </a:rPr>
              <a:t>.</a:t>
            </a:r>
            <a:endParaRPr lang="en-US" sz="1800" spc="1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A54C5E86-D224-D54E-ABA7-B59057CC78D2}"/>
              </a:ext>
            </a:extLst>
          </p:cNvPr>
          <p:cNvSpPr/>
          <p:nvPr/>
        </p:nvSpPr>
        <p:spPr bwMode="auto">
          <a:xfrm>
            <a:off x="-228600" y="10632765"/>
            <a:ext cx="3971260" cy="52322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Rectangle 9">
            <a:extLst>
              <a:ext uri="{FF2B5EF4-FFF2-40B4-BE49-F238E27FC236}">
                <a16:creationId xmlns:a16="http://schemas.microsoft.com/office/drawing/2014/main" id="{3F31C070-5B6C-7543-BD1F-FAD3DAB522A4}"/>
              </a:ext>
            </a:extLst>
          </p:cNvPr>
          <p:cNvSpPr/>
          <p:nvPr/>
        </p:nvSpPr>
        <p:spPr>
          <a:xfrm>
            <a:off x="559382" y="10654030"/>
            <a:ext cx="3480990" cy="523220"/>
          </a:xfrm>
          <a:prstGeom prst="rect">
            <a:avLst/>
          </a:prstGeom>
        </p:spPr>
        <p:txBody>
          <a:bodyPr wrap="square">
            <a:spAutoFit/>
          </a:bodyPr>
          <a:lstStyle/>
          <a:p>
            <a:r>
              <a:rPr lang="en-US" sz="2800" b="1" dirty="0">
                <a:solidFill>
                  <a:srgbClr val="CFB991"/>
                </a:solidFill>
                <a:latin typeface="Arial" panose="020B0604020202020204" pitchFamily="34" charset="0"/>
                <a:cs typeface="Arial" panose="020B0604020202020204" pitchFamily="34" charset="0"/>
              </a:rPr>
              <a:t>INTRODUCTION</a:t>
            </a:r>
          </a:p>
        </p:txBody>
      </p:sp>
      <p:sp>
        <p:nvSpPr>
          <p:cNvPr id="11" name="Rectangle 106">
            <a:extLst>
              <a:ext uri="{FF2B5EF4-FFF2-40B4-BE49-F238E27FC236}">
                <a16:creationId xmlns:a16="http://schemas.microsoft.com/office/drawing/2014/main" id="{1EE7EC0E-00DB-2A40-AB8C-40B7A7A56ECA}"/>
              </a:ext>
            </a:extLst>
          </p:cNvPr>
          <p:cNvSpPr>
            <a:spLocks noChangeArrowheads="1"/>
          </p:cNvSpPr>
          <p:nvPr/>
        </p:nvSpPr>
        <p:spPr bwMode="auto">
          <a:xfrm>
            <a:off x="644443" y="11421041"/>
            <a:ext cx="7860379" cy="2759642"/>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1800" spc="10" dirty="0">
                <a:latin typeface="Arial"/>
                <a:cs typeface="Arial"/>
              </a:rPr>
              <a:t>Motivate why the problem is important …</a:t>
            </a:r>
          </a:p>
          <a:p>
            <a:pPr algn="just"/>
            <a:endParaRPr lang="en-US" sz="1800" spc="10" dirty="0">
              <a:latin typeface="Arial"/>
              <a:cs typeface="Arial"/>
            </a:endParaRPr>
          </a:p>
          <a:p>
            <a:pPr algn="just"/>
            <a:r>
              <a:rPr lang="en-US" sz="1800" spc="10" dirty="0">
                <a:latin typeface="Arial"/>
                <a:cs typeface="Arial"/>
              </a:rPr>
              <a:t>Maybe add in a pretty illustration of what you’re talk about…Remember a poster is NOT a paper, but a high-level overview of you what you investigated. You are sort of using your poster like a PowerPoint deck and thus will want more </a:t>
            </a:r>
            <a:r>
              <a:rPr lang="en-US" sz="1800" spc="10" dirty="0">
                <a:solidFill>
                  <a:srgbClr val="FF0000"/>
                </a:solidFill>
                <a:latin typeface="Arial"/>
                <a:cs typeface="Arial"/>
              </a:rPr>
              <a:t>BEAUTIFUL</a:t>
            </a:r>
            <a:r>
              <a:rPr lang="en-US" sz="1800" spc="10" dirty="0">
                <a:latin typeface="Arial"/>
                <a:cs typeface="Arial"/>
              </a:rPr>
              <a:t>  figures and </a:t>
            </a:r>
            <a:r>
              <a:rPr lang="en-US" sz="1800" spc="10" dirty="0">
                <a:solidFill>
                  <a:srgbClr val="FF0000"/>
                </a:solidFill>
                <a:latin typeface="Arial"/>
                <a:cs typeface="Arial"/>
              </a:rPr>
              <a:t>CONCISE</a:t>
            </a:r>
            <a:r>
              <a:rPr lang="en-US" sz="1800" spc="10" dirty="0">
                <a:latin typeface="Arial"/>
                <a:cs typeface="Arial"/>
              </a:rPr>
              <a:t> language. </a:t>
            </a:r>
          </a:p>
          <a:p>
            <a:pPr algn="just"/>
            <a:endParaRPr lang="en-US" sz="2200" b="1" spc="10" dirty="0">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B685F63D-C83A-E54E-842A-79DFDA21F29F}"/>
              </a:ext>
            </a:extLst>
          </p:cNvPr>
          <p:cNvGrpSpPr/>
          <p:nvPr/>
        </p:nvGrpSpPr>
        <p:grpSpPr>
          <a:xfrm>
            <a:off x="559383" y="13422454"/>
            <a:ext cx="7342444" cy="3703907"/>
            <a:chOff x="559383" y="14935624"/>
            <a:chExt cx="7342444" cy="3703907"/>
          </a:xfrm>
        </p:grpSpPr>
        <p:sp>
          <p:nvSpPr>
            <p:cNvPr id="13" name="Rectangle 12">
              <a:extLst>
                <a:ext uri="{FF2B5EF4-FFF2-40B4-BE49-F238E27FC236}">
                  <a16:creationId xmlns:a16="http://schemas.microsoft.com/office/drawing/2014/main" id="{0D517CAE-FB0E-3448-8261-B2C89A708C8F}"/>
                </a:ext>
              </a:extLst>
            </p:cNvPr>
            <p:cNvSpPr/>
            <p:nvPr/>
          </p:nvSpPr>
          <p:spPr>
            <a:xfrm>
              <a:off x="908833" y="18239421"/>
              <a:ext cx="6394226"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1. The Idea of what you are trying to do</a:t>
              </a:r>
            </a:p>
          </p:txBody>
        </p:sp>
        <p:sp>
          <p:nvSpPr>
            <p:cNvPr id="14" name="TextBox 13">
              <a:extLst>
                <a:ext uri="{FF2B5EF4-FFF2-40B4-BE49-F238E27FC236}">
                  <a16:creationId xmlns:a16="http://schemas.microsoft.com/office/drawing/2014/main" id="{F3BCD824-46E4-6D4C-B7CC-1A5D233A89BF}"/>
                </a:ext>
              </a:extLst>
            </p:cNvPr>
            <p:cNvSpPr txBox="1"/>
            <p:nvPr/>
          </p:nvSpPr>
          <p:spPr>
            <a:xfrm>
              <a:off x="4174841" y="14995370"/>
              <a:ext cx="67584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5%</a:t>
              </a:r>
            </a:p>
          </p:txBody>
        </p:sp>
        <p:sp>
          <p:nvSpPr>
            <p:cNvPr id="15" name="TextBox 14">
              <a:extLst>
                <a:ext uri="{FF2B5EF4-FFF2-40B4-BE49-F238E27FC236}">
                  <a16:creationId xmlns:a16="http://schemas.microsoft.com/office/drawing/2014/main" id="{0411F7FE-F2E5-A746-B71C-108158C976D7}"/>
                </a:ext>
              </a:extLst>
            </p:cNvPr>
            <p:cNvSpPr txBox="1"/>
            <p:nvPr/>
          </p:nvSpPr>
          <p:spPr>
            <a:xfrm>
              <a:off x="5045837" y="14986045"/>
              <a:ext cx="915345"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21%</a:t>
              </a:r>
            </a:p>
          </p:txBody>
        </p:sp>
        <p:sp>
          <p:nvSpPr>
            <p:cNvPr id="16" name="TextBox 15">
              <a:extLst>
                <a:ext uri="{FF2B5EF4-FFF2-40B4-BE49-F238E27FC236}">
                  <a16:creationId xmlns:a16="http://schemas.microsoft.com/office/drawing/2014/main" id="{4FFD5B78-7B9F-D548-8481-331B88B94D1A}"/>
                </a:ext>
              </a:extLst>
            </p:cNvPr>
            <p:cNvSpPr txBox="1"/>
            <p:nvPr/>
          </p:nvSpPr>
          <p:spPr>
            <a:xfrm>
              <a:off x="5991239" y="14986045"/>
              <a:ext cx="67584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7%</a:t>
              </a:r>
            </a:p>
          </p:txBody>
        </p:sp>
        <p:sp>
          <p:nvSpPr>
            <p:cNvPr id="17" name="TextBox 16">
              <a:extLst>
                <a:ext uri="{FF2B5EF4-FFF2-40B4-BE49-F238E27FC236}">
                  <a16:creationId xmlns:a16="http://schemas.microsoft.com/office/drawing/2014/main" id="{A968DE7D-7F83-CC48-841A-3803A5BA4F53}"/>
                </a:ext>
              </a:extLst>
            </p:cNvPr>
            <p:cNvSpPr txBox="1"/>
            <p:nvPr/>
          </p:nvSpPr>
          <p:spPr>
            <a:xfrm>
              <a:off x="6854148" y="15015891"/>
              <a:ext cx="629871"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3%</a:t>
              </a:r>
            </a:p>
          </p:txBody>
        </p:sp>
        <p:grpSp>
          <p:nvGrpSpPr>
            <p:cNvPr id="18" name="Group 17">
              <a:extLst>
                <a:ext uri="{FF2B5EF4-FFF2-40B4-BE49-F238E27FC236}">
                  <a16:creationId xmlns:a16="http://schemas.microsoft.com/office/drawing/2014/main" id="{9C3060BE-212E-D840-A213-5E4F1BF9290B}"/>
                </a:ext>
              </a:extLst>
            </p:cNvPr>
            <p:cNvGrpSpPr/>
            <p:nvPr/>
          </p:nvGrpSpPr>
          <p:grpSpPr>
            <a:xfrm>
              <a:off x="559383" y="14935624"/>
              <a:ext cx="7342444" cy="3231494"/>
              <a:chOff x="447998" y="10635065"/>
              <a:chExt cx="10566324" cy="4982291"/>
            </a:xfrm>
          </p:grpSpPr>
          <p:graphicFrame>
            <p:nvGraphicFramePr>
              <p:cNvPr id="19" name="Chart 18">
                <a:extLst>
                  <a:ext uri="{FF2B5EF4-FFF2-40B4-BE49-F238E27FC236}">
                    <a16:creationId xmlns:a16="http://schemas.microsoft.com/office/drawing/2014/main" id="{359279E3-192C-ED43-8D2D-BB9EC8AA60F8}"/>
                  </a:ext>
                </a:extLst>
              </p:cNvPr>
              <p:cNvGraphicFramePr>
                <a:graphicFrameLocks/>
              </p:cNvGraphicFramePr>
              <p:nvPr>
                <p:extLst>
                  <p:ext uri="{D42A27DB-BD31-4B8C-83A1-F6EECF244321}">
                    <p14:modId xmlns:p14="http://schemas.microsoft.com/office/powerpoint/2010/main" val="4264394181"/>
                  </p:ext>
                </p:extLst>
              </p:nvPr>
            </p:nvGraphicFramePr>
            <p:xfrm>
              <a:off x="5352687" y="10635065"/>
              <a:ext cx="5247550" cy="4030043"/>
            </p:xfrm>
            <a:graphic>
              <a:graphicData uri="http://schemas.openxmlformats.org/drawingml/2006/chart">
                <c:chart xmlns:c="http://schemas.openxmlformats.org/drawingml/2006/chart" xmlns:r="http://schemas.openxmlformats.org/officeDocument/2006/relationships" r:id="rId3"/>
              </a:graphicData>
            </a:graphic>
          </p:graphicFrame>
          <p:sp>
            <p:nvSpPr>
              <p:cNvPr id="20" name="Rectangle 19">
                <a:extLst>
                  <a:ext uri="{FF2B5EF4-FFF2-40B4-BE49-F238E27FC236}">
                    <a16:creationId xmlns:a16="http://schemas.microsoft.com/office/drawing/2014/main" id="{1AC85BC3-65F8-7746-B5BF-A8E94F85EFBC}"/>
                  </a:ext>
                </a:extLst>
              </p:cNvPr>
              <p:cNvSpPr/>
              <p:nvPr/>
            </p:nvSpPr>
            <p:spPr bwMode="auto">
              <a:xfrm>
                <a:off x="1989857" y="12507095"/>
                <a:ext cx="878700" cy="2275796"/>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378"/>
                <a:r>
                  <a:rPr lang="en-US" sz="2000">
                    <a:solidFill>
                      <a:schemeClr val="bg1"/>
                    </a:solidFill>
                  </a:rPr>
                  <a:t>72%</a:t>
                </a:r>
              </a:p>
            </p:txBody>
          </p:sp>
          <p:sp>
            <p:nvSpPr>
              <p:cNvPr id="21" name="Rectangle 20">
                <a:extLst>
                  <a:ext uri="{FF2B5EF4-FFF2-40B4-BE49-F238E27FC236}">
                    <a16:creationId xmlns:a16="http://schemas.microsoft.com/office/drawing/2014/main" id="{721AF6F4-C2EE-9749-A2B0-9FC595341139}"/>
                  </a:ext>
                </a:extLst>
              </p:cNvPr>
              <p:cNvSpPr/>
              <p:nvPr/>
            </p:nvSpPr>
            <p:spPr bwMode="auto">
              <a:xfrm>
                <a:off x="1990284" y="11617923"/>
                <a:ext cx="894835" cy="892216"/>
              </a:xfrm>
              <a:prstGeom prst="rect">
                <a:avLst/>
              </a:prstGeom>
              <a:solidFill>
                <a:srgbClr val="B1810B"/>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378"/>
                <a:r>
                  <a:rPr lang="en-US" sz="1800" dirty="0">
                    <a:solidFill>
                      <a:schemeClr val="bg1"/>
                    </a:solidFill>
                  </a:rPr>
                  <a:t>28%</a:t>
                </a:r>
              </a:p>
            </p:txBody>
          </p:sp>
          <p:sp>
            <p:nvSpPr>
              <p:cNvPr id="22" name="TextBox 21">
                <a:extLst>
                  <a:ext uri="{FF2B5EF4-FFF2-40B4-BE49-F238E27FC236}">
                    <a16:creationId xmlns:a16="http://schemas.microsoft.com/office/drawing/2014/main" id="{E9C44585-BA94-2847-ABFD-113410EDADF1}"/>
                  </a:ext>
                </a:extLst>
              </p:cNvPr>
              <p:cNvSpPr txBox="1"/>
              <p:nvPr/>
            </p:nvSpPr>
            <p:spPr>
              <a:xfrm>
                <a:off x="447998" y="11865947"/>
                <a:ext cx="1480526" cy="616886"/>
              </a:xfrm>
              <a:prstGeom prst="rect">
                <a:avLst/>
              </a:prstGeom>
              <a:noFill/>
            </p:spPr>
            <p:txBody>
              <a:bodyPr wrap="square" rtlCol="0">
                <a:spAutoFit/>
              </a:bodyPr>
              <a:lstStyle/>
              <a:p>
                <a:r>
                  <a:rPr lang="en-US" sz="2000" b="1" dirty="0">
                    <a:solidFill>
                      <a:srgbClr val="D23A43"/>
                    </a:solidFill>
                  </a:rPr>
                  <a:t>Missed</a:t>
                </a:r>
              </a:p>
            </p:txBody>
          </p:sp>
          <p:sp>
            <p:nvSpPr>
              <p:cNvPr id="23" name="TextBox 22">
                <a:extLst>
                  <a:ext uri="{FF2B5EF4-FFF2-40B4-BE49-F238E27FC236}">
                    <a16:creationId xmlns:a16="http://schemas.microsoft.com/office/drawing/2014/main" id="{3E33FED5-5BC1-CD40-ABAB-B62CA33A2D43}"/>
                  </a:ext>
                </a:extLst>
              </p:cNvPr>
              <p:cNvSpPr txBox="1"/>
              <p:nvPr/>
            </p:nvSpPr>
            <p:spPr>
              <a:xfrm>
                <a:off x="570406" y="13369897"/>
                <a:ext cx="1380507" cy="806697"/>
              </a:xfrm>
              <a:prstGeom prst="rect">
                <a:avLst/>
              </a:prstGeom>
              <a:noFill/>
            </p:spPr>
            <p:txBody>
              <a:bodyPr wrap="none" rtlCol="0">
                <a:spAutoFit/>
              </a:bodyPr>
              <a:lstStyle/>
              <a:p>
                <a:pPr algn="r"/>
                <a:r>
                  <a:rPr lang="en-US" sz="2000" b="1" dirty="0">
                    <a:solidFill>
                      <a:schemeClr val="bg1">
                        <a:lumMod val="50000"/>
                      </a:schemeClr>
                    </a:solidFill>
                  </a:rPr>
                  <a:t>Predicted</a:t>
                </a:r>
              </a:p>
              <a:p>
                <a:pPr algn="r"/>
                <a:r>
                  <a:rPr lang="en-US" sz="2000" b="1" dirty="0">
                    <a:solidFill>
                      <a:schemeClr val="bg1">
                        <a:lumMod val="50000"/>
                      </a:schemeClr>
                    </a:solidFill>
                  </a:rPr>
                  <a:t>Accurately</a:t>
                </a:r>
              </a:p>
            </p:txBody>
          </p:sp>
          <p:sp>
            <p:nvSpPr>
              <p:cNvPr id="24" name="Rectangle 23">
                <a:extLst>
                  <a:ext uri="{FF2B5EF4-FFF2-40B4-BE49-F238E27FC236}">
                    <a16:creationId xmlns:a16="http://schemas.microsoft.com/office/drawing/2014/main" id="{4B1403CB-0A47-0641-9B58-A32051F14831}"/>
                  </a:ext>
                </a:extLst>
              </p:cNvPr>
              <p:cNvSpPr/>
              <p:nvPr/>
            </p:nvSpPr>
            <p:spPr>
              <a:xfrm>
                <a:off x="3285318" y="11561193"/>
                <a:ext cx="1766284" cy="1042567"/>
              </a:xfrm>
              <a:prstGeom prst="rect">
                <a:avLst/>
              </a:prstGeom>
              <a:solidFill>
                <a:srgbClr val="F9E3E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D23A43"/>
                    </a:solidFill>
                    <a:latin typeface="+mj-lt"/>
                  </a:rPr>
                  <a:t>$20-22 million</a:t>
                </a:r>
              </a:p>
            </p:txBody>
          </p:sp>
          <p:cxnSp>
            <p:nvCxnSpPr>
              <p:cNvPr id="25" name="Straight Connector 24">
                <a:extLst>
                  <a:ext uri="{FF2B5EF4-FFF2-40B4-BE49-F238E27FC236}">
                    <a16:creationId xmlns:a16="http://schemas.microsoft.com/office/drawing/2014/main" id="{3999C20C-30A9-FA4F-899D-289D39454E30}"/>
                  </a:ext>
                </a:extLst>
              </p:cNvPr>
              <p:cNvCxnSpPr/>
              <p:nvPr/>
            </p:nvCxnSpPr>
            <p:spPr bwMode="auto">
              <a:xfrm>
                <a:off x="5120752" y="11692472"/>
                <a:ext cx="0" cy="283836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25">
                <a:extLst>
                  <a:ext uri="{FF2B5EF4-FFF2-40B4-BE49-F238E27FC236}">
                    <a16:creationId xmlns:a16="http://schemas.microsoft.com/office/drawing/2014/main" id="{37985519-0898-5244-A854-238F44C9E0C6}"/>
                  </a:ext>
                </a:extLst>
              </p:cNvPr>
              <p:cNvSpPr txBox="1"/>
              <p:nvPr/>
            </p:nvSpPr>
            <p:spPr>
              <a:xfrm>
                <a:off x="2885120" y="13342982"/>
                <a:ext cx="2166486" cy="1565941"/>
              </a:xfrm>
              <a:prstGeom prst="rect">
                <a:avLst/>
              </a:prstGeom>
              <a:noFill/>
            </p:spPr>
            <p:txBody>
              <a:bodyPr wrap="square" rtlCol="0">
                <a:spAutoFit/>
              </a:bodyPr>
              <a:lstStyle/>
              <a:p>
                <a:pPr algn="ctr"/>
                <a:r>
                  <a:rPr lang="en-US" sz="2000" dirty="0">
                    <a:solidFill>
                      <a:srgbClr val="D23A43"/>
                    </a:solidFill>
                  </a:rPr>
                  <a:t>Opportunity Cost After Prediction</a:t>
                </a:r>
              </a:p>
            </p:txBody>
          </p:sp>
          <p:cxnSp>
            <p:nvCxnSpPr>
              <p:cNvPr id="27" name="Straight Connector 26">
                <a:extLst>
                  <a:ext uri="{FF2B5EF4-FFF2-40B4-BE49-F238E27FC236}">
                    <a16:creationId xmlns:a16="http://schemas.microsoft.com/office/drawing/2014/main" id="{9805D078-513D-0340-80D9-E08D39A006C9}"/>
                  </a:ext>
                </a:extLst>
              </p:cNvPr>
              <p:cNvCxnSpPr/>
              <p:nvPr/>
            </p:nvCxnSpPr>
            <p:spPr bwMode="auto">
              <a:xfrm flipV="1">
                <a:off x="2714956" y="11556815"/>
                <a:ext cx="555882" cy="61109"/>
              </a:xfrm>
              <a:prstGeom prst="line">
                <a:avLst/>
              </a:prstGeom>
              <a:solidFill>
                <a:schemeClr val="accent1"/>
              </a:solidFill>
              <a:ln w="9525" cap="flat" cmpd="sng" algn="ctr">
                <a:solidFill>
                  <a:srgbClr val="D23A43"/>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Connector 27">
                <a:extLst>
                  <a:ext uri="{FF2B5EF4-FFF2-40B4-BE49-F238E27FC236}">
                    <a16:creationId xmlns:a16="http://schemas.microsoft.com/office/drawing/2014/main" id="{07293563-2884-134A-A144-0111C2CD336B}"/>
                  </a:ext>
                </a:extLst>
              </p:cNvPr>
              <p:cNvCxnSpPr/>
              <p:nvPr/>
            </p:nvCxnSpPr>
            <p:spPr bwMode="auto">
              <a:xfrm>
                <a:off x="2713316" y="12507095"/>
                <a:ext cx="557094" cy="96667"/>
              </a:xfrm>
              <a:prstGeom prst="line">
                <a:avLst/>
              </a:prstGeom>
              <a:solidFill>
                <a:schemeClr val="accent1"/>
              </a:solidFill>
              <a:ln w="9525" cap="flat" cmpd="sng" algn="ctr">
                <a:solidFill>
                  <a:srgbClr val="D23A43"/>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Box 28">
                <a:extLst>
                  <a:ext uri="{FF2B5EF4-FFF2-40B4-BE49-F238E27FC236}">
                    <a16:creationId xmlns:a16="http://schemas.microsoft.com/office/drawing/2014/main" id="{150CB703-0BE9-F14D-B67A-90E4C76F2818}"/>
                  </a:ext>
                </a:extLst>
              </p:cNvPr>
              <p:cNvSpPr txBox="1"/>
              <p:nvPr/>
            </p:nvSpPr>
            <p:spPr>
              <a:xfrm>
                <a:off x="1081710" y="14890926"/>
                <a:ext cx="2137374" cy="616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Precision</a:t>
                </a:r>
              </a:p>
            </p:txBody>
          </p:sp>
          <p:sp>
            <p:nvSpPr>
              <p:cNvPr id="30" name="TextBox 29">
                <a:extLst>
                  <a:ext uri="{FF2B5EF4-FFF2-40B4-BE49-F238E27FC236}">
                    <a16:creationId xmlns:a16="http://schemas.microsoft.com/office/drawing/2014/main" id="{49E723B1-4A31-8A4A-BF7F-727CCDD5419A}"/>
                  </a:ext>
                </a:extLst>
              </p:cNvPr>
              <p:cNvSpPr txBox="1"/>
              <p:nvPr/>
            </p:nvSpPr>
            <p:spPr>
              <a:xfrm>
                <a:off x="5102182" y="14526571"/>
                <a:ext cx="1625497" cy="688065"/>
              </a:xfrm>
              <a:prstGeom prst="rect">
                <a:avLst/>
              </a:prstGeom>
              <a:noFill/>
            </p:spPr>
            <p:txBody>
              <a:bodyPr wrap="square" rtlCol="0">
                <a:spAutoFit/>
              </a:bodyPr>
              <a:lstStyle/>
              <a:p>
                <a:r>
                  <a:rPr lang="en-US" sz="2300" dirty="0">
                    <a:latin typeface="Arial" panose="020B0604020202020204" pitchFamily="34" charset="0"/>
                    <a:cs typeface="Arial" panose="020B0604020202020204" pitchFamily="34" charset="0"/>
                  </a:rPr>
                  <a:t>Overall</a:t>
                </a:r>
              </a:p>
            </p:txBody>
          </p:sp>
          <p:sp>
            <p:nvSpPr>
              <p:cNvPr id="31" name="TextBox 30">
                <a:extLst>
                  <a:ext uri="{FF2B5EF4-FFF2-40B4-BE49-F238E27FC236}">
                    <a16:creationId xmlns:a16="http://schemas.microsoft.com/office/drawing/2014/main" id="{5AA285D6-E961-8542-AC3E-CCC155D6B69B}"/>
                  </a:ext>
                </a:extLst>
              </p:cNvPr>
              <p:cNvSpPr txBox="1"/>
              <p:nvPr/>
            </p:nvSpPr>
            <p:spPr>
              <a:xfrm>
                <a:off x="6521838" y="14540185"/>
                <a:ext cx="1625497" cy="616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Seafood</a:t>
                </a:r>
              </a:p>
            </p:txBody>
          </p:sp>
          <p:sp>
            <p:nvSpPr>
              <p:cNvPr id="32" name="TextBox 31">
                <a:extLst>
                  <a:ext uri="{FF2B5EF4-FFF2-40B4-BE49-F238E27FC236}">
                    <a16:creationId xmlns:a16="http://schemas.microsoft.com/office/drawing/2014/main" id="{FEEAE7C8-B22D-9249-8186-76C70D3E6174}"/>
                  </a:ext>
                </a:extLst>
              </p:cNvPr>
              <p:cNvSpPr txBox="1"/>
              <p:nvPr/>
            </p:nvSpPr>
            <p:spPr>
              <a:xfrm>
                <a:off x="8077967" y="14520638"/>
                <a:ext cx="1417878" cy="616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Bakery</a:t>
                </a:r>
              </a:p>
            </p:txBody>
          </p:sp>
          <p:sp>
            <p:nvSpPr>
              <p:cNvPr id="33" name="TextBox 32">
                <a:extLst>
                  <a:ext uri="{FF2B5EF4-FFF2-40B4-BE49-F238E27FC236}">
                    <a16:creationId xmlns:a16="http://schemas.microsoft.com/office/drawing/2014/main" id="{61E7C6EE-95D3-AA4A-AC6E-AAD574794D95}"/>
                  </a:ext>
                </a:extLst>
              </p:cNvPr>
              <p:cNvSpPr txBox="1"/>
              <p:nvPr/>
            </p:nvSpPr>
            <p:spPr>
              <a:xfrm>
                <a:off x="9506632" y="14504628"/>
                <a:ext cx="1181233" cy="616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Dairy</a:t>
                </a:r>
              </a:p>
            </p:txBody>
          </p:sp>
          <p:sp>
            <p:nvSpPr>
              <p:cNvPr id="34" name="TextBox 33">
                <a:extLst>
                  <a:ext uri="{FF2B5EF4-FFF2-40B4-BE49-F238E27FC236}">
                    <a16:creationId xmlns:a16="http://schemas.microsoft.com/office/drawing/2014/main" id="{0474ECD7-D22B-0B48-8E1A-0A2EECDDAC69}"/>
                  </a:ext>
                </a:extLst>
              </p:cNvPr>
              <p:cNvSpPr txBox="1"/>
              <p:nvPr/>
            </p:nvSpPr>
            <p:spPr>
              <a:xfrm>
                <a:off x="5757998" y="13271402"/>
                <a:ext cx="834776" cy="45596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95%</a:t>
                </a:r>
              </a:p>
            </p:txBody>
          </p:sp>
          <p:sp>
            <p:nvSpPr>
              <p:cNvPr id="35" name="TextBox 34">
                <a:extLst>
                  <a:ext uri="{FF2B5EF4-FFF2-40B4-BE49-F238E27FC236}">
                    <a16:creationId xmlns:a16="http://schemas.microsoft.com/office/drawing/2014/main" id="{22C4DE68-0B55-F042-8782-34D720FDF347}"/>
                  </a:ext>
                </a:extLst>
              </p:cNvPr>
              <p:cNvSpPr txBox="1"/>
              <p:nvPr/>
            </p:nvSpPr>
            <p:spPr>
              <a:xfrm>
                <a:off x="7038933" y="13264313"/>
                <a:ext cx="806055" cy="45596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79%</a:t>
                </a:r>
              </a:p>
            </p:txBody>
          </p:sp>
          <p:sp>
            <p:nvSpPr>
              <p:cNvPr id="36" name="TextBox 35">
                <a:extLst>
                  <a:ext uri="{FF2B5EF4-FFF2-40B4-BE49-F238E27FC236}">
                    <a16:creationId xmlns:a16="http://schemas.microsoft.com/office/drawing/2014/main" id="{0EBF2E33-8681-074C-A775-0F62B98F3E7A}"/>
                  </a:ext>
                </a:extLst>
              </p:cNvPr>
              <p:cNvSpPr txBox="1"/>
              <p:nvPr/>
            </p:nvSpPr>
            <p:spPr>
              <a:xfrm>
                <a:off x="8261748" y="13264313"/>
                <a:ext cx="828641" cy="45596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93%</a:t>
                </a:r>
              </a:p>
            </p:txBody>
          </p:sp>
          <p:sp>
            <p:nvSpPr>
              <p:cNvPr id="37" name="TextBox 36">
                <a:extLst>
                  <a:ext uri="{FF2B5EF4-FFF2-40B4-BE49-F238E27FC236}">
                    <a16:creationId xmlns:a16="http://schemas.microsoft.com/office/drawing/2014/main" id="{500ACAEE-5B53-3C4A-B957-6DD155EEF4FC}"/>
                  </a:ext>
                </a:extLst>
              </p:cNvPr>
              <p:cNvSpPr txBox="1"/>
              <p:nvPr/>
            </p:nvSpPr>
            <p:spPr>
              <a:xfrm>
                <a:off x="9498156" y="13197706"/>
                <a:ext cx="763812" cy="45596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97%</a:t>
                </a:r>
              </a:p>
            </p:txBody>
          </p:sp>
          <p:sp>
            <p:nvSpPr>
              <p:cNvPr id="38" name="Rectangle 37">
                <a:extLst>
                  <a:ext uri="{FF2B5EF4-FFF2-40B4-BE49-F238E27FC236}">
                    <a16:creationId xmlns:a16="http://schemas.microsoft.com/office/drawing/2014/main" id="{B453E1DF-DE4D-2646-AE1D-D49D92A8B01A}"/>
                  </a:ext>
                </a:extLst>
              </p:cNvPr>
              <p:cNvSpPr/>
              <p:nvPr/>
            </p:nvSpPr>
            <p:spPr bwMode="auto">
              <a:xfrm>
                <a:off x="6623498" y="15124273"/>
                <a:ext cx="193030" cy="29136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378"/>
                <a:endParaRPr lang="en-US" sz="1800" dirty="0">
                  <a:solidFill>
                    <a:schemeClr val="bg1"/>
                  </a:solidFill>
                </a:endParaRPr>
              </a:p>
            </p:txBody>
          </p:sp>
          <p:sp>
            <p:nvSpPr>
              <p:cNvPr id="39" name="Rectangle 38">
                <a:extLst>
                  <a:ext uri="{FF2B5EF4-FFF2-40B4-BE49-F238E27FC236}">
                    <a16:creationId xmlns:a16="http://schemas.microsoft.com/office/drawing/2014/main" id="{F045CB29-DF23-5244-BFCC-179C21DCAAD1}"/>
                  </a:ext>
                </a:extLst>
              </p:cNvPr>
              <p:cNvSpPr/>
              <p:nvPr/>
            </p:nvSpPr>
            <p:spPr bwMode="auto">
              <a:xfrm>
                <a:off x="8537920" y="15125149"/>
                <a:ext cx="213218" cy="321988"/>
              </a:xfrm>
              <a:prstGeom prst="rect">
                <a:avLst/>
              </a:prstGeom>
              <a:solidFill>
                <a:srgbClr val="B1810B"/>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378"/>
                <a:endParaRPr lang="en-US" sz="1800" dirty="0">
                  <a:solidFill>
                    <a:schemeClr val="bg1"/>
                  </a:solidFill>
                </a:endParaRPr>
              </a:p>
            </p:txBody>
          </p:sp>
          <p:sp>
            <p:nvSpPr>
              <p:cNvPr id="40" name="TextBox 39">
                <a:extLst>
                  <a:ext uri="{FF2B5EF4-FFF2-40B4-BE49-F238E27FC236}">
                    <a16:creationId xmlns:a16="http://schemas.microsoft.com/office/drawing/2014/main" id="{6A6C120F-D749-514C-AC7C-58D79607EB99}"/>
                  </a:ext>
                </a:extLst>
              </p:cNvPr>
              <p:cNvSpPr txBox="1"/>
              <p:nvPr/>
            </p:nvSpPr>
            <p:spPr>
              <a:xfrm>
                <a:off x="6816527" y="15000470"/>
                <a:ext cx="1532426" cy="61688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OOS</a:t>
                </a:r>
              </a:p>
            </p:txBody>
          </p:sp>
          <p:sp>
            <p:nvSpPr>
              <p:cNvPr id="41" name="TextBox 40">
                <a:extLst>
                  <a:ext uri="{FF2B5EF4-FFF2-40B4-BE49-F238E27FC236}">
                    <a16:creationId xmlns:a16="http://schemas.microsoft.com/office/drawing/2014/main" id="{01CB92EB-C70E-1949-89EC-EF96A2A6C35D}"/>
                  </a:ext>
                </a:extLst>
              </p:cNvPr>
              <p:cNvSpPr txBox="1"/>
              <p:nvPr/>
            </p:nvSpPr>
            <p:spPr>
              <a:xfrm>
                <a:off x="8739538" y="14986380"/>
                <a:ext cx="2274784" cy="61688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Not OOS</a:t>
                </a:r>
              </a:p>
            </p:txBody>
          </p:sp>
        </p:grpSp>
      </p:grpSp>
      <p:sp>
        <p:nvSpPr>
          <p:cNvPr id="42" name="Rectangle 106">
            <a:extLst>
              <a:ext uri="{FF2B5EF4-FFF2-40B4-BE49-F238E27FC236}">
                <a16:creationId xmlns:a16="http://schemas.microsoft.com/office/drawing/2014/main" id="{3DDBD9D3-B77E-3E42-9CF0-5A54222BE96F}"/>
              </a:ext>
            </a:extLst>
          </p:cNvPr>
          <p:cNvSpPr>
            <a:spLocks noChangeArrowheads="1"/>
          </p:cNvSpPr>
          <p:nvPr/>
        </p:nvSpPr>
        <p:spPr bwMode="auto">
          <a:xfrm>
            <a:off x="644442" y="17356143"/>
            <a:ext cx="7860379" cy="2759642"/>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1800" spc="10" dirty="0">
                <a:latin typeface="Arial"/>
                <a:cs typeface="Arial"/>
              </a:rPr>
              <a:t>Additional filler… </a:t>
            </a:r>
            <a:r>
              <a:rPr lang="en-US" sz="1800" spc="10" dirty="0">
                <a:solidFill>
                  <a:srgbClr val="FF0000"/>
                </a:solidFill>
                <a:latin typeface="Arial"/>
                <a:cs typeface="Arial"/>
              </a:rPr>
              <a:t>Remember to use high quality figures people can read </a:t>
            </a:r>
          </a:p>
          <a:p>
            <a:pPr algn="just"/>
            <a:r>
              <a:rPr lang="en-US" sz="1800" spc="10" dirty="0">
                <a:latin typeface="Arial"/>
                <a:cs typeface="Arial"/>
              </a:rPr>
              <a:t>XXXXXXXXXXXXXXXXXXXXXXXXXXXXXXXXXXXXXXXXXXXXXXXXXXXXXXXXXXXXXXXXXXXXXXXXXXXXXXXXXXXXXXXXXXXXXXXXXXXXXXXXXXXXXXXXXXXXX</a:t>
            </a:r>
            <a:endParaRPr lang="en-US" sz="1800" b="1" spc="10" dirty="0">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CFD014E1-60CD-BE42-A272-EFCBC20F2B87}"/>
              </a:ext>
            </a:extLst>
          </p:cNvPr>
          <p:cNvSpPr/>
          <p:nvPr/>
        </p:nvSpPr>
        <p:spPr bwMode="auto">
          <a:xfrm>
            <a:off x="-228601" y="19201015"/>
            <a:ext cx="5401799" cy="52322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4" name="Rectangle 43">
            <a:extLst>
              <a:ext uri="{FF2B5EF4-FFF2-40B4-BE49-F238E27FC236}">
                <a16:creationId xmlns:a16="http://schemas.microsoft.com/office/drawing/2014/main" id="{08B7C9CE-E537-E843-81BC-E842790191E4}"/>
              </a:ext>
            </a:extLst>
          </p:cNvPr>
          <p:cNvSpPr/>
          <p:nvPr/>
        </p:nvSpPr>
        <p:spPr>
          <a:xfrm>
            <a:off x="559382" y="19201015"/>
            <a:ext cx="5401800" cy="523220"/>
          </a:xfrm>
          <a:prstGeom prst="rect">
            <a:avLst/>
          </a:prstGeom>
        </p:spPr>
        <p:txBody>
          <a:bodyPr wrap="square">
            <a:spAutoFit/>
          </a:bodyPr>
          <a:lstStyle/>
          <a:p>
            <a:r>
              <a:rPr lang="en-US" altLang="en-US" sz="2800" b="1" dirty="0">
                <a:solidFill>
                  <a:srgbClr val="CFB991"/>
                </a:solidFill>
                <a:latin typeface="Arial" panose="020B0604020202020204" pitchFamily="34" charset="0"/>
                <a:cs typeface="Arial" panose="020B0604020202020204" pitchFamily="34" charset="0"/>
              </a:rPr>
              <a:t>RESEARCH OBJECTIVES</a:t>
            </a:r>
            <a:endParaRPr lang="en-US" sz="2800" b="1" dirty="0">
              <a:solidFill>
                <a:srgbClr val="CFB991"/>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53719D0C-20CD-4A49-9DB4-9B23CCB25437}"/>
              </a:ext>
            </a:extLst>
          </p:cNvPr>
          <p:cNvSpPr txBox="1"/>
          <p:nvPr/>
        </p:nvSpPr>
        <p:spPr>
          <a:xfrm>
            <a:off x="459029" y="19947730"/>
            <a:ext cx="8045792" cy="1358898"/>
          </a:xfrm>
          <a:prstGeom prst="rect">
            <a:avLst/>
          </a:prstGeom>
          <a:noFill/>
        </p:spPr>
        <p:txBody>
          <a:bodyPr wrap="square" rtlCol="0">
            <a:spAutoFit/>
          </a:bodyPr>
          <a:lstStyle/>
          <a:p>
            <a:pPr algn="just">
              <a:lnSpc>
                <a:spcPct val="107000"/>
              </a:lnSpc>
              <a:spcBef>
                <a:spcPts val="0"/>
              </a:spcBef>
              <a:spcAft>
                <a:spcPts val="800"/>
              </a:spcAft>
            </a:pPr>
            <a:r>
              <a:rPr lang="en-US" sz="1800" b="1" dirty="0">
                <a:latin typeface="Arial" panose="020B0604020202020204" pitchFamily="34" charset="0"/>
                <a:cs typeface="Arial" panose="020B0604020202020204" pitchFamily="34" charset="0"/>
              </a:rPr>
              <a:t>Clearly state your research question(s) with bullets:</a:t>
            </a:r>
          </a:p>
          <a:p>
            <a:pPr marL="342892" indent="-342892">
              <a:lnSpc>
                <a:spcPct val="107000"/>
              </a:lnSpc>
              <a:spcBef>
                <a:spcPts val="0"/>
              </a:spcBef>
              <a:spcAft>
                <a:spcPts val="0"/>
              </a:spcAft>
              <a:buFont typeface="Arial" panose="020B0604020202020204" pitchFamily="34" charset="0"/>
              <a:buChar char="•"/>
            </a:pPr>
            <a:r>
              <a:rPr lang="en-US" sz="1800" dirty="0">
                <a:latin typeface="Arial" panose="020B0604020202020204" pitchFamily="34" charset="0"/>
                <a:cs typeface="Arial" panose="020B0604020202020204" pitchFamily="34" charset="0"/>
              </a:rPr>
              <a:t>What are the most important drivers for identifying OOS rate at product-store level?</a:t>
            </a:r>
          </a:p>
          <a:p>
            <a:pPr marL="342892" indent="-342892">
              <a:lnSpc>
                <a:spcPct val="107000"/>
              </a:lnSpc>
              <a:spcBef>
                <a:spcPts val="0"/>
              </a:spcBef>
              <a:spcAft>
                <a:spcPts val="0"/>
              </a:spcAft>
              <a:buFont typeface="Arial" panose="020B0604020202020204" pitchFamily="34" charset="0"/>
              <a:buChar char="•"/>
            </a:pPr>
            <a:r>
              <a:rPr lang="en-US" sz="1800" dirty="0">
                <a:latin typeface="Arial" panose="020B0604020202020204" pitchFamily="34" charset="0"/>
                <a:cs typeface="Arial" panose="020B0604020202020204" pitchFamily="34" charset="0"/>
              </a:rPr>
              <a:t>What is the business impact and stock availability across Business Units?</a:t>
            </a:r>
          </a:p>
        </p:txBody>
      </p:sp>
      <p:sp>
        <p:nvSpPr>
          <p:cNvPr id="46" name="Rectangle 45">
            <a:extLst>
              <a:ext uri="{FF2B5EF4-FFF2-40B4-BE49-F238E27FC236}">
                <a16:creationId xmlns:a16="http://schemas.microsoft.com/office/drawing/2014/main" id="{A9D1ABBD-E6B9-2C45-AD29-34CA268774E5}"/>
              </a:ext>
            </a:extLst>
          </p:cNvPr>
          <p:cNvSpPr>
            <a:spLocks/>
          </p:cNvSpPr>
          <p:nvPr/>
        </p:nvSpPr>
        <p:spPr bwMode="auto">
          <a:xfrm>
            <a:off x="34604323" y="-19463"/>
            <a:ext cx="9613448" cy="22084748"/>
          </a:xfrm>
          <a:prstGeom prst="rect">
            <a:avLst/>
          </a:prstGeom>
          <a:solidFill>
            <a:srgbClr val="CFB9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pic>
        <p:nvPicPr>
          <p:cNvPr id="47" name="Picture 46">
            <a:extLst>
              <a:ext uri="{FF2B5EF4-FFF2-40B4-BE49-F238E27FC236}">
                <a16:creationId xmlns:a16="http://schemas.microsoft.com/office/drawing/2014/main" id="{5B0B517D-3D4F-AE46-8B41-294B4572B2EA}"/>
              </a:ext>
            </a:extLst>
          </p:cNvPr>
          <p:cNvPicPr>
            <a:picLocks noChangeAspect="1"/>
          </p:cNvPicPr>
          <p:nvPr/>
        </p:nvPicPr>
        <p:blipFill>
          <a:blip r:embed="rId4"/>
          <a:stretch>
            <a:fillRect/>
          </a:stretch>
        </p:blipFill>
        <p:spPr>
          <a:xfrm>
            <a:off x="40065244" y="18213452"/>
            <a:ext cx="3266574" cy="3146479"/>
          </a:xfrm>
          <a:prstGeom prst="rect">
            <a:avLst/>
          </a:prstGeom>
        </p:spPr>
      </p:pic>
      <p:sp>
        <p:nvSpPr>
          <p:cNvPr id="48" name="Rectangle 47">
            <a:extLst>
              <a:ext uri="{FF2B5EF4-FFF2-40B4-BE49-F238E27FC236}">
                <a16:creationId xmlns:a16="http://schemas.microsoft.com/office/drawing/2014/main" id="{37CD8AE9-DC98-6545-930C-7B4ED50D2444}"/>
              </a:ext>
            </a:extLst>
          </p:cNvPr>
          <p:cNvSpPr/>
          <p:nvPr/>
        </p:nvSpPr>
        <p:spPr bwMode="auto">
          <a:xfrm>
            <a:off x="34630065" y="975072"/>
            <a:ext cx="4468418" cy="52322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9" name="Rectangle 48">
            <a:extLst>
              <a:ext uri="{FF2B5EF4-FFF2-40B4-BE49-F238E27FC236}">
                <a16:creationId xmlns:a16="http://schemas.microsoft.com/office/drawing/2014/main" id="{D99AE288-D0C2-384F-A445-82389DB91C66}"/>
              </a:ext>
            </a:extLst>
          </p:cNvPr>
          <p:cNvSpPr/>
          <p:nvPr/>
        </p:nvSpPr>
        <p:spPr>
          <a:xfrm>
            <a:off x="35358412" y="975072"/>
            <a:ext cx="4213035" cy="523220"/>
          </a:xfrm>
          <a:prstGeom prst="rect">
            <a:avLst/>
          </a:prstGeom>
        </p:spPr>
        <p:txBody>
          <a:bodyPr wrap="square">
            <a:spAutoFit/>
          </a:bodyPr>
          <a:lstStyle/>
          <a:p>
            <a:r>
              <a:rPr lang="en-US" sz="2800" b="1" dirty="0">
                <a:solidFill>
                  <a:srgbClr val="CFB991"/>
                </a:solidFill>
                <a:latin typeface="Arial" panose="020B0604020202020204" pitchFamily="34" charset="0"/>
                <a:cs typeface="Arial" panose="020B0604020202020204" pitchFamily="34" charset="0"/>
              </a:rPr>
              <a:t>EXPECTED IMPACT</a:t>
            </a:r>
          </a:p>
        </p:txBody>
      </p:sp>
      <p:sp>
        <p:nvSpPr>
          <p:cNvPr id="50" name="Rectangle 106">
            <a:extLst>
              <a:ext uri="{FF2B5EF4-FFF2-40B4-BE49-F238E27FC236}">
                <a16:creationId xmlns:a16="http://schemas.microsoft.com/office/drawing/2014/main" id="{A49D1C16-4AB3-5F4B-A778-A38A46EC9866}"/>
              </a:ext>
            </a:extLst>
          </p:cNvPr>
          <p:cNvSpPr>
            <a:spLocks noChangeArrowheads="1"/>
          </p:cNvSpPr>
          <p:nvPr/>
        </p:nvSpPr>
        <p:spPr bwMode="auto">
          <a:xfrm>
            <a:off x="35443474" y="1780519"/>
            <a:ext cx="7860379" cy="4588749"/>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altLang="en-US" sz="1800" spc="10" dirty="0">
                <a:latin typeface="Arial"/>
                <a:cs typeface="Arial"/>
              </a:rPr>
              <a:t>Discuss the “expected or potential” impact the performance of your model could have. Since you did not work directly with a company, you are framing this as a potential scenario in a how a company could benefit from your insights.</a:t>
            </a:r>
          </a:p>
          <a:p>
            <a:pPr algn="just"/>
            <a:endParaRPr lang="en-US" altLang="en-US" sz="1800" spc="10" dirty="0">
              <a:latin typeface="Arial"/>
              <a:cs typeface="Arial"/>
            </a:endParaRPr>
          </a:p>
          <a:p>
            <a:pPr algn="just"/>
            <a:r>
              <a:rPr lang="en-US" altLang="en-US" sz="1800" spc="10" dirty="0">
                <a:latin typeface="Arial"/>
                <a:cs typeface="Arial"/>
              </a:rPr>
              <a:t>Create a nice-looking plot(s) in Tableau, Excel, or R. Ideally this figure(s) would be one of a few things:</a:t>
            </a:r>
          </a:p>
          <a:p>
            <a:pPr marL="342892" indent="-342892" algn="just">
              <a:buFont typeface="Arial" panose="020B0604020202020204" pitchFamily="34" charset="0"/>
              <a:buChar char="•"/>
            </a:pPr>
            <a:r>
              <a:rPr lang="en-US" altLang="en-US" sz="1800" spc="10" dirty="0">
                <a:latin typeface="Arial"/>
                <a:cs typeface="Arial"/>
              </a:rPr>
              <a:t>Translate your statistical results to potential business results/impact</a:t>
            </a:r>
          </a:p>
          <a:p>
            <a:pPr marL="342892" indent="-342892" algn="just">
              <a:buFont typeface="Arial" panose="020B0604020202020204" pitchFamily="34" charset="0"/>
              <a:buChar char="•"/>
            </a:pPr>
            <a:r>
              <a:rPr lang="en-US" altLang="en-US" sz="1800" spc="10" dirty="0">
                <a:latin typeface="Arial"/>
                <a:cs typeface="Arial"/>
              </a:rPr>
              <a:t>If an interpretable model, discuss the impacts/effects on the outcome with corresponding confidence intervals</a:t>
            </a:r>
          </a:p>
          <a:p>
            <a:pPr marL="342892" indent="-342892" algn="just">
              <a:buFont typeface="Arial" panose="020B0604020202020204" pitchFamily="34" charset="0"/>
              <a:buChar char="•"/>
            </a:pPr>
            <a:r>
              <a:rPr lang="en-US" altLang="en-US" sz="1800" spc="10" dirty="0">
                <a:latin typeface="Arial"/>
                <a:cs typeface="Arial"/>
              </a:rPr>
              <a:t>If prediction accuracy was a focus, say an 80% accuracy (from your best model) versus a 75% accuracy, how does this 5% improvement impact the business business, customer, or other stakeholder?</a:t>
            </a:r>
          </a:p>
        </p:txBody>
      </p:sp>
      <p:sp>
        <p:nvSpPr>
          <p:cNvPr id="51" name="Rectangle 50">
            <a:extLst>
              <a:ext uri="{FF2B5EF4-FFF2-40B4-BE49-F238E27FC236}">
                <a16:creationId xmlns:a16="http://schemas.microsoft.com/office/drawing/2014/main" id="{50C9CBDD-6FC8-4B44-8B30-953B4C4E8AE8}"/>
              </a:ext>
            </a:extLst>
          </p:cNvPr>
          <p:cNvSpPr/>
          <p:nvPr/>
        </p:nvSpPr>
        <p:spPr bwMode="auto">
          <a:xfrm>
            <a:off x="34604323" y="11022911"/>
            <a:ext cx="3971260" cy="52322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2" name="Rectangle 51">
            <a:extLst>
              <a:ext uri="{FF2B5EF4-FFF2-40B4-BE49-F238E27FC236}">
                <a16:creationId xmlns:a16="http://schemas.microsoft.com/office/drawing/2014/main" id="{F3707400-7926-F14B-9886-C9AB4F8BAE8C}"/>
              </a:ext>
            </a:extLst>
          </p:cNvPr>
          <p:cNvSpPr/>
          <p:nvPr/>
        </p:nvSpPr>
        <p:spPr>
          <a:xfrm>
            <a:off x="35392305" y="11044176"/>
            <a:ext cx="3480990" cy="523220"/>
          </a:xfrm>
          <a:prstGeom prst="rect">
            <a:avLst/>
          </a:prstGeom>
        </p:spPr>
        <p:txBody>
          <a:bodyPr wrap="square">
            <a:spAutoFit/>
          </a:bodyPr>
          <a:lstStyle/>
          <a:p>
            <a:r>
              <a:rPr lang="en-US" sz="2800" b="1" dirty="0">
                <a:solidFill>
                  <a:srgbClr val="CFB991"/>
                </a:solidFill>
                <a:latin typeface="Arial" panose="020B0604020202020204" pitchFamily="34" charset="0"/>
                <a:cs typeface="Arial" panose="020B0604020202020204" pitchFamily="34" charset="0"/>
              </a:rPr>
              <a:t>CONCLUSIONS</a:t>
            </a:r>
          </a:p>
        </p:txBody>
      </p:sp>
      <p:grpSp>
        <p:nvGrpSpPr>
          <p:cNvPr id="53" name="Group 52">
            <a:extLst>
              <a:ext uri="{FF2B5EF4-FFF2-40B4-BE49-F238E27FC236}">
                <a16:creationId xmlns:a16="http://schemas.microsoft.com/office/drawing/2014/main" id="{2D758592-4256-F141-A97A-B86F033A5F3A}"/>
              </a:ext>
            </a:extLst>
          </p:cNvPr>
          <p:cNvGrpSpPr/>
          <p:nvPr/>
        </p:nvGrpSpPr>
        <p:grpSpPr>
          <a:xfrm>
            <a:off x="35276211" y="6387021"/>
            <a:ext cx="7943101" cy="3227644"/>
            <a:chOff x="25289585" y="11815798"/>
            <a:chExt cx="7270041" cy="3385539"/>
          </a:xfrm>
        </p:grpSpPr>
        <p:grpSp>
          <p:nvGrpSpPr>
            <p:cNvPr id="54" name="Group 53">
              <a:extLst>
                <a:ext uri="{FF2B5EF4-FFF2-40B4-BE49-F238E27FC236}">
                  <a16:creationId xmlns:a16="http://schemas.microsoft.com/office/drawing/2014/main" id="{AC2FE12A-360D-9341-BDD9-4FCB0A84C3C7}"/>
                </a:ext>
              </a:extLst>
            </p:cNvPr>
            <p:cNvGrpSpPr/>
            <p:nvPr/>
          </p:nvGrpSpPr>
          <p:grpSpPr>
            <a:xfrm>
              <a:off x="25289585" y="11815798"/>
              <a:ext cx="7270041" cy="3385539"/>
              <a:chOff x="1149350" y="904695"/>
              <a:chExt cx="7226300" cy="3457830"/>
            </a:xfrm>
          </p:grpSpPr>
          <p:sp>
            <p:nvSpPr>
              <p:cNvPr id="60" name="Text Placeholder 11">
                <a:extLst>
                  <a:ext uri="{FF2B5EF4-FFF2-40B4-BE49-F238E27FC236}">
                    <a16:creationId xmlns:a16="http://schemas.microsoft.com/office/drawing/2014/main" id="{1DF6028C-5B85-9444-8726-6466ADB39637}"/>
                  </a:ext>
                </a:extLst>
              </p:cNvPr>
              <p:cNvSpPr>
                <a:spLocks noGrp="1"/>
              </p:cNvSpPr>
              <p:nvPr/>
            </p:nvSpPr>
            <p:spPr bwMode="gray">
              <a:xfrm>
                <a:off x="7626350" y="1662747"/>
                <a:ext cx="312738"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20638" tIns="0" rIns="20638" bIns="0" numCol="1" spcCol="0" anchor="b"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836D957C-DB45-47DD-9CDF-56638D547EB8}" type="datetime'''5''''''0''''''''''''''''''''''.''''''''6'''''''">
                  <a:rPr lang="en-US" altLang="en-US" sz="2000" b="1">
                    <a:solidFill>
                      <a:schemeClr val="bg1"/>
                    </a:solidFill>
                    <a:latin typeface="Arial" panose="020B0604020202020204" pitchFamily="34" charset="0"/>
                    <a:cs typeface="Arial" panose="020B0604020202020204" pitchFamily="34" charset="0"/>
                    <a:sym typeface="Arial" panose="020B0604020202020204" pitchFamily="34" charset="0"/>
                  </a:rPr>
                  <a:pPr/>
                  <a:t>50.6</a:t>
                </a:fld>
                <a:endParaRPr lang="en-US" sz="1100" b="1">
                  <a:solidFill>
                    <a:schemeClr val="bg1"/>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grpSp>
            <p:nvGrpSpPr>
              <p:cNvPr id="61" name="Group 60">
                <a:extLst>
                  <a:ext uri="{FF2B5EF4-FFF2-40B4-BE49-F238E27FC236}">
                    <a16:creationId xmlns:a16="http://schemas.microsoft.com/office/drawing/2014/main" id="{4A096BFC-A365-DC48-B697-03DA0C08BC9C}"/>
                  </a:ext>
                </a:extLst>
              </p:cNvPr>
              <p:cNvGrpSpPr/>
              <p:nvPr/>
            </p:nvGrpSpPr>
            <p:grpSpPr>
              <a:xfrm>
                <a:off x="1149350" y="904695"/>
                <a:ext cx="7226300" cy="3457830"/>
                <a:chOff x="1149350" y="904695"/>
                <a:chExt cx="7226300" cy="3457830"/>
              </a:xfrm>
            </p:grpSpPr>
            <p:cxnSp>
              <p:nvCxnSpPr>
                <p:cNvPr id="62" name="Straight Connector 61">
                  <a:extLst>
                    <a:ext uri="{FF2B5EF4-FFF2-40B4-BE49-F238E27FC236}">
                      <a16:creationId xmlns:a16="http://schemas.microsoft.com/office/drawing/2014/main" id="{75395540-2850-3F45-8956-3C446FFC9136}"/>
                    </a:ext>
                  </a:extLst>
                </p:cNvPr>
                <p:cNvCxnSpPr/>
                <p:nvPr/>
              </p:nvCxnSpPr>
              <p:spPr bwMode="auto">
                <a:xfrm>
                  <a:off x="2016125" y="3605213"/>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DCC51EC5-078B-6D4A-AEC9-C91C752F57EE}"/>
                    </a:ext>
                  </a:extLst>
                </p:cNvPr>
                <p:cNvCxnSpPr/>
                <p:nvPr/>
              </p:nvCxnSpPr>
              <p:spPr bwMode="auto">
                <a:xfrm>
                  <a:off x="3025775" y="2422525"/>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8A71E19D-4AF3-834F-8BA9-98679D517C13}"/>
                    </a:ext>
                  </a:extLst>
                </p:cNvPr>
                <p:cNvCxnSpPr/>
                <p:nvPr/>
              </p:nvCxnSpPr>
              <p:spPr bwMode="auto">
                <a:xfrm>
                  <a:off x="7061200" y="1192213"/>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8E0321EB-10AB-DE43-AA1F-EBA7899256CB}"/>
                    </a:ext>
                  </a:extLst>
                </p:cNvPr>
                <p:cNvCxnSpPr/>
                <p:nvPr/>
              </p:nvCxnSpPr>
              <p:spPr bwMode="auto">
                <a:xfrm>
                  <a:off x="5043488" y="1654175"/>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76EF526B-EC9C-E94B-8184-251A211611FA}"/>
                    </a:ext>
                  </a:extLst>
                </p:cNvPr>
                <p:cNvCxnSpPr/>
                <p:nvPr/>
              </p:nvCxnSpPr>
              <p:spPr bwMode="auto">
                <a:xfrm>
                  <a:off x="6051550" y="1522413"/>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9B6E7E08-5874-244D-9B3C-4CB165E80459}"/>
                    </a:ext>
                  </a:extLst>
                </p:cNvPr>
                <p:cNvCxnSpPr/>
                <p:nvPr/>
              </p:nvCxnSpPr>
              <p:spPr bwMode="auto">
                <a:xfrm>
                  <a:off x="4033838" y="1773238"/>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graphicFrame>
              <p:nvGraphicFramePr>
                <p:cNvPr id="68" name="Chart 67">
                  <a:extLst>
                    <a:ext uri="{FF2B5EF4-FFF2-40B4-BE49-F238E27FC236}">
                      <a16:creationId xmlns:a16="http://schemas.microsoft.com/office/drawing/2014/main" id="{1C38E05B-46CB-D24B-B272-BA64D6BBE0E2}"/>
                    </a:ext>
                  </a:extLst>
                </p:cNvPr>
                <p:cNvGraphicFramePr/>
                <p:nvPr>
                  <p:extLst>
                    <p:ext uri="{D42A27DB-BD31-4B8C-83A1-F6EECF244321}">
                      <p14:modId xmlns:p14="http://schemas.microsoft.com/office/powerpoint/2010/main" val="3595036233"/>
                    </p:ext>
                  </p:extLst>
                </p:nvPr>
              </p:nvGraphicFramePr>
              <p:xfrm>
                <a:off x="1149350" y="1109663"/>
                <a:ext cx="7226300" cy="3022600"/>
              </p:xfrm>
              <a:graphic>
                <a:graphicData uri="http://schemas.openxmlformats.org/drawingml/2006/chart">
                  <c:chart xmlns:c="http://schemas.openxmlformats.org/drawingml/2006/chart" xmlns:r="http://schemas.openxmlformats.org/officeDocument/2006/relationships" r:id="rId5"/>
                </a:graphicData>
              </a:graphic>
            </p:graphicFrame>
            <p:sp>
              <p:nvSpPr>
                <p:cNvPr id="69" name="Text Placeholder 11">
                  <a:extLst>
                    <a:ext uri="{FF2B5EF4-FFF2-40B4-BE49-F238E27FC236}">
                      <a16:creationId xmlns:a16="http://schemas.microsoft.com/office/drawing/2014/main" id="{2161F217-4435-BE44-8D45-5286BD10CD82}"/>
                    </a:ext>
                  </a:extLst>
                </p:cNvPr>
                <p:cNvSpPr>
                  <a:spLocks noGrp="1"/>
                </p:cNvSpPr>
                <p:nvPr/>
              </p:nvSpPr>
              <p:spPr bwMode="auto">
                <a:xfrm>
                  <a:off x="1449388" y="4095750"/>
                  <a:ext cx="573088"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6C697B0B-CA0F-46FE-AAB9-D7F17EAA5733}" type="datetime'''''''P''''''''''''''''''''''''''''''rod''u''''''c''e'''''''''">
                    <a:rPr lang="en-US" altLang="en-US" sz="2000" b="1">
                      <a:latin typeface="Arial" panose="020B0604020202020204" pitchFamily="34" charset="0"/>
                      <a:cs typeface="Arial" panose="020B0604020202020204" pitchFamily="34" charset="0"/>
                      <a:sym typeface="Arial" panose="020B0604020202020204" pitchFamily="34" charset="0"/>
                    </a:rPr>
                    <a:pPr/>
                    <a:t>Produce</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70" name="Text Placeholder 11">
                  <a:extLst>
                    <a:ext uri="{FF2B5EF4-FFF2-40B4-BE49-F238E27FC236}">
                      <a16:creationId xmlns:a16="http://schemas.microsoft.com/office/drawing/2014/main" id="{9725036D-96EE-4047-97A3-46B27746CE61}"/>
                    </a:ext>
                  </a:extLst>
                </p:cNvPr>
                <p:cNvSpPr>
                  <a:spLocks noGrp="1"/>
                </p:cNvSpPr>
                <p:nvPr/>
              </p:nvSpPr>
              <p:spPr bwMode="auto">
                <a:xfrm>
                  <a:off x="5487988" y="4095750"/>
                  <a:ext cx="56515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A0F57AF3-3EFB-461B-A253-4E5B0BB92360}" type="datetime'''''S''''e''''''''''''a''''''''''''''''''''''''fo''''''''od'">
                    <a:rPr lang="en-US" altLang="en-US" sz="2000" b="1">
                      <a:latin typeface="Arial" panose="020B0604020202020204" pitchFamily="34" charset="0"/>
                      <a:cs typeface="Arial" panose="020B0604020202020204" pitchFamily="34" charset="0"/>
                      <a:sym typeface="Arial" panose="020B0604020202020204" pitchFamily="34" charset="0"/>
                    </a:rPr>
                    <a:pPr/>
                    <a:t>Seafood</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71" name="Text Placeholder 11">
                  <a:extLst>
                    <a:ext uri="{FF2B5EF4-FFF2-40B4-BE49-F238E27FC236}">
                      <a16:creationId xmlns:a16="http://schemas.microsoft.com/office/drawing/2014/main" id="{4653EEF1-D9C4-5E43-A47B-BE7C2EE64B24}"/>
                    </a:ext>
                  </a:extLst>
                </p:cNvPr>
                <p:cNvSpPr>
                  <a:spLocks noGrp="1"/>
                </p:cNvSpPr>
                <p:nvPr/>
              </p:nvSpPr>
              <p:spPr bwMode="auto">
                <a:xfrm>
                  <a:off x="2611438" y="4095750"/>
                  <a:ext cx="268288"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714B8252-5F25-4DDA-89DD-F7246B3624B3}" type="datetime'''''''''''D''''''''el''''''i'''">
                    <a:rPr lang="en-US" altLang="en-US" sz="2000" b="1">
                      <a:latin typeface="Arial" panose="020B0604020202020204" pitchFamily="34" charset="0"/>
                      <a:cs typeface="Arial" panose="020B0604020202020204" pitchFamily="34" charset="0"/>
                      <a:sym typeface="Arial" panose="020B0604020202020204" pitchFamily="34" charset="0"/>
                    </a:rPr>
                    <a:pPr/>
                    <a:t>Deli</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72" name="Text Placeholder 11">
                  <a:extLst>
                    <a:ext uri="{FF2B5EF4-FFF2-40B4-BE49-F238E27FC236}">
                      <a16:creationId xmlns:a16="http://schemas.microsoft.com/office/drawing/2014/main" id="{5F069653-19A6-4A45-BFC3-87F36182724B}"/>
                    </a:ext>
                  </a:extLst>
                </p:cNvPr>
                <p:cNvSpPr>
                  <a:spLocks noGrp="1"/>
                </p:cNvSpPr>
                <p:nvPr/>
              </p:nvSpPr>
              <p:spPr bwMode="auto">
                <a:xfrm>
                  <a:off x="3587749" y="4095750"/>
                  <a:ext cx="33020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A5BD977D-3C43-44C7-8426-91C4BD14A232}" type="datetime'''''''''''''''''''M''''e''''''a''''''''''t'''''''''''''''''">
                    <a:rPr lang="en-US" altLang="en-US" sz="2000" b="1">
                      <a:latin typeface="Arial" panose="020B0604020202020204" pitchFamily="34" charset="0"/>
                      <a:cs typeface="Arial" panose="020B0604020202020204" pitchFamily="34" charset="0"/>
                      <a:sym typeface="Arial" panose="020B0604020202020204" pitchFamily="34" charset="0"/>
                    </a:rPr>
                    <a:pPr/>
                    <a:t>Meat</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73" name="Text Placeholder 11">
                  <a:extLst>
                    <a:ext uri="{FF2B5EF4-FFF2-40B4-BE49-F238E27FC236}">
                      <a16:creationId xmlns:a16="http://schemas.microsoft.com/office/drawing/2014/main" id="{18ECDF1D-1D2C-3248-8896-8237286F6FD5}"/>
                    </a:ext>
                  </a:extLst>
                </p:cNvPr>
                <p:cNvSpPr>
                  <a:spLocks noGrp="1"/>
                </p:cNvSpPr>
                <p:nvPr/>
              </p:nvSpPr>
              <p:spPr bwMode="auto">
                <a:xfrm>
                  <a:off x="6565900" y="4095750"/>
                  <a:ext cx="430213"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CFA311B6-B4FE-4DD0-A078-38008CB29B02}" type="datetime'''''''''''''''''''''''O''''''''t''h''e''''''r''''''s'''">
                    <a:rPr lang="en-US" altLang="en-US" sz="2000" b="1">
                      <a:latin typeface="Arial" panose="020B0604020202020204" pitchFamily="34" charset="0"/>
                      <a:cs typeface="Arial" panose="020B0604020202020204" pitchFamily="34" charset="0"/>
                      <a:sym typeface="Arial" panose="020B0604020202020204" pitchFamily="34" charset="0"/>
                    </a:rPr>
                    <a:pPr/>
                    <a:t>Others</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74" name="Text Placeholder 11">
                  <a:extLst>
                    <a:ext uri="{FF2B5EF4-FFF2-40B4-BE49-F238E27FC236}">
                      <a16:creationId xmlns:a16="http://schemas.microsoft.com/office/drawing/2014/main" id="{1F9F079A-A944-A04E-AC94-19B527F2433E}"/>
                    </a:ext>
                  </a:extLst>
                </p:cNvPr>
                <p:cNvSpPr>
                  <a:spLocks noGrp="1"/>
                </p:cNvSpPr>
                <p:nvPr/>
              </p:nvSpPr>
              <p:spPr bwMode="auto">
                <a:xfrm>
                  <a:off x="7626350" y="4095750"/>
                  <a:ext cx="32385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D75122EC-A470-42FB-B245-08D046D9A1D4}" type="datetime'''''''''''T''''''''''''''''''''''''''''''''''''ota''''''''''l'">
                    <a:rPr lang="en-US" altLang="en-US" sz="2000" b="1">
                      <a:latin typeface="Arial" panose="020B0604020202020204" pitchFamily="34" charset="0"/>
                      <a:cs typeface="Arial" panose="020B0604020202020204" pitchFamily="34" charset="0"/>
                      <a:sym typeface="Arial" panose="020B0604020202020204" pitchFamily="34" charset="0"/>
                    </a:rPr>
                    <a:pPr/>
                    <a:t>Total</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75" name="Text Placeholder 11">
                  <a:extLst>
                    <a:ext uri="{FF2B5EF4-FFF2-40B4-BE49-F238E27FC236}">
                      <a16:creationId xmlns:a16="http://schemas.microsoft.com/office/drawing/2014/main" id="{91099529-0AA2-FA42-B843-C2020C0FBA3F}"/>
                    </a:ext>
                  </a:extLst>
                </p:cNvPr>
                <p:cNvSpPr>
                  <a:spLocks noGrp="1"/>
                </p:cNvSpPr>
                <p:nvPr/>
              </p:nvSpPr>
              <p:spPr bwMode="auto">
                <a:xfrm>
                  <a:off x="4481513" y="4095750"/>
                  <a:ext cx="88265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r>
                    <a:rPr lang="en-US" sz="2000"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Grocery</a:t>
                  </a:r>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76" name="Text Placeholder 11">
                  <a:extLst>
                    <a:ext uri="{FF2B5EF4-FFF2-40B4-BE49-F238E27FC236}">
                      <a16:creationId xmlns:a16="http://schemas.microsoft.com/office/drawing/2014/main" id="{15A4BAB2-37EC-324E-B444-927458E5618A}"/>
                    </a:ext>
                  </a:extLst>
                </p:cNvPr>
                <p:cNvSpPr>
                  <a:spLocks noGrp="1"/>
                </p:cNvSpPr>
                <p:nvPr/>
              </p:nvSpPr>
              <p:spPr bwMode="gray">
                <a:xfrm>
                  <a:off x="6481109" y="904695"/>
                  <a:ext cx="752527" cy="283337"/>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20638" tIns="0" rIns="20638" bIns="0" numCol="1" spcCol="0" anchor="ctr"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20E9C4FE-8E4E-4620-9F7C-7DFE75683DD9}" type="datetime'''''5''''''.''''''''''''9'''''">
                    <a:rPr lang="en-US" altLang="en-US" sz="2000" b="1">
                      <a:latin typeface="Arial" panose="020B0604020202020204" pitchFamily="34" charset="0"/>
                      <a:cs typeface="Arial" panose="020B0604020202020204" pitchFamily="34" charset="0"/>
                      <a:sym typeface="Arial" panose="020B0604020202020204" pitchFamily="34" charset="0"/>
                    </a:rPr>
                    <a:pPr/>
                    <a:t>5.9</a:t>
                  </a:fld>
                  <a:r>
                    <a:rPr lang="en-US" altLang="en-US" sz="2000" b="1" dirty="0">
                      <a:latin typeface="Arial" panose="020B0604020202020204" pitchFamily="34" charset="0"/>
                      <a:cs typeface="Arial" panose="020B0604020202020204" pitchFamily="34" charset="0"/>
                      <a:sym typeface="Arial" panose="020B0604020202020204" pitchFamily="34" charset="0"/>
                    </a:rPr>
                    <a:t> M</a:t>
                  </a:r>
                  <a:endParaRPr lang="en-US" sz="1400" b="1" dirty="0">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77" name="Rectangle 76">
                  <a:extLst>
                    <a:ext uri="{FF2B5EF4-FFF2-40B4-BE49-F238E27FC236}">
                      <a16:creationId xmlns:a16="http://schemas.microsoft.com/office/drawing/2014/main" id="{2F7E011E-B9C8-F44A-AA0B-45EC945C6F41}"/>
                    </a:ext>
                  </a:extLst>
                </p:cNvPr>
                <p:cNvSpPr/>
                <p:nvPr/>
              </p:nvSpPr>
              <p:spPr>
                <a:xfrm>
                  <a:off x="1379498" y="3128870"/>
                  <a:ext cx="704926" cy="1233655"/>
                </a:xfrm>
                <a:prstGeom prst="rect">
                  <a:avLst/>
                </a:prstGeom>
                <a:noFill/>
                <a:ln>
                  <a:solidFill>
                    <a:srgbClr val="D23A4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912813" rtl="0" fontAlgn="base">
                    <a:spcBef>
                      <a:spcPct val="0"/>
                    </a:spcBef>
                    <a:spcAft>
                      <a:spcPct val="0"/>
                    </a:spcAft>
                    <a:defRPr kern="1200">
                      <a:solidFill>
                        <a:schemeClr val="lt1"/>
                      </a:solidFill>
                      <a:latin typeface="+mn-lt"/>
                      <a:ea typeface="+mn-ea"/>
                      <a:cs typeface="+mn-cs"/>
                    </a:defRPr>
                  </a:lvl1pPr>
                  <a:lvl2pPr marL="455613" indent="1588" algn="l" defTabSz="912813" rtl="0" fontAlgn="base">
                    <a:spcBef>
                      <a:spcPct val="0"/>
                    </a:spcBef>
                    <a:spcAft>
                      <a:spcPct val="0"/>
                    </a:spcAft>
                    <a:defRPr kern="1200">
                      <a:solidFill>
                        <a:schemeClr val="lt1"/>
                      </a:solidFill>
                      <a:latin typeface="+mn-lt"/>
                      <a:ea typeface="+mn-ea"/>
                      <a:cs typeface="+mn-cs"/>
                    </a:defRPr>
                  </a:lvl2pPr>
                  <a:lvl3pPr marL="912813" indent="1588" algn="l" defTabSz="912813" rtl="0" fontAlgn="base">
                    <a:spcBef>
                      <a:spcPct val="0"/>
                    </a:spcBef>
                    <a:spcAft>
                      <a:spcPct val="0"/>
                    </a:spcAft>
                    <a:defRPr kern="1200">
                      <a:solidFill>
                        <a:schemeClr val="lt1"/>
                      </a:solidFill>
                      <a:latin typeface="+mn-lt"/>
                      <a:ea typeface="+mn-ea"/>
                      <a:cs typeface="+mn-cs"/>
                    </a:defRPr>
                  </a:lvl3pPr>
                  <a:lvl4pPr marL="1370013" indent="1588" algn="l" defTabSz="912813" rtl="0" fontAlgn="base">
                    <a:spcBef>
                      <a:spcPct val="0"/>
                    </a:spcBef>
                    <a:spcAft>
                      <a:spcPct val="0"/>
                    </a:spcAft>
                    <a:defRPr kern="1200">
                      <a:solidFill>
                        <a:schemeClr val="lt1"/>
                      </a:solidFill>
                      <a:latin typeface="+mn-lt"/>
                      <a:ea typeface="+mn-ea"/>
                      <a:cs typeface="+mn-cs"/>
                    </a:defRPr>
                  </a:lvl4pPr>
                  <a:lvl5pPr marL="1827213" indent="1588" algn="l" defTabSz="912813"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endParaRPr lang="en-US" sz="1400">
                    <a:solidFill>
                      <a:schemeClr val="tx2"/>
                    </a:solidFill>
                  </a:endParaRPr>
                </a:p>
              </p:txBody>
            </p:sp>
          </p:grpSp>
        </p:grpSp>
        <p:sp>
          <p:nvSpPr>
            <p:cNvPr id="55" name="TextBox 54">
              <a:extLst>
                <a:ext uri="{FF2B5EF4-FFF2-40B4-BE49-F238E27FC236}">
                  <a16:creationId xmlns:a16="http://schemas.microsoft.com/office/drawing/2014/main" id="{8DA1C7E4-6964-BB48-960E-9DF2E20D359F}"/>
                </a:ext>
              </a:extLst>
            </p:cNvPr>
            <p:cNvSpPr txBox="1"/>
            <p:nvPr/>
          </p:nvSpPr>
          <p:spPr>
            <a:xfrm>
              <a:off x="26562415" y="12891532"/>
              <a:ext cx="689864" cy="419683"/>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21 M</a:t>
              </a:r>
            </a:p>
          </p:txBody>
        </p:sp>
        <p:sp>
          <p:nvSpPr>
            <p:cNvPr id="56" name="TextBox 55">
              <a:extLst>
                <a:ext uri="{FF2B5EF4-FFF2-40B4-BE49-F238E27FC236}">
                  <a16:creationId xmlns:a16="http://schemas.microsoft.com/office/drawing/2014/main" id="{C558E0CE-99EA-F442-871D-454E0091544E}"/>
                </a:ext>
              </a:extLst>
            </p:cNvPr>
            <p:cNvSpPr txBox="1"/>
            <p:nvPr/>
          </p:nvSpPr>
          <p:spPr>
            <a:xfrm>
              <a:off x="25546587" y="14078171"/>
              <a:ext cx="754421" cy="419683"/>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7.9 M</a:t>
              </a:r>
            </a:p>
          </p:txBody>
        </p:sp>
        <p:sp>
          <p:nvSpPr>
            <p:cNvPr id="57" name="TextBox 56">
              <a:extLst>
                <a:ext uri="{FF2B5EF4-FFF2-40B4-BE49-F238E27FC236}">
                  <a16:creationId xmlns:a16="http://schemas.microsoft.com/office/drawing/2014/main" id="{ACDD3618-AE6E-9E44-BB9F-A4ACA493175A}"/>
                </a:ext>
              </a:extLst>
            </p:cNvPr>
            <p:cNvSpPr txBox="1"/>
            <p:nvPr/>
          </p:nvSpPr>
          <p:spPr>
            <a:xfrm>
              <a:off x="27485087" y="12326738"/>
              <a:ext cx="872029" cy="419683"/>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11.5 M</a:t>
              </a:r>
            </a:p>
          </p:txBody>
        </p:sp>
        <p:sp>
          <p:nvSpPr>
            <p:cNvPr id="58" name="TextBox 57">
              <a:extLst>
                <a:ext uri="{FF2B5EF4-FFF2-40B4-BE49-F238E27FC236}">
                  <a16:creationId xmlns:a16="http://schemas.microsoft.com/office/drawing/2014/main" id="{424A8184-B7EC-0241-A5BB-94D33C7E7926}"/>
                </a:ext>
              </a:extLst>
            </p:cNvPr>
            <p:cNvSpPr txBox="1"/>
            <p:nvPr/>
          </p:nvSpPr>
          <p:spPr>
            <a:xfrm>
              <a:off x="28610323" y="12217990"/>
              <a:ext cx="754421" cy="419683"/>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2.1 M</a:t>
              </a:r>
            </a:p>
          </p:txBody>
        </p:sp>
        <p:sp>
          <p:nvSpPr>
            <p:cNvPr id="59" name="TextBox 58">
              <a:extLst>
                <a:ext uri="{FF2B5EF4-FFF2-40B4-BE49-F238E27FC236}">
                  <a16:creationId xmlns:a16="http://schemas.microsoft.com/office/drawing/2014/main" id="{88800AED-4ACA-B44C-AB3E-A3F4DE85A1CA}"/>
                </a:ext>
              </a:extLst>
            </p:cNvPr>
            <p:cNvSpPr txBox="1"/>
            <p:nvPr/>
          </p:nvSpPr>
          <p:spPr>
            <a:xfrm>
              <a:off x="29638513" y="12082048"/>
              <a:ext cx="754421" cy="419683"/>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2.3 M</a:t>
              </a:r>
            </a:p>
          </p:txBody>
        </p:sp>
      </p:grpSp>
      <p:sp>
        <p:nvSpPr>
          <p:cNvPr id="78" name="Rectangle 77">
            <a:extLst>
              <a:ext uri="{FF2B5EF4-FFF2-40B4-BE49-F238E27FC236}">
                <a16:creationId xmlns:a16="http://schemas.microsoft.com/office/drawing/2014/main" id="{213499EF-6D6E-4945-8FB5-9F7249BD3CEA}"/>
              </a:ext>
            </a:extLst>
          </p:cNvPr>
          <p:cNvSpPr/>
          <p:nvPr/>
        </p:nvSpPr>
        <p:spPr>
          <a:xfrm>
            <a:off x="35688559" y="9948915"/>
            <a:ext cx="7139335" cy="384721"/>
          </a:xfrm>
          <a:prstGeom prst="rect">
            <a:avLst/>
          </a:prstGeom>
        </p:spPr>
        <p:txBody>
          <a:bodyPr wrap="square">
            <a:spAutoFit/>
          </a:bodyPr>
          <a:lstStyle/>
          <a:p>
            <a:pPr algn="ctr"/>
            <a:r>
              <a:rPr lang="en-US" sz="1900" dirty="0">
                <a:latin typeface="Arial" panose="020B0604020202020204" pitchFamily="34" charset="0"/>
                <a:ea typeface="Arial" charset="0"/>
                <a:cs typeface="Arial" panose="020B0604020202020204" pitchFamily="34" charset="0"/>
              </a:rPr>
              <a:t>Fig 5. </a:t>
            </a:r>
            <a:r>
              <a:rPr lang="en-US" sz="1900" dirty="0">
                <a:latin typeface="Arial" panose="020B0604020202020204" pitchFamily="34" charset="0"/>
                <a:cs typeface="Arial" panose="020B0604020202020204" pitchFamily="34" charset="0"/>
              </a:rPr>
              <a:t>Total Net Savings ($) based on predicted OOS instances</a:t>
            </a:r>
          </a:p>
        </p:txBody>
      </p:sp>
      <p:sp>
        <p:nvSpPr>
          <p:cNvPr id="79" name="TextBox 78">
            <a:extLst>
              <a:ext uri="{FF2B5EF4-FFF2-40B4-BE49-F238E27FC236}">
                <a16:creationId xmlns:a16="http://schemas.microsoft.com/office/drawing/2014/main" id="{E24A910E-1464-AF45-91C1-FA5934C6CF96}"/>
              </a:ext>
            </a:extLst>
          </p:cNvPr>
          <p:cNvSpPr txBox="1"/>
          <p:nvPr/>
        </p:nvSpPr>
        <p:spPr>
          <a:xfrm>
            <a:off x="42201400" y="6236539"/>
            <a:ext cx="1017911"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50.6 M</a:t>
            </a:r>
          </a:p>
        </p:txBody>
      </p:sp>
      <p:sp>
        <p:nvSpPr>
          <p:cNvPr id="80" name="TextBox 79">
            <a:extLst>
              <a:ext uri="{FF2B5EF4-FFF2-40B4-BE49-F238E27FC236}">
                <a16:creationId xmlns:a16="http://schemas.microsoft.com/office/drawing/2014/main" id="{44798AB1-520C-BB48-B40B-B4D93D8ADAA1}"/>
              </a:ext>
            </a:extLst>
          </p:cNvPr>
          <p:cNvSpPr txBox="1"/>
          <p:nvPr/>
        </p:nvSpPr>
        <p:spPr>
          <a:xfrm>
            <a:off x="35429203" y="12073031"/>
            <a:ext cx="7846491" cy="2862322"/>
          </a:xfrm>
          <a:prstGeom prst="rect">
            <a:avLst/>
          </a:prstGeom>
          <a:noFill/>
        </p:spPr>
        <p:txBody>
          <a:bodyPr wrap="square" rtlCol="0">
            <a:spAutoFit/>
          </a:bodyPr>
          <a:lstStyle/>
          <a:p>
            <a:pPr algn="just">
              <a:spcBef>
                <a:spcPct val="50000"/>
              </a:spcBef>
            </a:pPr>
            <a:r>
              <a:rPr lang="en-US" altLang="en-US" sz="1800" spc="10" dirty="0">
                <a:latin typeface="Arial"/>
                <a:cs typeface="Arial"/>
              </a:rPr>
              <a:t>Provide answers to your research questions here, possibly using bullet points to be clear to your reader.</a:t>
            </a:r>
          </a:p>
          <a:p>
            <a:pPr algn="just">
              <a:spcBef>
                <a:spcPct val="50000"/>
              </a:spcBef>
            </a:pPr>
            <a:endParaRPr lang="en-US" altLang="en-US" sz="1800" spc="10" dirty="0">
              <a:latin typeface="Arial"/>
              <a:cs typeface="Arial"/>
            </a:endParaRPr>
          </a:p>
          <a:p>
            <a:pPr algn="just">
              <a:spcBef>
                <a:spcPct val="50000"/>
              </a:spcBef>
            </a:pPr>
            <a:r>
              <a:rPr lang="en-US" altLang="en-US" sz="1800" spc="10" dirty="0">
                <a:latin typeface="Arial"/>
                <a:cs typeface="Arial"/>
              </a:rPr>
              <a:t>Anything else you feel is an important take-away that led to your result (e.g. how you created features, the models or software you used, etc.). If nothing important comes to mind, how do you think your project and insights could be improved based on your studies limitations (e.g. available data, domain knowledge, technology barriers, etc.)</a:t>
            </a:r>
            <a:endParaRPr lang="en-US" altLang="en-US" sz="1800" dirty="0">
              <a:latin typeface="Arial"/>
              <a:cs typeface="Arial"/>
            </a:endParaRPr>
          </a:p>
          <a:p>
            <a:endParaRPr lang="en-US" sz="1800" dirty="0"/>
          </a:p>
        </p:txBody>
      </p:sp>
      <p:sp>
        <p:nvSpPr>
          <p:cNvPr id="81" name="Rectangle 80">
            <a:extLst>
              <a:ext uri="{FF2B5EF4-FFF2-40B4-BE49-F238E27FC236}">
                <a16:creationId xmlns:a16="http://schemas.microsoft.com/office/drawing/2014/main" id="{4520EE9E-6A65-494B-B60B-8F2BC62F1956}"/>
              </a:ext>
            </a:extLst>
          </p:cNvPr>
          <p:cNvSpPr/>
          <p:nvPr/>
        </p:nvSpPr>
        <p:spPr bwMode="auto">
          <a:xfrm>
            <a:off x="34604322" y="15236052"/>
            <a:ext cx="5124325" cy="52322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2" name="Rectangle 81">
            <a:extLst>
              <a:ext uri="{FF2B5EF4-FFF2-40B4-BE49-F238E27FC236}">
                <a16:creationId xmlns:a16="http://schemas.microsoft.com/office/drawing/2014/main" id="{A2339058-AD91-3640-B25A-B1554B263155}"/>
              </a:ext>
            </a:extLst>
          </p:cNvPr>
          <p:cNvSpPr/>
          <p:nvPr/>
        </p:nvSpPr>
        <p:spPr>
          <a:xfrm>
            <a:off x="35392304" y="15257317"/>
            <a:ext cx="4705362" cy="523220"/>
          </a:xfrm>
          <a:prstGeom prst="rect">
            <a:avLst/>
          </a:prstGeom>
        </p:spPr>
        <p:txBody>
          <a:bodyPr wrap="square">
            <a:spAutoFit/>
          </a:bodyPr>
          <a:lstStyle/>
          <a:p>
            <a:r>
              <a:rPr lang="en-US" sz="2800" b="1" dirty="0">
                <a:solidFill>
                  <a:srgbClr val="CFB991"/>
                </a:solidFill>
                <a:latin typeface="Arial" panose="020B0604020202020204" pitchFamily="34" charset="0"/>
                <a:cs typeface="Arial" panose="020B0604020202020204" pitchFamily="34" charset="0"/>
              </a:rPr>
              <a:t>ACKNOWLEDGEMENTS</a:t>
            </a:r>
          </a:p>
        </p:txBody>
      </p:sp>
      <p:sp>
        <p:nvSpPr>
          <p:cNvPr id="83" name="TextBox 82">
            <a:extLst>
              <a:ext uri="{FF2B5EF4-FFF2-40B4-BE49-F238E27FC236}">
                <a16:creationId xmlns:a16="http://schemas.microsoft.com/office/drawing/2014/main" id="{91FC6699-8CC3-8F45-9DCF-9D2C56647227}"/>
              </a:ext>
            </a:extLst>
          </p:cNvPr>
          <p:cNvSpPr txBox="1"/>
          <p:nvPr/>
        </p:nvSpPr>
        <p:spPr>
          <a:xfrm>
            <a:off x="35437661" y="16240519"/>
            <a:ext cx="7860378" cy="646331"/>
          </a:xfrm>
          <a:prstGeom prst="rect">
            <a:avLst/>
          </a:prstGeom>
          <a:noFill/>
        </p:spPr>
        <p:txBody>
          <a:bodyPr wrap="square">
            <a:spAutoFit/>
          </a:bodyPr>
          <a:lstStyle/>
          <a:p>
            <a:pPr algn="just"/>
            <a:r>
              <a:rPr lang="en-IN" sz="1800" spc="10" dirty="0">
                <a:latin typeface="Arial"/>
                <a:cs typeface="Arial"/>
              </a:rPr>
              <a:t>We would like to thank Professor Matthew Lanham and our industry partner for this opportunity, their guidance, and support on this project.</a:t>
            </a:r>
          </a:p>
        </p:txBody>
      </p:sp>
      <p:pic>
        <p:nvPicPr>
          <p:cNvPr id="84" name="Picture 83">
            <a:extLst>
              <a:ext uri="{FF2B5EF4-FFF2-40B4-BE49-F238E27FC236}">
                <a16:creationId xmlns:a16="http://schemas.microsoft.com/office/drawing/2014/main" id="{317C0BCC-E345-0C4C-8478-1F2C9E0571D5}"/>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234648" y="-501084"/>
            <a:ext cx="9299459" cy="5183366"/>
          </a:xfrm>
          <a:prstGeom prst="rect">
            <a:avLst/>
          </a:prstGeom>
        </p:spPr>
      </p:pic>
      <p:sp>
        <p:nvSpPr>
          <p:cNvPr id="85" name="Rectangle 84">
            <a:extLst>
              <a:ext uri="{FF2B5EF4-FFF2-40B4-BE49-F238E27FC236}">
                <a16:creationId xmlns:a16="http://schemas.microsoft.com/office/drawing/2014/main" id="{BD9C05AA-017B-254C-BC15-E92E138174BF}"/>
              </a:ext>
            </a:extLst>
          </p:cNvPr>
          <p:cNvSpPr/>
          <p:nvPr/>
        </p:nvSpPr>
        <p:spPr bwMode="auto">
          <a:xfrm>
            <a:off x="9047612" y="963194"/>
            <a:ext cx="4789126" cy="52322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6" name="Rectangle 85">
            <a:extLst>
              <a:ext uri="{FF2B5EF4-FFF2-40B4-BE49-F238E27FC236}">
                <a16:creationId xmlns:a16="http://schemas.microsoft.com/office/drawing/2014/main" id="{BC9FDF4D-E332-1746-891A-1DBD5BC539A0}"/>
              </a:ext>
            </a:extLst>
          </p:cNvPr>
          <p:cNvSpPr/>
          <p:nvPr/>
        </p:nvSpPr>
        <p:spPr>
          <a:xfrm>
            <a:off x="9808617" y="963194"/>
            <a:ext cx="4789126" cy="523220"/>
          </a:xfrm>
          <a:prstGeom prst="rect">
            <a:avLst/>
          </a:prstGeom>
        </p:spPr>
        <p:txBody>
          <a:bodyPr wrap="square">
            <a:spAutoFit/>
          </a:bodyPr>
          <a:lstStyle/>
          <a:p>
            <a:r>
              <a:rPr lang="en-US" sz="2800" b="1" dirty="0">
                <a:solidFill>
                  <a:srgbClr val="CFB991"/>
                </a:solidFill>
                <a:latin typeface="Arial" panose="020B0604020202020204" pitchFamily="34" charset="0"/>
                <a:cs typeface="Arial" panose="020B0604020202020204" pitchFamily="34" charset="0"/>
              </a:rPr>
              <a:t>LITERATURE REVIEW</a:t>
            </a:r>
          </a:p>
        </p:txBody>
      </p:sp>
      <p:sp>
        <p:nvSpPr>
          <p:cNvPr id="87" name="Rectangle 106">
            <a:extLst>
              <a:ext uri="{FF2B5EF4-FFF2-40B4-BE49-F238E27FC236}">
                <a16:creationId xmlns:a16="http://schemas.microsoft.com/office/drawing/2014/main" id="{A7AE97E0-D740-3149-80B7-EB0878F05322}"/>
              </a:ext>
            </a:extLst>
          </p:cNvPr>
          <p:cNvSpPr>
            <a:spLocks noChangeArrowheads="1"/>
          </p:cNvSpPr>
          <p:nvPr/>
        </p:nvSpPr>
        <p:spPr bwMode="auto">
          <a:xfrm>
            <a:off x="9310650" y="2131827"/>
            <a:ext cx="11646818" cy="1905042"/>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1800" spc="10" dirty="0">
                <a:latin typeface="Arial"/>
                <a:cs typeface="Arial"/>
              </a:rPr>
              <a:t>Summarize what you found in the papers you read and try to make an argument that what you have done in your project has not been reported on previously. </a:t>
            </a:r>
          </a:p>
          <a:p>
            <a:pPr algn="just"/>
            <a:r>
              <a:rPr lang="en-US" sz="1800" spc="10" dirty="0">
                <a:latin typeface="Arial"/>
                <a:cs typeface="Arial"/>
              </a:rPr>
              <a:t>Sometimes people will create a table in Excel that has certain aspects that the papers you read have, then show that your study compares to the previous studies….</a:t>
            </a:r>
          </a:p>
          <a:p>
            <a:pPr algn="just">
              <a:lnSpc>
                <a:spcPct val="107000"/>
              </a:lnSpc>
              <a:spcBef>
                <a:spcPts val="0"/>
              </a:spcBef>
              <a:spcAft>
                <a:spcPts val="800"/>
              </a:spcAft>
            </a:pPr>
            <a:endParaRPr lang="en-US" sz="1800" spc="10" dirty="0">
              <a:latin typeface="Arial"/>
              <a:cs typeface="Arial"/>
            </a:endParaRPr>
          </a:p>
          <a:p>
            <a:pPr algn="just">
              <a:lnSpc>
                <a:spcPct val="107000"/>
              </a:lnSpc>
              <a:spcBef>
                <a:spcPts val="0"/>
              </a:spcBef>
              <a:spcAft>
                <a:spcPts val="800"/>
              </a:spcAft>
            </a:pPr>
            <a:endParaRPr lang="en-US" sz="1800" dirty="0">
              <a:latin typeface="Arial"/>
              <a:cs typeface="Arial"/>
            </a:endParaRPr>
          </a:p>
          <a:p>
            <a:pPr algn="just">
              <a:lnSpc>
                <a:spcPct val="107000"/>
              </a:lnSpc>
              <a:spcBef>
                <a:spcPts val="0"/>
              </a:spcBef>
              <a:spcAft>
                <a:spcPts val="800"/>
              </a:spcAft>
            </a:pPr>
            <a:endParaRPr lang="en-US" sz="1800" dirty="0">
              <a:latin typeface="Arial"/>
              <a:cs typeface="Arial"/>
            </a:endParaRPr>
          </a:p>
        </p:txBody>
      </p:sp>
      <p:graphicFrame>
        <p:nvGraphicFramePr>
          <p:cNvPr id="88" name="Table 87">
            <a:extLst>
              <a:ext uri="{FF2B5EF4-FFF2-40B4-BE49-F238E27FC236}">
                <a16:creationId xmlns:a16="http://schemas.microsoft.com/office/drawing/2014/main" id="{1ADDCFA0-201A-9742-AC8D-A2900983A885}"/>
              </a:ext>
            </a:extLst>
          </p:cNvPr>
          <p:cNvGraphicFramePr>
            <a:graphicFrameLocks noGrp="1"/>
          </p:cNvGraphicFramePr>
          <p:nvPr>
            <p:extLst>
              <p:ext uri="{D42A27DB-BD31-4B8C-83A1-F6EECF244321}">
                <p14:modId xmlns:p14="http://schemas.microsoft.com/office/powerpoint/2010/main" val="2798895280"/>
              </p:ext>
            </p:extLst>
          </p:nvPr>
        </p:nvGraphicFramePr>
        <p:xfrm>
          <a:off x="10085346" y="4228816"/>
          <a:ext cx="10350500" cy="2087880"/>
        </p:xfrm>
        <a:graphic>
          <a:graphicData uri="http://schemas.openxmlformats.org/drawingml/2006/table">
            <a:tbl>
              <a:tblPr>
                <a:tableStyleId>{2D5ABB26-0587-4C30-8999-92F81FD0307C}</a:tableStyleId>
              </a:tblPr>
              <a:tblGrid>
                <a:gridCol w="4000500">
                  <a:extLst>
                    <a:ext uri="{9D8B030D-6E8A-4147-A177-3AD203B41FA5}">
                      <a16:colId xmlns:a16="http://schemas.microsoft.com/office/drawing/2014/main" val="1362220680"/>
                    </a:ext>
                  </a:extLst>
                </a:gridCol>
                <a:gridCol w="1206500">
                  <a:extLst>
                    <a:ext uri="{9D8B030D-6E8A-4147-A177-3AD203B41FA5}">
                      <a16:colId xmlns:a16="http://schemas.microsoft.com/office/drawing/2014/main" val="1136442080"/>
                    </a:ext>
                  </a:extLst>
                </a:gridCol>
                <a:gridCol w="1206500">
                  <a:extLst>
                    <a:ext uri="{9D8B030D-6E8A-4147-A177-3AD203B41FA5}">
                      <a16:colId xmlns:a16="http://schemas.microsoft.com/office/drawing/2014/main" val="1340404384"/>
                    </a:ext>
                  </a:extLst>
                </a:gridCol>
                <a:gridCol w="1206500">
                  <a:extLst>
                    <a:ext uri="{9D8B030D-6E8A-4147-A177-3AD203B41FA5}">
                      <a16:colId xmlns:a16="http://schemas.microsoft.com/office/drawing/2014/main" val="3279917908"/>
                    </a:ext>
                  </a:extLst>
                </a:gridCol>
                <a:gridCol w="1206500">
                  <a:extLst>
                    <a:ext uri="{9D8B030D-6E8A-4147-A177-3AD203B41FA5}">
                      <a16:colId xmlns:a16="http://schemas.microsoft.com/office/drawing/2014/main" val="3709838586"/>
                    </a:ext>
                  </a:extLst>
                </a:gridCol>
                <a:gridCol w="1524000">
                  <a:extLst>
                    <a:ext uri="{9D8B030D-6E8A-4147-A177-3AD203B41FA5}">
                      <a16:colId xmlns:a16="http://schemas.microsoft.com/office/drawing/2014/main" val="2806175685"/>
                    </a:ext>
                  </a:extLst>
                </a:gridCol>
              </a:tblGrid>
              <a:tr h="0">
                <a:tc>
                  <a:txBody>
                    <a:bodyPr/>
                    <a:lstStyle/>
                    <a:p>
                      <a:pPr algn="ctr" fontAlgn="ctr"/>
                      <a:r>
                        <a:rPr lang="en-US" sz="2000" b="1" u="none" strike="noStrike" dirty="0">
                          <a:solidFill>
                            <a:schemeClr val="tx1"/>
                          </a:solidFill>
                          <a:effectLst/>
                          <a:latin typeface="Arial" panose="020B0604020202020204" pitchFamily="34" charset="0"/>
                          <a:cs typeface="Arial" panose="020B0604020202020204" pitchFamily="34" charset="0"/>
                        </a:rPr>
                        <a:t>Study</a:t>
                      </a:r>
                      <a:endParaRPr lang="en-US" sz="2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tc>
                  <a:txBody>
                    <a:bodyPr/>
                    <a:lstStyle/>
                    <a:p>
                      <a:pPr algn="ctr" fontAlgn="ctr"/>
                      <a:r>
                        <a:rPr lang="en-US" sz="2000" b="1" u="none" strike="noStrike">
                          <a:solidFill>
                            <a:schemeClr val="tx1"/>
                          </a:solidFill>
                          <a:effectLst/>
                          <a:latin typeface="Arial" panose="020B0604020202020204" pitchFamily="34" charset="0"/>
                          <a:cs typeface="Arial" panose="020B0604020202020204" pitchFamily="34" charset="0"/>
                        </a:rPr>
                        <a:t>ARIMA</a:t>
                      </a:r>
                      <a:endParaRPr lang="en-US" sz="2000" b="1" i="0" u="none" strike="noStrike">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tc>
                  <a:txBody>
                    <a:bodyPr/>
                    <a:lstStyle/>
                    <a:p>
                      <a:pPr algn="ctr" fontAlgn="ctr"/>
                      <a:r>
                        <a:rPr lang="en-US" sz="2000" b="1" u="none" strike="noStrike">
                          <a:solidFill>
                            <a:schemeClr val="tx1"/>
                          </a:solidFill>
                          <a:effectLst/>
                          <a:latin typeface="Arial" panose="020B0604020202020204" pitchFamily="34" charset="0"/>
                          <a:cs typeface="Arial" panose="020B0604020202020204" pitchFamily="34" charset="0"/>
                        </a:rPr>
                        <a:t>ANN</a:t>
                      </a:r>
                      <a:endParaRPr lang="en-US" sz="2000" b="1" i="0" u="none" strike="noStrike">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tc>
                  <a:txBody>
                    <a:bodyPr/>
                    <a:lstStyle/>
                    <a:p>
                      <a:pPr algn="ctr" fontAlgn="ctr"/>
                      <a:r>
                        <a:rPr lang="en-US" sz="2000" b="1" u="none" strike="noStrike">
                          <a:solidFill>
                            <a:schemeClr val="tx1"/>
                          </a:solidFill>
                          <a:effectLst/>
                          <a:latin typeface="Arial" panose="020B0604020202020204" pitchFamily="34" charset="0"/>
                          <a:cs typeface="Arial" panose="020B0604020202020204" pitchFamily="34" charset="0"/>
                        </a:rPr>
                        <a:t>RF</a:t>
                      </a:r>
                      <a:endParaRPr lang="en-US" sz="2000" b="1" i="0" u="none" strike="noStrike">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tc>
                  <a:txBody>
                    <a:bodyPr/>
                    <a:lstStyle/>
                    <a:p>
                      <a:pPr algn="ctr" fontAlgn="ctr"/>
                      <a:r>
                        <a:rPr lang="en-US" sz="2000" b="1" u="none" strike="noStrike" dirty="0">
                          <a:solidFill>
                            <a:schemeClr val="tx1"/>
                          </a:solidFill>
                          <a:effectLst/>
                          <a:latin typeface="Arial" panose="020B0604020202020204" pitchFamily="34" charset="0"/>
                          <a:cs typeface="Arial" panose="020B0604020202020204" pitchFamily="34" charset="0"/>
                        </a:rPr>
                        <a:t>LMT</a:t>
                      </a:r>
                      <a:endParaRPr lang="en-US" sz="2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tc>
                  <a:txBody>
                    <a:bodyPr/>
                    <a:lstStyle/>
                    <a:p>
                      <a:pPr algn="ctr" fontAlgn="ctr"/>
                      <a:r>
                        <a:rPr lang="en-US" sz="2000" b="1" u="none" strike="noStrike" dirty="0">
                          <a:solidFill>
                            <a:schemeClr val="tx1"/>
                          </a:solidFill>
                          <a:effectLst/>
                          <a:latin typeface="Arial" panose="020B0604020202020204" pitchFamily="34" charset="0"/>
                          <a:cs typeface="Arial" panose="020B0604020202020204" pitchFamily="34" charset="0"/>
                        </a:rPr>
                        <a:t>Ensemble</a:t>
                      </a:r>
                      <a:endParaRPr lang="en-US" sz="2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extLst>
                  <a:ext uri="{0D108BD9-81ED-4DB2-BD59-A6C34878D82A}">
                    <a16:rowId xmlns:a16="http://schemas.microsoft.com/office/drawing/2014/main" val="3480475937"/>
                  </a:ext>
                </a:extLst>
              </a:tr>
              <a:tr h="358140">
                <a:tc>
                  <a:txBody>
                    <a:bodyPr/>
                    <a:lstStyle/>
                    <a:p>
                      <a:pPr algn="l" fontAlgn="b"/>
                      <a:r>
                        <a:rPr lang="en-US" sz="2000" u="none" strike="noStrike">
                          <a:effectLst/>
                          <a:latin typeface="Arial" panose="020B0604020202020204" pitchFamily="34" charset="0"/>
                          <a:cs typeface="Arial" panose="020B0604020202020204" pitchFamily="34" charset="0"/>
                        </a:rPr>
                        <a:t>Dimitris Papakiriakopoulos, 2011</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5681605"/>
                  </a:ext>
                </a:extLst>
              </a:tr>
              <a:tr h="358140">
                <a:tc>
                  <a:txBody>
                    <a:bodyPr/>
                    <a:lstStyle/>
                    <a:p>
                      <a:pPr algn="l" fontAlgn="b"/>
                      <a:r>
                        <a:rPr lang="en-US" sz="2000" u="none" strike="noStrike">
                          <a:effectLst/>
                          <a:latin typeface="Arial" panose="020B0604020202020204" pitchFamily="34" charset="0"/>
                          <a:cs typeface="Arial" panose="020B0604020202020204" pitchFamily="34" charset="0"/>
                        </a:rPr>
                        <a:t>M.W.T. Gemmink, 2017</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7892477"/>
                  </a:ext>
                </a:extLst>
              </a:tr>
              <a:tr h="358140">
                <a:tc>
                  <a:txBody>
                    <a:bodyPr/>
                    <a:lstStyle/>
                    <a:p>
                      <a:pPr algn="l" fontAlgn="b"/>
                      <a:r>
                        <a:rPr lang="en-US" sz="2000" u="none" strike="noStrike">
                          <a:effectLst/>
                          <a:latin typeface="Arial" panose="020B0604020202020204" pitchFamily="34" charset="0"/>
                          <a:cs typeface="Arial" panose="020B0604020202020204" pitchFamily="34" charset="0"/>
                        </a:rPr>
                        <a:t>Enzo Morosini Frazzon, 2019</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5086895"/>
                  </a:ext>
                </a:extLst>
              </a:tr>
              <a:tr h="350520">
                <a:tc>
                  <a:txBody>
                    <a:bodyPr/>
                    <a:lstStyle/>
                    <a:p>
                      <a:pPr algn="l" fontAlgn="b"/>
                      <a:r>
                        <a:rPr lang="en-US" sz="2000" u="none" strike="noStrike">
                          <a:effectLst/>
                          <a:latin typeface="Arial" panose="020B0604020202020204" pitchFamily="34" charset="0"/>
                          <a:cs typeface="Arial" panose="020B0604020202020204" pitchFamily="34" charset="0"/>
                        </a:rPr>
                        <a:t>Bart L MacCarthy, 2019</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5">
                  <a:txBody>
                    <a:bodyPr/>
                    <a:lstStyle/>
                    <a:p>
                      <a:pPr algn="ctr" fontAlgn="b"/>
                      <a:r>
                        <a:rPr lang="en-US" sz="2000" u="none" strike="noStrike">
                          <a:effectLst/>
                          <a:latin typeface="Arial" panose="020B0604020202020204" pitchFamily="34" charset="0"/>
                          <a:cs typeface="Arial" panose="020B0604020202020204" pitchFamily="34" charset="0"/>
                        </a:rPr>
                        <a:t>Used a generalized store wave picking model</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82700911"/>
                  </a:ext>
                </a:extLst>
              </a:tr>
              <a:tr h="358140">
                <a:tc>
                  <a:txBody>
                    <a:bodyPr/>
                    <a:lstStyle/>
                    <a:p>
                      <a:pPr algn="l" fontAlgn="b"/>
                      <a:r>
                        <a:rPr lang="en-US" sz="2000" u="none" strike="noStrike" dirty="0">
                          <a:effectLst/>
                          <a:latin typeface="Arial" panose="020B0604020202020204" pitchFamily="34" charset="0"/>
                          <a:cs typeface="Arial" panose="020B0604020202020204" pitchFamily="34" charset="0"/>
                        </a:rPr>
                        <a:t>Our Study, 2020</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dirty="0">
                          <a:effectLst/>
                          <a:latin typeface="Arial" panose="020B0604020202020204" pitchFamily="34" charset="0"/>
                          <a:cs typeface="Arial" panose="020B0604020202020204" pitchFamily="34" charset="0"/>
                        </a:rPr>
                        <a:t> </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dirty="0">
                          <a:effectLst/>
                          <a:latin typeface="Arial" panose="020B0604020202020204" pitchFamily="34" charset="0"/>
                          <a:cs typeface="Arial" panose="020B0604020202020204" pitchFamily="34" charset="0"/>
                        </a:rPr>
                        <a:t> </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5700368"/>
                  </a:ext>
                </a:extLst>
              </a:tr>
            </a:tbl>
          </a:graphicData>
        </a:graphic>
      </p:graphicFrame>
      <p:sp>
        <p:nvSpPr>
          <p:cNvPr id="89" name="Rectangle 88">
            <a:extLst>
              <a:ext uri="{FF2B5EF4-FFF2-40B4-BE49-F238E27FC236}">
                <a16:creationId xmlns:a16="http://schemas.microsoft.com/office/drawing/2014/main" id="{9EE66A51-47FE-B643-AFB2-6FC4D2D9ED86}"/>
              </a:ext>
            </a:extLst>
          </p:cNvPr>
          <p:cNvSpPr/>
          <p:nvPr/>
        </p:nvSpPr>
        <p:spPr>
          <a:xfrm>
            <a:off x="10038247" y="7119759"/>
            <a:ext cx="10397599" cy="409374"/>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Table 1. Literature Summary</a:t>
            </a:r>
          </a:p>
        </p:txBody>
      </p:sp>
      <p:sp>
        <p:nvSpPr>
          <p:cNvPr id="90" name="Rectangle 89">
            <a:extLst>
              <a:ext uri="{FF2B5EF4-FFF2-40B4-BE49-F238E27FC236}">
                <a16:creationId xmlns:a16="http://schemas.microsoft.com/office/drawing/2014/main" id="{23ECD96D-DE0F-F347-A200-C032F611B845}"/>
              </a:ext>
            </a:extLst>
          </p:cNvPr>
          <p:cNvSpPr/>
          <p:nvPr/>
        </p:nvSpPr>
        <p:spPr bwMode="auto">
          <a:xfrm>
            <a:off x="9043895" y="9211629"/>
            <a:ext cx="4178531" cy="556601"/>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1" name="Rectangle 90">
            <a:extLst>
              <a:ext uri="{FF2B5EF4-FFF2-40B4-BE49-F238E27FC236}">
                <a16:creationId xmlns:a16="http://schemas.microsoft.com/office/drawing/2014/main" id="{D75D0D5A-CD18-F540-BE55-8ECE52C11B1F}"/>
              </a:ext>
            </a:extLst>
          </p:cNvPr>
          <p:cNvSpPr/>
          <p:nvPr/>
        </p:nvSpPr>
        <p:spPr>
          <a:xfrm>
            <a:off x="9804900" y="9211630"/>
            <a:ext cx="4789126" cy="523220"/>
          </a:xfrm>
          <a:prstGeom prst="rect">
            <a:avLst/>
          </a:prstGeom>
        </p:spPr>
        <p:txBody>
          <a:bodyPr wrap="square">
            <a:spAutoFit/>
          </a:bodyPr>
          <a:lstStyle/>
          <a:p>
            <a:r>
              <a:rPr lang="en-US" sz="2800" b="1" dirty="0">
                <a:solidFill>
                  <a:srgbClr val="CFB991"/>
                </a:solidFill>
                <a:latin typeface="Arial" panose="020B0604020202020204" pitchFamily="34" charset="0"/>
                <a:cs typeface="Arial" panose="020B0604020202020204" pitchFamily="34" charset="0"/>
              </a:rPr>
              <a:t>METHODOLOGY</a:t>
            </a:r>
          </a:p>
        </p:txBody>
      </p:sp>
      <p:pic>
        <p:nvPicPr>
          <p:cNvPr id="92" name="Picture 91" descr="A screenshot of a cell phone&#10;&#10;Description automatically generated">
            <a:extLst>
              <a:ext uri="{FF2B5EF4-FFF2-40B4-BE49-F238E27FC236}">
                <a16:creationId xmlns:a16="http://schemas.microsoft.com/office/drawing/2014/main" id="{1FDF1DE8-28B0-2742-A21D-18B3A749BD9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585737" y="10516317"/>
            <a:ext cx="9289784" cy="9071362"/>
          </a:xfrm>
          <a:prstGeom prst="rect">
            <a:avLst/>
          </a:prstGeom>
        </p:spPr>
      </p:pic>
      <p:cxnSp>
        <p:nvCxnSpPr>
          <p:cNvPr id="93" name="Straight Connector 92">
            <a:extLst>
              <a:ext uri="{FF2B5EF4-FFF2-40B4-BE49-F238E27FC236}">
                <a16:creationId xmlns:a16="http://schemas.microsoft.com/office/drawing/2014/main" id="{D082C4DD-6DC9-3D4B-9567-E305AC557D66}"/>
              </a:ext>
            </a:extLst>
          </p:cNvPr>
          <p:cNvCxnSpPr/>
          <p:nvPr/>
        </p:nvCxnSpPr>
        <p:spPr bwMode="auto">
          <a:xfrm flipH="1">
            <a:off x="21479090" y="975072"/>
            <a:ext cx="40571" cy="20384859"/>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Rectangle 93">
            <a:extLst>
              <a:ext uri="{FF2B5EF4-FFF2-40B4-BE49-F238E27FC236}">
                <a16:creationId xmlns:a16="http://schemas.microsoft.com/office/drawing/2014/main" id="{050EF953-5B0D-CA4D-8776-B782ED209250}"/>
              </a:ext>
            </a:extLst>
          </p:cNvPr>
          <p:cNvSpPr/>
          <p:nvPr/>
        </p:nvSpPr>
        <p:spPr bwMode="auto">
          <a:xfrm>
            <a:off x="21527673" y="901096"/>
            <a:ext cx="5558919" cy="58531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5" name="Rectangle 94">
            <a:extLst>
              <a:ext uri="{FF2B5EF4-FFF2-40B4-BE49-F238E27FC236}">
                <a16:creationId xmlns:a16="http://schemas.microsoft.com/office/drawing/2014/main" id="{12066501-D654-A040-8290-AD80B1189E49}"/>
              </a:ext>
            </a:extLst>
          </p:cNvPr>
          <p:cNvSpPr/>
          <p:nvPr/>
        </p:nvSpPr>
        <p:spPr>
          <a:xfrm>
            <a:off x="22558092" y="963194"/>
            <a:ext cx="4789126" cy="523220"/>
          </a:xfrm>
          <a:prstGeom prst="rect">
            <a:avLst/>
          </a:prstGeom>
        </p:spPr>
        <p:txBody>
          <a:bodyPr wrap="square">
            <a:spAutoFit/>
          </a:bodyPr>
          <a:lstStyle/>
          <a:p>
            <a:r>
              <a:rPr lang="en-US" sz="2800" b="1" dirty="0">
                <a:solidFill>
                  <a:srgbClr val="CFB991"/>
                </a:solidFill>
                <a:latin typeface="Arial" panose="020B0604020202020204" pitchFamily="34" charset="0"/>
                <a:cs typeface="Arial" panose="020B0604020202020204" pitchFamily="34" charset="0"/>
              </a:rPr>
              <a:t>STATISTICAL RESULTS</a:t>
            </a:r>
          </a:p>
        </p:txBody>
      </p:sp>
      <p:sp>
        <p:nvSpPr>
          <p:cNvPr id="96" name="TextBox 19">
            <a:extLst>
              <a:ext uri="{FF2B5EF4-FFF2-40B4-BE49-F238E27FC236}">
                <a16:creationId xmlns:a16="http://schemas.microsoft.com/office/drawing/2014/main" id="{AC2A595B-7EDC-7A45-9B70-30AB267BADC7}"/>
              </a:ext>
            </a:extLst>
          </p:cNvPr>
          <p:cNvSpPr txBox="1"/>
          <p:nvPr/>
        </p:nvSpPr>
        <p:spPr>
          <a:xfrm>
            <a:off x="22688720" y="2161407"/>
            <a:ext cx="9944690" cy="769441"/>
          </a:xfrm>
          <a:prstGeom prst="rect">
            <a:avLst/>
          </a:prstGeom>
          <a:noFill/>
        </p:spPr>
        <p:txBody>
          <a:bodyPr wrap="square" rtlCol="0" anchor="t">
            <a:spAutoFit/>
          </a:bodyPr>
          <a:lstStyle/>
          <a:p>
            <a:pPr algn="just"/>
            <a:r>
              <a:rPr lang="en-US" altLang="en-US" sz="2200" spc="10" dirty="0">
                <a:latin typeface="Arial"/>
                <a:cs typeface="Arial"/>
              </a:rPr>
              <a:t>Discuss the performance of your models and refer to the figure. Don’t use a table, create a nice-looking plot(s) in Tableau, Excel, or R.</a:t>
            </a:r>
          </a:p>
        </p:txBody>
      </p:sp>
      <p:graphicFrame>
        <p:nvGraphicFramePr>
          <p:cNvPr id="97" name="Object 96">
            <a:extLst>
              <a:ext uri="{FF2B5EF4-FFF2-40B4-BE49-F238E27FC236}">
                <a16:creationId xmlns:a16="http://schemas.microsoft.com/office/drawing/2014/main" id="{D2FCE0BE-D9BF-A143-84A3-3C132AA92A0A}"/>
              </a:ext>
            </a:extLst>
          </p:cNvPr>
          <p:cNvGraphicFramePr>
            <a:graphicFrameLocks noChangeAspect="1"/>
          </p:cNvGraphicFramePr>
          <p:nvPr>
            <p:extLst>
              <p:ext uri="{D42A27DB-BD31-4B8C-83A1-F6EECF244321}">
                <p14:modId xmlns:p14="http://schemas.microsoft.com/office/powerpoint/2010/main" val="2092195094"/>
              </p:ext>
            </p:extLst>
          </p:nvPr>
        </p:nvGraphicFramePr>
        <p:xfrm>
          <a:off x="21818164" y="4131040"/>
          <a:ext cx="5981289" cy="4241075"/>
        </p:xfrm>
        <a:graphic>
          <a:graphicData uri="http://schemas.openxmlformats.org/presentationml/2006/ole">
            <mc:AlternateContent xmlns:mc="http://schemas.openxmlformats.org/markup-compatibility/2006">
              <mc:Choice xmlns:v="urn:schemas-microsoft-com:vml" Requires="v">
                <p:oleObj name="Worksheet" r:id="rId8" imgW="2730500" imgH="1917700" progId="Excel.Sheet.12">
                  <p:embed/>
                </p:oleObj>
              </mc:Choice>
              <mc:Fallback>
                <p:oleObj name="Worksheet" r:id="rId8" imgW="2730500" imgH="1917700" progId="Excel.Sheet.12">
                  <p:embed/>
                  <p:pic>
                    <p:nvPicPr>
                      <p:cNvPr id="97" name="Object 96">
                        <a:extLst>
                          <a:ext uri="{FF2B5EF4-FFF2-40B4-BE49-F238E27FC236}">
                            <a16:creationId xmlns:a16="http://schemas.microsoft.com/office/drawing/2014/main" id="{D2FCE0BE-D9BF-A143-84A3-3C132AA92A0A}"/>
                          </a:ext>
                        </a:extLst>
                      </p:cNvPr>
                      <p:cNvPicPr/>
                      <p:nvPr/>
                    </p:nvPicPr>
                    <p:blipFill>
                      <a:blip r:embed="rId9"/>
                      <a:stretch>
                        <a:fillRect/>
                      </a:stretch>
                    </p:blipFill>
                    <p:spPr>
                      <a:xfrm>
                        <a:off x="21818164" y="4131040"/>
                        <a:ext cx="5981289" cy="4241075"/>
                      </a:xfrm>
                      <a:prstGeom prst="rect">
                        <a:avLst/>
                      </a:prstGeom>
                    </p:spPr>
                  </p:pic>
                </p:oleObj>
              </mc:Fallback>
            </mc:AlternateContent>
          </a:graphicData>
        </a:graphic>
      </p:graphicFrame>
      <p:sp>
        <p:nvSpPr>
          <p:cNvPr id="98" name="Rectangle 97">
            <a:extLst>
              <a:ext uri="{FF2B5EF4-FFF2-40B4-BE49-F238E27FC236}">
                <a16:creationId xmlns:a16="http://schemas.microsoft.com/office/drawing/2014/main" id="{CF14F14E-EA44-374F-82C7-D98CE3125EEB}"/>
              </a:ext>
            </a:extLst>
          </p:cNvPr>
          <p:cNvSpPr/>
          <p:nvPr/>
        </p:nvSpPr>
        <p:spPr>
          <a:xfrm>
            <a:off x="27465038" y="8583905"/>
            <a:ext cx="5394917"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4. Probability Calibration Plot</a:t>
            </a:r>
          </a:p>
        </p:txBody>
      </p:sp>
      <p:pic>
        <p:nvPicPr>
          <p:cNvPr id="99" name="Picture 98" descr="A close up of a map&#10;&#10;Description automatically generated">
            <a:extLst>
              <a:ext uri="{FF2B5EF4-FFF2-40B4-BE49-F238E27FC236}">
                <a16:creationId xmlns:a16="http://schemas.microsoft.com/office/drawing/2014/main" id="{AEF1F3D8-EA18-7849-A527-A07DAC59FF6D}"/>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27861576" y="4132652"/>
            <a:ext cx="6259935" cy="4074857"/>
          </a:xfrm>
          <a:prstGeom prst="rect">
            <a:avLst/>
          </a:prstGeom>
        </p:spPr>
      </p:pic>
      <p:sp>
        <p:nvSpPr>
          <p:cNvPr id="100" name="Rectangle 99">
            <a:extLst>
              <a:ext uri="{FF2B5EF4-FFF2-40B4-BE49-F238E27FC236}">
                <a16:creationId xmlns:a16="http://schemas.microsoft.com/office/drawing/2014/main" id="{71F5B68E-F9BB-0742-BA3D-E1A4A3844BCD}"/>
              </a:ext>
            </a:extLst>
          </p:cNvPr>
          <p:cNvSpPr/>
          <p:nvPr/>
        </p:nvSpPr>
        <p:spPr>
          <a:xfrm>
            <a:off x="21872799" y="8555002"/>
            <a:ext cx="5394917"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3. Model Results</a:t>
            </a:r>
          </a:p>
        </p:txBody>
      </p:sp>
      <p:graphicFrame>
        <p:nvGraphicFramePr>
          <p:cNvPr id="101" name="Object 100">
            <a:extLst>
              <a:ext uri="{FF2B5EF4-FFF2-40B4-BE49-F238E27FC236}">
                <a16:creationId xmlns:a16="http://schemas.microsoft.com/office/drawing/2014/main" id="{BB824BA1-D7C5-0142-AA53-2ACDA6B2D07D}"/>
              </a:ext>
            </a:extLst>
          </p:cNvPr>
          <p:cNvGraphicFramePr>
            <a:graphicFrameLocks noChangeAspect="1"/>
          </p:cNvGraphicFramePr>
          <p:nvPr>
            <p:extLst>
              <p:ext uri="{D42A27DB-BD31-4B8C-83A1-F6EECF244321}">
                <p14:modId xmlns:p14="http://schemas.microsoft.com/office/powerpoint/2010/main" val="292438737"/>
              </p:ext>
            </p:extLst>
          </p:nvPr>
        </p:nvGraphicFramePr>
        <p:xfrm>
          <a:off x="21632863" y="9813925"/>
          <a:ext cx="5981700" cy="4240213"/>
        </p:xfrm>
        <a:graphic>
          <a:graphicData uri="http://schemas.openxmlformats.org/presentationml/2006/ole">
            <mc:AlternateContent xmlns:mc="http://schemas.openxmlformats.org/markup-compatibility/2006">
              <mc:Choice xmlns:v="urn:schemas-microsoft-com:vml" Requires="v">
                <p:oleObj name="Worksheet" r:id="rId11" imgW="2730500" imgH="1917700" progId="Excel.Sheet.12">
                  <p:embed/>
                </p:oleObj>
              </mc:Choice>
              <mc:Fallback>
                <p:oleObj name="Worksheet" r:id="rId11" imgW="2730500" imgH="1917700" progId="Excel.Sheet.12">
                  <p:embed/>
                  <p:pic>
                    <p:nvPicPr>
                      <p:cNvPr id="101" name="Object 100">
                        <a:extLst>
                          <a:ext uri="{FF2B5EF4-FFF2-40B4-BE49-F238E27FC236}">
                            <a16:creationId xmlns:a16="http://schemas.microsoft.com/office/drawing/2014/main" id="{BB824BA1-D7C5-0142-AA53-2ACDA6B2D07D}"/>
                          </a:ext>
                        </a:extLst>
                      </p:cNvPr>
                      <p:cNvPicPr/>
                      <p:nvPr/>
                    </p:nvPicPr>
                    <p:blipFill>
                      <a:blip r:embed="rId12"/>
                      <a:stretch>
                        <a:fillRect/>
                      </a:stretch>
                    </p:blipFill>
                    <p:spPr>
                      <a:xfrm>
                        <a:off x="21632863" y="9813925"/>
                        <a:ext cx="5981700" cy="4240213"/>
                      </a:xfrm>
                      <a:prstGeom prst="rect">
                        <a:avLst/>
                      </a:prstGeom>
                    </p:spPr>
                  </p:pic>
                </p:oleObj>
              </mc:Fallback>
            </mc:AlternateContent>
          </a:graphicData>
        </a:graphic>
      </p:graphicFrame>
      <p:sp>
        <p:nvSpPr>
          <p:cNvPr id="102" name="Rectangle 101">
            <a:extLst>
              <a:ext uri="{FF2B5EF4-FFF2-40B4-BE49-F238E27FC236}">
                <a16:creationId xmlns:a16="http://schemas.microsoft.com/office/drawing/2014/main" id="{10F2AE31-AD08-774D-B2A2-6B4882E175B3}"/>
              </a:ext>
            </a:extLst>
          </p:cNvPr>
          <p:cNvSpPr/>
          <p:nvPr/>
        </p:nvSpPr>
        <p:spPr>
          <a:xfrm>
            <a:off x="27392508" y="14269789"/>
            <a:ext cx="5394917"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4. Probability Calibration Plot</a:t>
            </a:r>
          </a:p>
        </p:txBody>
      </p:sp>
      <p:pic>
        <p:nvPicPr>
          <p:cNvPr id="103" name="Picture 102" descr="A close up of a map&#10;&#10;Description automatically generated">
            <a:extLst>
              <a:ext uri="{FF2B5EF4-FFF2-40B4-BE49-F238E27FC236}">
                <a16:creationId xmlns:a16="http://schemas.microsoft.com/office/drawing/2014/main" id="{442C68EE-E560-B84C-A2CA-700B962B70F1}"/>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27719533" y="8300006"/>
            <a:ext cx="6259935" cy="4074857"/>
          </a:xfrm>
          <a:prstGeom prst="rect">
            <a:avLst/>
          </a:prstGeom>
        </p:spPr>
      </p:pic>
      <p:graphicFrame>
        <p:nvGraphicFramePr>
          <p:cNvPr id="104" name="Object 103">
            <a:extLst>
              <a:ext uri="{FF2B5EF4-FFF2-40B4-BE49-F238E27FC236}">
                <a16:creationId xmlns:a16="http://schemas.microsoft.com/office/drawing/2014/main" id="{3DA6DB48-5A46-D243-A10D-7B71872D60CA}"/>
              </a:ext>
            </a:extLst>
          </p:cNvPr>
          <p:cNvGraphicFramePr>
            <a:graphicFrameLocks noChangeAspect="1"/>
          </p:cNvGraphicFramePr>
          <p:nvPr>
            <p:extLst>
              <p:ext uri="{D42A27DB-BD31-4B8C-83A1-F6EECF244321}">
                <p14:modId xmlns:p14="http://schemas.microsoft.com/office/powerpoint/2010/main" val="3783235949"/>
              </p:ext>
            </p:extLst>
          </p:nvPr>
        </p:nvGraphicFramePr>
        <p:xfrm>
          <a:off x="22105217" y="14827857"/>
          <a:ext cx="5376480" cy="4060386"/>
        </p:xfrm>
        <a:graphic>
          <a:graphicData uri="http://schemas.openxmlformats.org/presentationml/2006/ole">
            <mc:AlternateContent xmlns:mc="http://schemas.openxmlformats.org/markup-compatibility/2006">
              <mc:Choice xmlns:v="urn:schemas-microsoft-com:vml" Requires="v">
                <p:oleObj name="Worksheet" r:id="rId13" imgW="2453827" imgH="1836448" progId="Excel.Sheet.12">
                  <p:embed/>
                </p:oleObj>
              </mc:Choice>
              <mc:Fallback>
                <p:oleObj name="Worksheet" r:id="rId13" imgW="2453827" imgH="1836448" progId="Excel.Sheet.12">
                  <p:embed/>
                  <p:pic>
                    <p:nvPicPr>
                      <p:cNvPr id="104" name="Object 103">
                        <a:extLst>
                          <a:ext uri="{FF2B5EF4-FFF2-40B4-BE49-F238E27FC236}">
                            <a16:creationId xmlns:a16="http://schemas.microsoft.com/office/drawing/2014/main" id="{3DA6DB48-5A46-D243-A10D-7B71872D60CA}"/>
                          </a:ext>
                        </a:extLst>
                      </p:cNvPr>
                      <p:cNvPicPr/>
                      <p:nvPr/>
                    </p:nvPicPr>
                    <p:blipFill>
                      <a:blip r:embed="rId14"/>
                      <a:stretch>
                        <a:fillRect/>
                      </a:stretch>
                    </p:blipFill>
                    <p:spPr>
                      <a:xfrm>
                        <a:off x="22105217" y="14827857"/>
                        <a:ext cx="5376480" cy="4060386"/>
                      </a:xfrm>
                      <a:prstGeom prst="rect">
                        <a:avLst/>
                      </a:prstGeom>
                    </p:spPr>
                  </p:pic>
                </p:oleObj>
              </mc:Fallback>
            </mc:AlternateContent>
          </a:graphicData>
        </a:graphic>
      </p:graphicFrame>
      <p:sp>
        <p:nvSpPr>
          <p:cNvPr id="105" name="Rectangle 104">
            <a:extLst>
              <a:ext uri="{FF2B5EF4-FFF2-40B4-BE49-F238E27FC236}">
                <a16:creationId xmlns:a16="http://schemas.microsoft.com/office/drawing/2014/main" id="{A3B4C37A-95DB-944C-AD2D-71C5E6B7A6FE}"/>
              </a:ext>
            </a:extLst>
          </p:cNvPr>
          <p:cNvSpPr/>
          <p:nvPr/>
        </p:nvSpPr>
        <p:spPr>
          <a:xfrm>
            <a:off x="27433643" y="18964191"/>
            <a:ext cx="5394917"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4. Probability Calibration Plot</a:t>
            </a:r>
          </a:p>
        </p:txBody>
      </p:sp>
      <p:pic>
        <p:nvPicPr>
          <p:cNvPr id="106" name="Picture 105" descr="A close up of a map&#10;&#10;Description automatically generated">
            <a:extLst>
              <a:ext uri="{FF2B5EF4-FFF2-40B4-BE49-F238E27FC236}">
                <a16:creationId xmlns:a16="http://schemas.microsoft.com/office/drawing/2014/main" id="{589C1DDC-BFEC-7D46-968B-9313033E6220}"/>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27830181" y="14512938"/>
            <a:ext cx="6259935" cy="4074857"/>
          </a:xfrm>
          <a:prstGeom prst="rect">
            <a:avLst/>
          </a:prstGeom>
        </p:spPr>
      </p:pic>
      <p:sp>
        <p:nvSpPr>
          <p:cNvPr id="107" name="TextBox 19">
            <a:extLst>
              <a:ext uri="{FF2B5EF4-FFF2-40B4-BE49-F238E27FC236}">
                <a16:creationId xmlns:a16="http://schemas.microsoft.com/office/drawing/2014/main" id="{6E61A719-EB48-1E44-8359-A27A3A50CD8B}"/>
              </a:ext>
            </a:extLst>
          </p:cNvPr>
          <p:cNvSpPr txBox="1"/>
          <p:nvPr/>
        </p:nvSpPr>
        <p:spPr>
          <a:xfrm>
            <a:off x="21893618" y="9324997"/>
            <a:ext cx="11621900" cy="769441"/>
          </a:xfrm>
          <a:prstGeom prst="rect">
            <a:avLst/>
          </a:prstGeom>
          <a:noFill/>
        </p:spPr>
        <p:txBody>
          <a:bodyPr wrap="square" rtlCol="0" anchor="t">
            <a:spAutoFit/>
          </a:bodyPr>
          <a:lstStyle/>
          <a:p>
            <a:pPr algn="just"/>
            <a:r>
              <a:rPr lang="en-US" altLang="en-US" sz="2200" spc="10" dirty="0">
                <a:latin typeface="Arial"/>
                <a:cs typeface="Arial"/>
              </a:rPr>
              <a:t>Discuss the performance of your models and refer to the figure. Don’t use a table, create a nice-looking plot(s) in Tableau, Excel, or R.</a:t>
            </a:r>
          </a:p>
        </p:txBody>
      </p:sp>
      <p:sp>
        <p:nvSpPr>
          <p:cNvPr id="108" name="Rectangle 107">
            <a:extLst>
              <a:ext uri="{FF2B5EF4-FFF2-40B4-BE49-F238E27FC236}">
                <a16:creationId xmlns:a16="http://schemas.microsoft.com/office/drawing/2014/main" id="{D12AD9FA-D354-144A-A556-C9388F3C74C5}"/>
              </a:ext>
            </a:extLst>
          </p:cNvPr>
          <p:cNvSpPr/>
          <p:nvPr/>
        </p:nvSpPr>
        <p:spPr>
          <a:xfrm>
            <a:off x="21844893" y="14215036"/>
            <a:ext cx="5427521"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3. Model Results</a:t>
            </a:r>
          </a:p>
        </p:txBody>
      </p:sp>
      <p:sp>
        <p:nvSpPr>
          <p:cNvPr id="109" name="Rectangle 108">
            <a:extLst>
              <a:ext uri="{FF2B5EF4-FFF2-40B4-BE49-F238E27FC236}">
                <a16:creationId xmlns:a16="http://schemas.microsoft.com/office/drawing/2014/main" id="{57C4787C-A11A-5143-9D9E-F2C965B6F75E}"/>
              </a:ext>
            </a:extLst>
          </p:cNvPr>
          <p:cNvSpPr/>
          <p:nvPr/>
        </p:nvSpPr>
        <p:spPr>
          <a:xfrm>
            <a:off x="21844893" y="18994934"/>
            <a:ext cx="5427521"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3. Model Results</a:t>
            </a:r>
          </a:p>
        </p:txBody>
      </p:sp>
      <p:pic>
        <p:nvPicPr>
          <p:cNvPr id="111" name="Picture 110">
            <a:extLst>
              <a:ext uri="{FF2B5EF4-FFF2-40B4-BE49-F238E27FC236}">
                <a16:creationId xmlns:a16="http://schemas.microsoft.com/office/drawing/2014/main" id="{D43B72FF-846D-AE4D-8384-AE6597EFFB51}"/>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35287589" y="18717962"/>
            <a:ext cx="3669073" cy="2894238"/>
          </a:xfrm>
          <a:prstGeom prst="rect">
            <a:avLst/>
          </a:prstGeom>
        </p:spPr>
      </p:pic>
    </p:spTree>
    <p:extLst>
      <p:ext uri="{BB962C8B-B14F-4D97-AF65-F5344CB8AC3E}">
        <p14:creationId xmlns:p14="http://schemas.microsoft.com/office/powerpoint/2010/main" val="4227152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E9C54C-19B1-714A-98C7-06FFB1811FE5}"/>
              </a:ext>
            </a:extLst>
          </p:cNvPr>
          <p:cNvSpPr>
            <a:spLocks/>
          </p:cNvSpPr>
          <p:nvPr/>
        </p:nvSpPr>
        <p:spPr bwMode="auto">
          <a:xfrm>
            <a:off x="9048374" y="0"/>
            <a:ext cx="25602574" cy="2208474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 name="Text Box 126">
            <a:extLst>
              <a:ext uri="{FF2B5EF4-FFF2-40B4-BE49-F238E27FC236}">
                <a16:creationId xmlns:a16="http://schemas.microsoft.com/office/drawing/2014/main" id="{3916553E-524E-FB45-B7BA-0D67CD34AF20}"/>
              </a:ext>
            </a:extLst>
          </p:cNvPr>
          <p:cNvSpPr txBox="1">
            <a:spLocks noChangeArrowheads="1"/>
          </p:cNvSpPr>
          <p:nvPr/>
        </p:nvSpPr>
        <p:spPr bwMode="auto">
          <a:xfrm>
            <a:off x="644443" y="1020805"/>
            <a:ext cx="786037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3600" b="1" dirty="0">
                <a:latin typeface="Arial" panose="020B0604020202020204" pitchFamily="34" charset="0"/>
                <a:cs typeface="Arial" panose="020B0604020202020204" pitchFamily="34" charset="0"/>
              </a:rPr>
              <a:t>Using Python Libraries to Predict, Optimize, and Provide End Users Decision Confidence</a:t>
            </a:r>
          </a:p>
        </p:txBody>
      </p:sp>
      <p:sp>
        <p:nvSpPr>
          <p:cNvPr id="4" name="TextBox 3">
            <a:extLst>
              <a:ext uri="{FF2B5EF4-FFF2-40B4-BE49-F238E27FC236}">
                <a16:creationId xmlns:a16="http://schemas.microsoft.com/office/drawing/2014/main" id="{F8B23B79-9397-F243-BBBF-5D1A355394A9}"/>
              </a:ext>
            </a:extLst>
          </p:cNvPr>
          <p:cNvSpPr txBox="1"/>
          <p:nvPr/>
        </p:nvSpPr>
        <p:spPr>
          <a:xfrm>
            <a:off x="644443" y="3306805"/>
            <a:ext cx="7257385" cy="1471172"/>
          </a:xfrm>
          <a:prstGeom prst="rect">
            <a:avLst/>
          </a:prstGeom>
          <a:noFill/>
        </p:spPr>
        <p:txBody>
          <a:bodyPr wrap="square">
            <a:spAutoFit/>
          </a:bodyPr>
          <a:lstStyle/>
          <a:p>
            <a:pPr>
              <a:spcBef>
                <a:spcPct val="20000"/>
              </a:spcBef>
            </a:pPr>
            <a:r>
              <a:rPr lang="en-IN" sz="1600" b="1" dirty="0">
                <a:latin typeface="Arial" panose="020B0604020202020204" pitchFamily="34" charset="0"/>
                <a:cs typeface="Arial" panose="020B0604020202020204" pitchFamily="34" charset="0"/>
              </a:rPr>
              <a:t>Student A, Student B, Student C, Student D, Student E, </a:t>
            </a:r>
          </a:p>
          <a:p>
            <a:pPr>
              <a:spcBef>
                <a:spcPct val="20000"/>
              </a:spcBef>
            </a:pPr>
            <a:r>
              <a:rPr lang="en-IN" sz="1600" b="1" dirty="0">
                <a:latin typeface="Arial" panose="020B0604020202020204" pitchFamily="34" charset="0"/>
                <a:cs typeface="Arial" panose="020B0604020202020204" pitchFamily="34" charset="0"/>
              </a:rPr>
              <a:t>Matthew A. Lanham</a:t>
            </a:r>
          </a:p>
          <a:p>
            <a:pPr>
              <a:spcBef>
                <a:spcPct val="20000"/>
              </a:spcBef>
            </a:pPr>
            <a:r>
              <a:rPr lang="en-IN" sz="1600" dirty="0">
                <a:latin typeface="Arial" panose="020B0604020202020204" pitchFamily="34" charset="0"/>
                <a:cs typeface="Arial" panose="020B0604020202020204" pitchFamily="34" charset="0"/>
              </a:rPr>
              <a:t>Purdue University, Krannert School of Management</a:t>
            </a:r>
          </a:p>
          <a:p>
            <a:pPr>
              <a:spcBef>
                <a:spcPct val="20000"/>
              </a:spcBef>
            </a:pPr>
            <a:r>
              <a:rPr lang="en-IN" altLang="en-US" sz="1600" dirty="0" err="1">
                <a:latin typeface="Arial" panose="020B0604020202020204" pitchFamily="34" charset="0"/>
                <a:cs typeface="Arial" panose="020B0604020202020204" pitchFamily="34" charset="0"/>
              </a:rPr>
              <a:t>studentA@purdue.edu</a:t>
            </a:r>
            <a:r>
              <a:rPr lang="en-IN" altLang="en-US" sz="1600" dirty="0">
                <a:latin typeface="Arial" panose="020B0604020202020204" pitchFamily="34" charset="0"/>
                <a:cs typeface="Arial" panose="020B0604020202020204" pitchFamily="34" charset="0"/>
              </a:rPr>
              <a:t>; </a:t>
            </a:r>
            <a:r>
              <a:rPr lang="en-IN" altLang="en-US" sz="1600" dirty="0" err="1">
                <a:latin typeface="Arial" panose="020B0604020202020204" pitchFamily="34" charset="0"/>
                <a:cs typeface="Arial" panose="020B0604020202020204" pitchFamily="34" charset="0"/>
              </a:rPr>
              <a:t>studentB@purdue.edu</a:t>
            </a:r>
            <a:r>
              <a:rPr lang="en-IN" altLang="en-US" sz="1600" dirty="0">
                <a:latin typeface="Arial" panose="020B0604020202020204" pitchFamily="34" charset="0"/>
                <a:cs typeface="Arial" panose="020B0604020202020204" pitchFamily="34" charset="0"/>
              </a:rPr>
              <a:t>; </a:t>
            </a:r>
            <a:r>
              <a:rPr lang="en-IN" altLang="en-US" sz="1600" dirty="0" err="1">
                <a:latin typeface="Arial" panose="020B0604020202020204" pitchFamily="34" charset="0"/>
                <a:cs typeface="Arial" panose="020B0604020202020204" pitchFamily="34" charset="0"/>
              </a:rPr>
              <a:t>studentC@purdue.edu</a:t>
            </a:r>
            <a:r>
              <a:rPr lang="en-IN" altLang="en-US" sz="1600" dirty="0">
                <a:latin typeface="Arial" panose="020B0604020202020204" pitchFamily="34" charset="0"/>
                <a:cs typeface="Arial" panose="020B0604020202020204" pitchFamily="34" charset="0"/>
              </a:rPr>
              <a:t>; </a:t>
            </a:r>
            <a:r>
              <a:rPr lang="en-IN" altLang="en-US" sz="1600" dirty="0" err="1">
                <a:latin typeface="Arial" panose="020B0604020202020204" pitchFamily="34" charset="0"/>
                <a:cs typeface="Arial" panose="020B0604020202020204" pitchFamily="34" charset="0"/>
              </a:rPr>
              <a:t>studentD@purdue.edu</a:t>
            </a:r>
            <a:r>
              <a:rPr lang="en-IN" altLang="en-US" sz="1600" dirty="0">
                <a:latin typeface="Arial" panose="020B0604020202020204" pitchFamily="34" charset="0"/>
                <a:cs typeface="Arial" panose="020B0604020202020204" pitchFamily="34" charset="0"/>
              </a:rPr>
              <a:t>; </a:t>
            </a:r>
            <a:r>
              <a:rPr lang="en-IN" altLang="en-US" sz="1600" dirty="0" err="1">
                <a:latin typeface="Arial" panose="020B0604020202020204" pitchFamily="34" charset="0"/>
                <a:cs typeface="Arial" panose="020B0604020202020204" pitchFamily="34" charset="0"/>
              </a:rPr>
              <a:t>studentE@purdue.edu</a:t>
            </a:r>
            <a:r>
              <a:rPr lang="en-IN" altLang="en-US" sz="1600" dirty="0">
                <a:latin typeface="Arial" panose="020B0604020202020204" pitchFamily="34" charset="0"/>
                <a:cs typeface="Arial" panose="020B0604020202020204" pitchFamily="34" charset="0"/>
              </a:rPr>
              <a:t>; </a:t>
            </a:r>
            <a:r>
              <a:rPr lang="en-IN" altLang="en-US" sz="1600" dirty="0" err="1">
                <a:latin typeface="Arial" panose="020B0604020202020204" pitchFamily="34" charset="0"/>
                <a:cs typeface="Arial" panose="020B0604020202020204" pitchFamily="34" charset="0"/>
              </a:rPr>
              <a:t>lanhamm@purdue.edu</a:t>
            </a:r>
            <a:endParaRPr lang="en-GB" altLang="en-US" sz="1600" dirty="0">
              <a:latin typeface="Arial" charset="0"/>
            </a:endParaRPr>
          </a:p>
        </p:txBody>
      </p:sp>
      <p:sp>
        <p:nvSpPr>
          <p:cNvPr id="6" name="Rectangle 5">
            <a:extLst>
              <a:ext uri="{FF2B5EF4-FFF2-40B4-BE49-F238E27FC236}">
                <a16:creationId xmlns:a16="http://schemas.microsoft.com/office/drawing/2014/main" id="{D2660922-44B6-5048-AD0E-C59E09C88871}"/>
              </a:ext>
            </a:extLst>
          </p:cNvPr>
          <p:cNvSpPr/>
          <p:nvPr/>
        </p:nvSpPr>
        <p:spPr bwMode="auto">
          <a:xfrm>
            <a:off x="-168966" y="5330916"/>
            <a:ext cx="3104529" cy="523220"/>
          </a:xfrm>
          <a:prstGeom prst="rect">
            <a:avLst/>
          </a:prstGeom>
          <a:solidFill>
            <a:srgbClr val="CFB9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 name="Rectangle 6">
            <a:extLst>
              <a:ext uri="{FF2B5EF4-FFF2-40B4-BE49-F238E27FC236}">
                <a16:creationId xmlns:a16="http://schemas.microsoft.com/office/drawing/2014/main" id="{494800F0-1396-7049-A822-6439018FF863}"/>
              </a:ext>
            </a:extLst>
          </p:cNvPr>
          <p:cNvSpPr/>
          <p:nvPr/>
        </p:nvSpPr>
        <p:spPr>
          <a:xfrm>
            <a:off x="559382" y="5330916"/>
            <a:ext cx="2231486" cy="523220"/>
          </a:xfrm>
          <a:prstGeom prst="rect">
            <a:avLst/>
          </a:prstGeom>
        </p:spPr>
        <p:txBody>
          <a:bodyPr wrap="square">
            <a:spAutoFit/>
          </a:bodyPr>
          <a:lstStyle/>
          <a:p>
            <a:r>
              <a:rPr lang="en-US" altLang="en-US" sz="2800" b="1" dirty="0">
                <a:latin typeface="Arial" panose="020B0604020202020204" pitchFamily="34" charset="0"/>
                <a:cs typeface="Arial" panose="020B0604020202020204" pitchFamily="34" charset="0"/>
              </a:rPr>
              <a:t>ABSTRACT</a:t>
            </a:r>
            <a:endParaRPr lang="en-US" sz="2800" b="1" dirty="0">
              <a:latin typeface="Arial" panose="020B0604020202020204" pitchFamily="34" charset="0"/>
              <a:cs typeface="Arial" panose="020B0604020202020204" pitchFamily="34" charset="0"/>
            </a:endParaRPr>
          </a:p>
        </p:txBody>
      </p:sp>
      <p:sp>
        <p:nvSpPr>
          <p:cNvPr id="8" name="Rectangle 106">
            <a:extLst>
              <a:ext uri="{FF2B5EF4-FFF2-40B4-BE49-F238E27FC236}">
                <a16:creationId xmlns:a16="http://schemas.microsoft.com/office/drawing/2014/main" id="{DB86648A-B6C4-F948-AD3B-8952E4209D6E}"/>
              </a:ext>
            </a:extLst>
          </p:cNvPr>
          <p:cNvSpPr>
            <a:spLocks noChangeArrowheads="1"/>
          </p:cNvSpPr>
          <p:nvPr/>
        </p:nvSpPr>
        <p:spPr bwMode="auto">
          <a:xfrm>
            <a:off x="644443" y="6136364"/>
            <a:ext cx="7860379" cy="1128698"/>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1800" b="1" spc="10" dirty="0">
                <a:latin typeface="Arial" panose="020B0604020202020204" pitchFamily="34" charset="0"/>
                <a:cs typeface="Arial" panose="020B0604020202020204" pitchFamily="34" charset="0"/>
              </a:rPr>
              <a:t>Wha</a:t>
            </a:r>
            <a:r>
              <a:rPr lang="en-US" sz="1800" spc="10" dirty="0">
                <a:latin typeface="Arial" panose="020B0604020202020204" pitchFamily="34" charset="0"/>
                <a:cs typeface="Arial" panose="020B0604020202020204" pitchFamily="34" charset="0"/>
              </a:rPr>
              <a:t>t are you doing? – </a:t>
            </a:r>
            <a:r>
              <a:rPr lang="en-US" sz="1800" b="1" spc="10" dirty="0">
                <a:latin typeface="Arial" panose="020B0604020202020204" pitchFamily="34" charset="0"/>
                <a:cs typeface="Arial" panose="020B0604020202020204" pitchFamily="34" charset="0"/>
              </a:rPr>
              <a:t>why</a:t>
            </a:r>
            <a:r>
              <a:rPr lang="en-US" sz="1800" spc="10" dirty="0">
                <a:latin typeface="Arial" panose="020B0604020202020204" pitchFamily="34" charset="0"/>
                <a:cs typeface="Arial" panose="020B0604020202020204" pitchFamily="34" charset="0"/>
              </a:rPr>
              <a:t> are you doing it? – </a:t>
            </a:r>
            <a:r>
              <a:rPr lang="en-US" sz="1800" b="1" spc="10" dirty="0">
                <a:latin typeface="Arial" panose="020B0604020202020204" pitchFamily="34" charset="0"/>
                <a:cs typeface="Arial" panose="020B0604020202020204" pitchFamily="34" charset="0"/>
              </a:rPr>
              <a:t>how </a:t>
            </a:r>
            <a:r>
              <a:rPr lang="en-US" sz="1800" spc="10" dirty="0">
                <a:latin typeface="Arial" panose="020B0604020202020204" pitchFamily="34" charset="0"/>
                <a:cs typeface="Arial" panose="020B0604020202020204" pitchFamily="34" charset="0"/>
              </a:rPr>
              <a:t>was it done? (in this order). This isn’t a paper. Be very concise like a robot </a:t>
            </a:r>
            <a:r>
              <a:rPr lang="en-US" sz="1800" spc="10" dirty="0">
                <a:latin typeface="Arial" panose="020B0604020202020204" pitchFamily="34" charset="0"/>
                <a:cs typeface="Arial" panose="020B0604020202020204" pitchFamily="34" charset="0"/>
                <a:sym typeface="Wingdings" panose="05000000000000000000" pitchFamily="2" charset="2"/>
              </a:rPr>
              <a:t>.</a:t>
            </a:r>
            <a:endParaRPr lang="en-US" sz="1800" spc="1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56C7873-2EA0-5149-A15C-A4AD7BB98337}"/>
              </a:ext>
            </a:extLst>
          </p:cNvPr>
          <p:cNvSpPr/>
          <p:nvPr/>
        </p:nvSpPr>
        <p:spPr bwMode="auto">
          <a:xfrm>
            <a:off x="-228600" y="7595651"/>
            <a:ext cx="3971260" cy="523220"/>
          </a:xfrm>
          <a:prstGeom prst="rect">
            <a:avLst/>
          </a:prstGeom>
          <a:solidFill>
            <a:srgbClr val="CFB9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Rectangle 9">
            <a:extLst>
              <a:ext uri="{FF2B5EF4-FFF2-40B4-BE49-F238E27FC236}">
                <a16:creationId xmlns:a16="http://schemas.microsoft.com/office/drawing/2014/main" id="{D5762EC7-F8F6-7646-88D2-5D698DB9C8DC}"/>
              </a:ext>
            </a:extLst>
          </p:cNvPr>
          <p:cNvSpPr/>
          <p:nvPr/>
        </p:nvSpPr>
        <p:spPr>
          <a:xfrm>
            <a:off x="559382" y="7616916"/>
            <a:ext cx="3480990"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INTRODUCTION</a:t>
            </a:r>
          </a:p>
        </p:txBody>
      </p:sp>
      <p:sp>
        <p:nvSpPr>
          <p:cNvPr id="11" name="Rectangle 106">
            <a:extLst>
              <a:ext uri="{FF2B5EF4-FFF2-40B4-BE49-F238E27FC236}">
                <a16:creationId xmlns:a16="http://schemas.microsoft.com/office/drawing/2014/main" id="{8FFCA9A8-2222-5345-ABFB-B1F6EB0420E5}"/>
              </a:ext>
            </a:extLst>
          </p:cNvPr>
          <p:cNvSpPr>
            <a:spLocks noChangeArrowheads="1"/>
          </p:cNvSpPr>
          <p:nvPr/>
        </p:nvSpPr>
        <p:spPr bwMode="auto">
          <a:xfrm>
            <a:off x="644443" y="8383927"/>
            <a:ext cx="7860379" cy="2759642"/>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1800" spc="10" dirty="0">
                <a:latin typeface="Arial"/>
                <a:cs typeface="Arial"/>
              </a:rPr>
              <a:t>Motivate why the problem is important …</a:t>
            </a:r>
          </a:p>
          <a:p>
            <a:pPr algn="just"/>
            <a:endParaRPr lang="en-US" sz="1800" spc="10" dirty="0">
              <a:latin typeface="Arial"/>
              <a:cs typeface="Arial"/>
            </a:endParaRPr>
          </a:p>
          <a:p>
            <a:pPr algn="just"/>
            <a:r>
              <a:rPr lang="en-US" sz="1800" spc="10" dirty="0">
                <a:latin typeface="Arial"/>
                <a:cs typeface="Arial"/>
              </a:rPr>
              <a:t>Maybe add in a pretty illustration of what you’re talk about…Remember a poster is NOT a paper, but a high-level overview of you what you investigated. You are sort of using your poster like a PowerPoint deck and thus will want more </a:t>
            </a:r>
            <a:r>
              <a:rPr lang="en-US" sz="1800" spc="10" dirty="0">
                <a:solidFill>
                  <a:srgbClr val="FF0000"/>
                </a:solidFill>
                <a:latin typeface="Arial"/>
                <a:cs typeface="Arial"/>
              </a:rPr>
              <a:t>BEAUTIFUL</a:t>
            </a:r>
            <a:r>
              <a:rPr lang="en-US" sz="1800" spc="10" dirty="0">
                <a:latin typeface="Arial"/>
                <a:cs typeface="Arial"/>
              </a:rPr>
              <a:t>  figures and </a:t>
            </a:r>
            <a:r>
              <a:rPr lang="en-US" sz="1800" spc="10" dirty="0">
                <a:solidFill>
                  <a:srgbClr val="FF0000"/>
                </a:solidFill>
                <a:latin typeface="Arial"/>
                <a:cs typeface="Arial"/>
              </a:rPr>
              <a:t>CONCISE</a:t>
            </a:r>
            <a:r>
              <a:rPr lang="en-US" sz="1800" spc="10" dirty="0">
                <a:latin typeface="Arial"/>
                <a:cs typeface="Arial"/>
              </a:rPr>
              <a:t> language. </a:t>
            </a:r>
          </a:p>
          <a:p>
            <a:pPr algn="just"/>
            <a:endParaRPr lang="en-US" sz="2200" b="1" spc="10" dirty="0">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B7785AF3-FE63-9B41-8126-705A115042F0}"/>
              </a:ext>
            </a:extLst>
          </p:cNvPr>
          <p:cNvGrpSpPr/>
          <p:nvPr/>
        </p:nvGrpSpPr>
        <p:grpSpPr>
          <a:xfrm>
            <a:off x="559383" y="10385340"/>
            <a:ext cx="7342444" cy="3703907"/>
            <a:chOff x="559383" y="14935624"/>
            <a:chExt cx="7342444" cy="3703907"/>
          </a:xfrm>
        </p:grpSpPr>
        <p:sp>
          <p:nvSpPr>
            <p:cNvPr id="13" name="Rectangle 12">
              <a:extLst>
                <a:ext uri="{FF2B5EF4-FFF2-40B4-BE49-F238E27FC236}">
                  <a16:creationId xmlns:a16="http://schemas.microsoft.com/office/drawing/2014/main" id="{D195153B-A832-DC4E-B8D2-9EC59D9E2790}"/>
                </a:ext>
              </a:extLst>
            </p:cNvPr>
            <p:cNvSpPr/>
            <p:nvPr/>
          </p:nvSpPr>
          <p:spPr>
            <a:xfrm>
              <a:off x="908833" y="18239421"/>
              <a:ext cx="6394226"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1. The Idea of what you are trying to do</a:t>
              </a:r>
            </a:p>
          </p:txBody>
        </p:sp>
        <p:sp>
          <p:nvSpPr>
            <p:cNvPr id="14" name="TextBox 13">
              <a:extLst>
                <a:ext uri="{FF2B5EF4-FFF2-40B4-BE49-F238E27FC236}">
                  <a16:creationId xmlns:a16="http://schemas.microsoft.com/office/drawing/2014/main" id="{D1047D61-DD9D-2044-970F-BBE9DDD1A3E3}"/>
                </a:ext>
              </a:extLst>
            </p:cNvPr>
            <p:cNvSpPr txBox="1"/>
            <p:nvPr/>
          </p:nvSpPr>
          <p:spPr>
            <a:xfrm>
              <a:off x="4174841" y="14995370"/>
              <a:ext cx="67584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5%</a:t>
              </a:r>
            </a:p>
          </p:txBody>
        </p:sp>
        <p:sp>
          <p:nvSpPr>
            <p:cNvPr id="15" name="TextBox 14">
              <a:extLst>
                <a:ext uri="{FF2B5EF4-FFF2-40B4-BE49-F238E27FC236}">
                  <a16:creationId xmlns:a16="http://schemas.microsoft.com/office/drawing/2014/main" id="{15CA86EE-AA37-BC4A-A67F-91F19A3749E8}"/>
                </a:ext>
              </a:extLst>
            </p:cNvPr>
            <p:cNvSpPr txBox="1"/>
            <p:nvPr/>
          </p:nvSpPr>
          <p:spPr>
            <a:xfrm>
              <a:off x="5045837" y="14986045"/>
              <a:ext cx="915345"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21%</a:t>
              </a:r>
            </a:p>
          </p:txBody>
        </p:sp>
        <p:sp>
          <p:nvSpPr>
            <p:cNvPr id="16" name="TextBox 15">
              <a:extLst>
                <a:ext uri="{FF2B5EF4-FFF2-40B4-BE49-F238E27FC236}">
                  <a16:creationId xmlns:a16="http://schemas.microsoft.com/office/drawing/2014/main" id="{44A3C7A6-2866-604B-8F66-F9D1FB46C619}"/>
                </a:ext>
              </a:extLst>
            </p:cNvPr>
            <p:cNvSpPr txBox="1"/>
            <p:nvPr/>
          </p:nvSpPr>
          <p:spPr>
            <a:xfrm>
              <a:off x="5991239" y="14986045"/>
              <a:ext cx="67584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7%</a:t>
              </a:r>
            </a:p>
          </p:txBody>
        </p:sp>
        <p:sp>
          <p:nvSpPr>
            <p:cNvPr id="17" name="TextBox 16">
              <a:extLst>
                <a:ext uri="{FF2B5EF4-FFF2-40B4-BE49-F238E27FC236}">
                  <a16:creationId xmlns:a16="http://schemas.microsoft.com/office/drawing/2014/main" id="{9B85D6DD-CAEC-7C42-B3C4-9F00C06FA731}"/>
                </a:ext>
              </a:extLst>
            </p:cNvPr>
            <p:cNvSpPr txBox="1"/>
            <p:nvPr/>
          </p:nvSpPr>
          <p:spPr>
            <a:xfrm>
              <a:off x="6854148" y="15015891"/>
              <a:ext cx="629871"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3%</a:t>
              </a:r>
            </a:p>
          </p:txBody>
        </p:sp>
        <p:grpSp>
          <p:nvGrpSpPr>
            <p:cNvPr id="18" name="Group 17">
              <a:extLst>
                <a:ext uri="{FF2B5EF4-FFF2-40B4-BE49-F238E27FC236}">
                  <a16:creationId xmlns:a16="http://schemas.microsoft.com/office/drawing/2014/main" id="{8C7691F8-3B6E-DD4A-A549-F28EAC89D5F4}"/>
                </a:ext>
              </a:extLst>
            </p:cNvPr>
            <p:cNvGrpSpPr/>
            <p:nvPr/>
          </p:nvGrpSpPr>
          <p:grpSpPr>
            <a:xfrm>
              <a:off x="559383" y="14935624"/>
              <a:ext cx="7342444" cy="3231494"/>
              <a:chOff x="447998" y="10635065"/>
              <a:chExt cx="10566324" cy="4982291"/>
            </a:xfrm>
          </p:grpSpPr>
          <p:graphicFrame>
            <p:nvGraphicFramePr>
              <p:cNvPr id="19" name="Chart 18">
                <a:extLst>
                  <a:ext uri="{FF2B5EF4-FFF2-40B4-BE49-F238E27FC236}">
                    <a16:creationId xmlns:a16="http://schemas.microsoft.com/office/drawing/2014/main" id="{E630E489-27BA-B846-86A9-AEEC7C06C4EE}"/>
                  </a:ext>
                </a:extLst>
              </p:cNvPr>
              <p:cNvGraphicFramePr>
                <a:graphicFrameLocks/>
              </p:cNvGraphicFramePr>
              <p:nvPr>
                <p:extLst>
                  <p:ext uri="{D42A27DB-BD31-4B8C-83A1-F6EECF244321}">
                    <p14:modId xmlns:p14="http://schemas.microsoft.com/office/powerpoint/2010/main" val="1269432648"/>
                  </p:ext>
                </p:extLst>
              </p:nvPr>
            </p:nvGraphicFramePr>
            <p:xfrm>
              <a:off x="5352687" y="10635065"/>
              <a:ext cx="5247550" cy="4030043"/>
            </p:xfrm>
            <a:graphic>
              <a:graphicData uri="http://schemas.openxmlformats.org/drawingml/2006/chart">
                <c:chart xmlns:c="http://schemas.openxmlformats.org/drawingml/2006/chart" xmlns:r="http://schemas.openxmlformats.org/officeDocument/2006/relationships" r:id="rId2"/>
              </a:graphicData>
            </a:graphic>
          </p:graphicFrame>
          <p:sp>
            <p:nvSpPr>
              <p:cNvPr id="20" name="Rectangle 19">
                <a:extLst>
                  <a:ext uri="{FF2B5EF4-FFF2-40B4-BE49-F238E27FC236}">
                    <a16:creationId xmlns:a16="http://schemas.microsoft.com/office/drawing/2014/main" id="{6141E68A-51DF-994D-842E-8A3A6867E772}"/>
                  </a:ext>
                </a:extLst>
              </p:cNvPr>
              <p:cNvSpPr/>
              <p:nvPr/>
            </p:nvSpPr>
            <p:spPr bwMode="auto">
              <a:xfrm>
                <a:off x="1989857" y="12507095"/>
                <a:ext cx="878700" cy="2275796"/>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378"/>
                <a:r>
                  <a:rPr lang="en-US" sz="2000">
                    <a:solidFill>
                      <a:schemeClr val="bg1"/>
                    </a:solidFill>
                  </a:rPr>
                  <a:t>72%</a:t>
                </a:r>
              </a:p>
            </p:txBody>
          </p:sp>
          <p:sp>
            <p:nvSpPr>
              <p:cNvPr id="21" name="Rectangle 20">
                <a:extLst>
                  <a:ext uri="{FF2B5EF4-FFF2-40B4-BE49-F238E27FC236}">
                    <a16:creationId xmlns:a16="http://schemas.microsoft.com/office/drawing/2014/main" id="{01A02CB1-9CFE-F64C-AE38-33EB72EDF098}"/>
                  </a:ext>
                </a:extLst>
              </p:cNvPr>
              <p:cNvSpPr/>
              <p:nvPr/>
            </p:nvSpPr>
            <p:spPr bwMode="auto">
              <a:xfrm>
                <a:off x="1990284" y="11617923"/>
                <a:ext cx="894835" cy="892216"/>
              </a:xfrm>
              <a:prstGeom prst="rect">
                <a:avLst/>
              </a:prstGeom>
              <a:solidFill>
                <a:srgbClr val="B1810B"/>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378"/>
                <a:r>
                  <a:rPr lang="en-US" sz="1800" dirty="0">
                    <a:solidFill>
                      <a:schemeClr val="bg1"/>
                    </a:solidFill>
                  </a:rPr>
                  <a:t>28%</a:t>
                </a:r>
              </a:p>
            </p:txBody>
          </p:sp>
          <p:sp>
            <p:nvSpPr>
              <p:cNvPr id="22" name="TextBox 21">
                <a:extLst>
                  <a:ext uri="{FF2B5EF4-FFF2-40B4-BE49-F238E27FC236}">
                    <a16:creationId xmlns:a16="http://schemas.microsoft.com/office/drawing/2014/main" id="{6D126888-F0F1-2B48-BBED-78D2C0D8C2A8}"/>
                  </a:ext>
                </a:extLst>
              </p:cNvPr>
              <p:cNvSpPr txBox="1"/>
              <p:nvPr/>
            </p:nvSpPr>
            <p:spPr>
              <a:xfrm>
                <a:off x="447998" y="11865947"/>
                <a:ext cx="1480526" cy="616886"/>
              </a:xfrm>
              <a:prstGeom prst="rect">
                <a:avLst/>
              </a:prstGeom>
              <a:noFill/>
            </p:spPr>
            <p:txBody>
              <a:bodyPr wrap="square" rtlCol="0">
                <a:spAutoFit/>
              </a:bodyPr>
              <a:lstStyle/>
              <a:p>
                <a:r>
                  <a:rPr lang="en-US" sz="2000" b="1" dirty="0">
                    <a:solidFill>
                      <a:srgbClr val="D23A43"/>
                    </a:solidFill>
                  </a:rPr>
                  <a:t>Missed</a:t>
                </a:r>
              </a:p>
            </p:txBody>
          </p:sp>
          <p:sp>
            <p:nvSpPr>
              <p:cNvPr id="23" name="TextBox 22">
                <a:extLst>
                  <a:ext uri="{FF2B5EF4-FFF2-40B4-BE49-F238E27FC236}">
                    <a16:creationId xmlns:a16="http://schemas.microsoft.com/office/drawing/2014/main" id="{4A9BF3C3-0087-E24A-A9EA-5C2B56B47487}"/>
                  </a:ext>
                </a:extLst>
              </p:cNvPr>
              <p:cNvSpPr txBox="1"/>
              <p:nvPr/>
            </p:nvSpPr>
            <p:spPr>
              <a:xfrm>
                <a:off x="570406" y="13369897"/>
                <a:ext cx="1380507" cy="806697"/>
              </a:xfrm>
              <a:prstGeom prst="rect">
                <a:avLst/>
              </a:prstGeom>
              <a:noFill/>
            </p:spPr>
            <p:txBody>
              <a:bodyPr wrap="none" rtlCol="0">
                <a:spAutoFit/>
              </a:bodyPr>
              <a:lstStyle/>
              <a:p>
                <a:pPr algn="r"/>
                <a:r>
                  <a:rPr lang="en-US" sz="2000" b="1" dirty="0">
                    <a:solidFill>
                      <a:schemeClr val="bg1">
                        <a:lumMod val="50000"/>
                      </a:schemeClr>
                    </a:solidFill>
                  </a:rPr>
                  <a:t>Predicted</a:t>
                </a:r>
              </a:p>
              <a:p>
                <a:pPr algn="r"/>
                <a:r>
                  <a:rPr lang="en-US" sz="2000" b="1" dirty="0">
                    <a:solidFill>
                      <a:schemeClr val="bg1">
                        <a:lumMod val="50000"/>
                      </a:schemeClr>
                    </a:solidFill>
                  </a:rPr>
                  <a:t>Accurately</a:t>
                </a:r>
              </a:p>
            </p:txBody>
          </p:sp>
          <p:sp>
            <p:nvSpPr>
              <p:cNvPr id="24" name="Rectangle 23">
                <a:extLst>
                  <a:ext uri="{FF2B5EF4-FFF2-40B4-BE49-F238E27FC236}">
                    <a16:creationId xmlns:a16="http://schemas.microsoft.com/office/drawing/2014/main" id="{88EBF019-A2E0-5E47-85D5-4DF0B2B76BD1}"/>
                  </a:ext>
                </a:extLst>
              </p:cNvPr>
              <p:cNvSpPr/>
              <p:nvPr/>
            </p:nvSpPr>
            <p:spPr>
              <a:xfrm>
                <a:off x="3285318" y="11561193"/>
                <a:ext cx="1766284" cy="1042567"/>
              </a:xfrm>
              <a:prstGeom prst="rect">
                <a:avLst/>
              </a:prstGeom>
              <a:solidFill>
                <a:srgbClr val="F9E3E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D23A43"/>
                    </a:solidFill>
                    <a:latin typeface="+mj-lt"/>
                  </a:rPr>
                  <a:t>$20-22 million</a:t>
                </a:r>
              </a:p>
            </p:txBody>
          </p:sp>
          <p:cxnSp>
            <p:nvCxnSpPr>
              <p:cNvPr id="25" name="Straight Connector 24">
                <a:extLst>
                  <a:ext uri="{FF2B5EF4-FFF2-40B4-BE49-F238E27FC236}">
                    <a16:creationId xmlns:a16="http://schemas.microsoft.com/office/drawing/2014/main" id="{3DB08214-067E-5B41-AD44-2098D34B3E0C}"/>
                  </a:ext>
                </a:extLst>
              </p:cNvPr>
              <p:cNvCxnSpPr/>
              <p:nvPr/>
            </p:nvCxnSpPr>
            <p:spPr bwMode="auto">
              <a:xfrm>
                <a:off x="5120752" y="11692472"/>
                <a:ext cx="0" cy="283836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25">
                <a:extLst>
                  <a:ext uri="{FF2B5EF4-FFF2-40B4-BE49-F238E27FC236}">
                    <a16:creationId xmlns:a16="http://schemas.microsoft.com/office/drawing/2014/main" id="{C9F42231-F857-214F-9452-E48D1CC6EA34}"/>
                  </a:ext>
                </a:extLst>
              </p:cNvPr>
              <p:cNvSpPr txBox="1"/>
              <p:nvPr/>
            </p:nvSpPr>
            <p:spPr>
              <a:xfrm>
                <a:off x="2885120" y="13342982"/>
                <a:ext cx="2166486" cy="1565941"/>
              </a:xfrm>
              <a:prstGeom prst="rect">
                <a:avLst/>
              </a:prstGeom>
              <a:noFill/>
            </p:spPr>
            <p:txBody>
              <a:bodyPr wrap="square" rtlCol="0">
                <a:spAutoFit/>
              </a:bodyPr>
              <a:lstStyle/>
              <a:p>
                <a:pPr algn="ctr"/>
                <a:r>
                  <a:rPr lang="en-US" sz="2000" dirty="0">
                    <a:solidFill>
                      <a:srgbClr val="D23A43"/>
                    </a:solidFill>
                  </a:rPr>
                  <a:t>Opportunity Cost After Prediction</a:t>
                </a:r>
              </a:p>
            </p:txBody>
          </p:sp>
          <p:cxnSp>
            <p:nvCxnSpPr>
              <p:cNvPr id="27" name="Straight Connector 26">
                <a:extLst>
                  <a:ext uri="{FF2B5EF4-FFF2-40B4-BE49-F238E27FC236}">
                    <a16:creationId xmlns:a16="http://schemas.microsoft.com/office/drawing/2014/main" id="{943445ED-D0BB-9547-B79E-939EFE165F08}"/>
                  </a:ext>
                </a:extLst>
              </p:cNvPr>
              <p:cNvCxnSpPr/>
              <p:nvPr/>
            </p:nvCxnSpPr>
            <p:spPr bwMode="auto">
              <a:xfrm flipV="1">
                <a:off x="2714956" y="11556815"/>
                <a:ext cx="555882" cy="61109"/>
              </a:xfrm>
              <a:prstGeom prst="line">
                <a:avLst/>
              </a:prstGeom>
              <a:solidFill>
                <a:schemeClr val="accent1"/>
              </a:solidFill>
              <a:ln w="9525" cap="flat" cmpd="sng" algn="ctr">
                <a:solidFill>
                  <a:srgbClr val="D23A43"/>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Connector 27">
                <a:extLst>
                  <a:ext uri="{FF2B5EF4-FFF2-40B4-BE49-F238E27FC236}">
                    <a16:creationId xmlns:a16="http://schemas.microsoft.com/office/drawing/2014/main" id="{B3482CA5-A259-0145-B3DD-DBFB6D69BAA4}"/>
                  </a:ext>
                </a:extLst>
              </p:cNvPr>
              <p:cNvCxnSpPr/>
              <p:nvPr/>
            </p:nvCxnSpPr>
            <p:spPr bwMode="auto">
              <a:xfrm>
                <a:off x="2713316" y="12507095"/>
                <a:ext cx="557094" cy="96667"/>
              </a:xfrm>
              <a:prstGeom prst="line">
                <a:avLst/>
              </a:prstGeom>
              <a:solidFill>
                <a:schemeClr val="accent1"/>
              </a:solidFill>
              <a:ln w="9525" cap="flat" cmpd="sng" algn="ctr">
                <a:solidFill>
                  <a:srgbClr val="D23A43"/>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Box 28">
                <a:extLst>
                  <a:ext uri="{FF2B5EF4-FFF2-40B4-BE49-F238E27FC236}">
                    <a16:creationId xmlns:a16="http://schemas.microsoft.com/office/drawing/2014/main" id="{409BB1BB-FAEA-504D-A9B9-ADCB2AF659C3}"/>
                  </a:ext>
                </a:extLst>
              </p:cNvPr>
              <p:cNvSpPr txBox="1"/>
              <p:nvPr/>
            </p:nvSpPr>
            <p:spPr>
              <a:xfrm>
                <a:off x="1081710" y="14890926"/>
                <a:ext cx="2137374" cy="616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Precision</a:t>
                </a:r>
              </a:p>
            </p:txBody>
          </p:sp>
          <p:sp>
            <p:nvSpPr>
              <p:cNvPr id="30" name="TextBox 29">
                <a:extLst>
                  <a:ext uri="{FF2B5EF4-FFF2-40B4-BE49-F238E27FC236}">
                    <a16:creationId xmlns:a16="http://schemas.microsoft.com/office/drawing/2014/main" id="{5E6A7962-7257-5845-A997-B6375B63EF09}"/>
                  </a:ext>
                </a:extLst>
              </p:cNvPr>
              <p:cNvSpPr txBox="1"/>
              <p:nvPr/>
            </p:nvSpPr>
            <p:spPr>
              <a:xfrm>
                <a:off x="5102182" y="14526570"/>
                <a:ext cx="1625497" cy="616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Overall</a:t>
                </a:r>
              </a:p>
            </p:txBody>
          </p:sp>
          <p:sp>
            <p:nvSpPr>
              <p:cNvPr id="31" name="TextBox 30">
                <a:extLst>
                  <a:ext uri="{FF2B5EF4-FFF2-40B4-BE49-F238E27FC236}">
                    <a16:creationId xmlns:a16="http://schemas.microsoft.com/office/drawing/2014/main" id="{278ACB1B-9CFD-774E-B130-0FF1E2DABE89}"/>
                  </a:ext>
                </a:extLst>
              </p:cNvPr>
              <p:cNvSpPr txBox="1"/>
              <p:nvPr/>
            </p:nvSpPr>
            <p:spPr>
              <a:xfrm>
                <a:off x="6521838" y="14540185"/>
                <a:ext cx="1625497" cy="616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Seafood</a:t>
                </a:r>
              </a:p>
            </p:txBody>
          </p:sp>
          <p:sp>
            <p:nvSpPr>
              <p:cNvPr id="32" name="TextBox 31">
                <a:extLst>
                  <a:ext uri="{FF2B5EF4-FFF2-40B4-BE49-F238E27FC236}">
                    <a16:creationId xmlns:a16="http://schemas.microsoft.com/office/drawing/2014/main" id="{49E80BB6-C090-8141-A834-2BAD039CCE64}"/>
                  </a:ext>
                </a:extLst>
              </p:cNvPr>
              <p:cNvSpPr txBox="1"/>
              <p:nvPr/>
            </p:nvSpPr>
            <p:spPr>
              <a:xfrm>
                <a:off x="8077967" y="14520638"/>
                <a:ext cx="1417878" cy="616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Bakery</a:t>
                </a:r>
              </a:p>
            </p:txBody>
          </p:sp>
          <p:sp>
            <p:nvSpPr>
              <p:cNvPr id="33" name="TextBox 32">
                <a:extLst>
                  <a:ext uri="{FF2B5EF4-FFF2-40B4-BE49-F238E27FC236}">
                    <a16:creationId xmlns:a16="http://schemas.microsoft.com/office/drawing/2014/main" id="{1AB3B7ED-0D4A-694E-8AA4-35B657408E21}"/>
                  </a:ext>
                </a:extLst>
              </p:cNvPr>
              <p:cNvSpPr txBox="1"/>
              <p:nvPr/>
            </p:nvSpPr>
            <p:spPr>
              <a:xfrm>
                <a:off x="9506632" y="14504628"/>
                <a:ext cx="1181233" cy="616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Dairy</a:t>
                </a:r>
              </a:p>
            </p:txBody>
          </p:sp>
          <p:sp>
            <p:nvSpPr>
              <p:cNvPr id="34" name="TextBox 33">
                <a:extLst>
                  <a:ext uri="{FF2B5EF4-FFF2-40B4-BE49-F238E27FC236}">
                    <a16:creationId xmlns:a16="http://schemas.microsoft.com/office/drawing/2014/main" id="{2AA96B03-B061-E040-9C2D-3813C596360B}"/>
                  </a:ext>
                </a:extLst>
              </p:cNvPr>
              <p:cNvSpPr txBox="1"/>
              <p:nvPr/>
            </p:nvSpPr>
            <p:spPr>
              <a:xfrm>
                <a:off x="5757998" y="13271402"/>
                <a:ext cx="834776" cy="45596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95%</a:t>
                </a:r>
              </a:p>
            </p:txBody>
          </p:sp>
          <p:sp>
            <p:nvSpPr>
              <p:cNvPr id="35" name="TextBox 34">
                <a:extLst>
                  <a:ext uri="{FF2B5EF4-FFF2-40B4-BE49-F238E27FC236}">
                    <a16:creationId xmlns:a16="http://schemas.microsoft.com/office/drawing/2014/main" id="{C5F3B507-629C-BF4C-84D8-DC6D31B0E959}"/>
                  </a:ext>
                </a:extLst>
              </p:cNvPr>
              <p:cNvSpPr txBox="1"/>
              <p:nvPr/>
            </p:nvSpPr>
            <p:spPr>
              <a:xfrm>
                <a:off x="7038933" y="13264313"/>
                <a:ext cx="806055" cy="45596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79%</a:t>
                </a:r>
              </a:p>
            </p:txBody>
          </p:sp>
          <p:sp>
            <p:nvSpPr>
              <p:cNvPr id="36" name="TextBox 35">
                <a:extLst>
                  <a:ext uri="{FF2B5EF4-FFF2-40B4-BE49-F238E27FC236}">
                    <a16:creationId xmlns:a16="http://schemas.microsoft.com/office/drawing/2014/main" id="{95CC5850-0EB1-5C49-9597-D24FBA61D512}"/>
                  </a:ext>
                </a:extLst>
              </p:cNvPr>
              <p:cNvSpPr txBox="1"/>
              <p:nvPr/>
            </p:nvSpPr>
            <p:spPr>
              <a:xfrm>
                <a:off x="8261748" y="13264313"/>
                <a:ext cx="828641" cy="45596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93%</a:t>
                </a:r>
              </a:p>
            </p:txBody>
          </p:sp>
          <p:sp>
            <p:nvSpPr>
              <p:cNvPr id="37" name="TextBox 36">
                <a:extLst>
                  <a:ext uri="{FF2B5EF4-FFF2-40B4-BE49-F238E27FC236}">
                    <a16:creationId xmlns:a16="http://schemas.microsoft.com/office/drawing/2014/main" id="{B3BB0007-4BC4-9446-A736-CBF0BEC6F6BE}"/>
                  </a:ext>
                </a:extLst>
              </p:cNvPr>
              <p:cNvSpPr txBox="1"/>
              <p:nvPr/>
            </p:nvSpPr>
            <p:spPr>
              <a:xfrm>
                <a:off x="9498156" y="13197706"/>
                <a:ext cx="763812" cy="45596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97%</a:t>
                </a:r>
              </a:p>
            </p:txBody>
          </p:sp>
          <p:sp>
            <p:nvSpPr>
              <p:cNvPr id="38" name="Rectangle 37">
                <a:extLst>
                  <a:ext uri="{FF2B5EF4-FFF2-40B4-BE49-F238E27FC236}">
                    <a16:creationId xmlns:a16="http://schemas.microsoft.com/office/drawing/2014/main" id="{590E1078-3733-474E-89A6-12528E95BED7}"/>
                  </a:ext>
                </a:extLst>
              </p:cNvPr>
              <p:cNvSpPr/>
              <p:nvPr/>
            </p:nvSpPr>
            <p:spPr bwMode="auto">
              <a:xfrm>
                <a:off x="6623498" y="15124273"/>
                <a:ext cx="193030" cy="29136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378"/>
                <a:endParaRPr lang="en-US" sz="1800" dirty="0">
                  <a:solidFill>
                    <a:schemeClr val="bg1"/>
                  </a:solidFill>
                </a:endParaRPr>
              </a:p>
            </p:txBody>
          </p:sp>
          <p:sp>
            <p:nvSpPr>
              <p:cNvPr id="39" name="Rectangle 38">
                <a:extLst>
                  <a:ext uri="{FF2B5EF4-FFF2-40B4-BE49-F238E27FC236}">
                    <a16:creationId xmlns:a16="http://schemas.microsoft.com/office/drawing/2014/main" id="{1C53A056-AFBB-9546-9A6B-BBFEA4F8AF14}"/>
                  </a:ext>
                </a:extLst>
              </p:cNvPr>
              <p:cNvSpPr/>
              <p:nvPr/>
            </p:nvSpPr>
            <p:spPr bwMode="auto">
              <a:xfrm>
                <a:off x="8537920" y="15125149"/>
                <a:ext cx="213218" cy="321988"/>
              </a:xfrm>
              <a:prstGeom prst="rect">
                <a:avLst/>
              </a:prstGeom>
              <a:solidFill>
                <a:srgbClr val="B1810B"/>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378"/>
                <a:endParaRPr lang="en-US" sz="1800" dirty="0">
                  <a:solidFill>
                    <a:schemeClr val="bg1"/>
                  </a:solidFill>
                </a:endParaRPr>
              </a:p>
            </p:txBody>
          </p:sp>
          <p:sp>
            <p:nvSpPr>
              <p:cNvPr id="40" name="TextBox 39">
                <a:extLst>
                  <a:ext uri="{FF2B5EF4-FFF2-40B4-BE49-F238E27FC236}">
                    <a16:creationId xmlns:a16="http://schemas.microsoft.com/office/drawing/2014/main" id="{BB7C6E87-BEC9-8645-AE9C-B2FADCD07CA9}"/>
                  </a:ext>
                </a:extLst>
              </p:cNvPr>
              <p:cNvSpPr txBox="1"/>
              <p:nvPr/>
            </p:nvSpPr>
            <p:spPr>
              <a:xfrm>
                <a:off x="6816527" y="15000470"/>
                <a:ext cx="1532426" cy="61688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OOS</a:t>
                </a:r>
              </a:p>
            </p:txBody>
          </p:sp>
          <p:sp>
            <p:nvSpPr>
              <p:cNvPr id="41" name="TextBox 40">
                <a:extLst>
                  <a:ext uri="{FF2B5EF4-FFF2-40B4-BE49-F238E27FC236}">
                    <a16:creationId xmlns:a16="http://schemas.microsoft.com/office/drawing/2014/main" id="{01E23F02-0A8E-F342-B55F-884164651428}"/>
                  </a:ext>
                </a:extLst>
              </p:cNvPr>
              <p:cNvSpPr txBox="1"/>
              <p:nvPr/>
            </p:nvSpPr>
            <p:spPr>
              <a:xfrm>
                <a:off x="8739538" y="14986380"/>
                <a:ext cx="2274784" cy="61688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Not OOS</a:t>
                </a:r>
              </a:p>
            </p:txBody>
          </p:sp>
        </p:grpSp>
      </p:grpSp>
      <p:sp>
        <p:nvSpPr>
          <p:cNvPr id="42" name="Rectangle 106">
            <a:extLst>
              <a:ext uri="{FF2B5EF4-FFF2-40B4-BE49-F238E27FC236}">
                <a16:creationId xmlns:a16="http://schemas.microsoft.com/office/drawing/2014/main" id="{006C91CD-E796-FB4D-97FC-1C46309E9836}"/>
              </a:ext>
            </a:extLst>
          </p:cNvPr>
          <p:cNvSpPr>
            <a:spLocks noChangeArrowheads="1"/>
          </p:cNvSpPr>
          <p:nvPr/>
        </p:nvSpPr>
        <p:spPr bwMode="auto">
          <a:xfrm>
            <a:off x="644442" y="14319029"/>
            <a:ext cx="7860379" cy="2759642"/>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1800" spc="10" dirty="0">
                <a:latin typeface="Arial"/>
                <a:cs typeface="Arial"/>
              </a:rPr>
              <a:t>Additional filler… </a:t>
            </a:r>
            <a:r>
              <a:rPr lang="en-US" sz="1800" spc="10" dirty="0">
                <a:solidFill>
                  <a:srgbClr val="FF0000"/>
                </a:solidFill>
                <a:latin typeface="Arial"/>
                <a:cs typeface="Arial"/>
              </a:rPr>
              <a:t>Remember to use high quality figures people can read </a:t>
            </a:r>
          </a:p>
          <a:p>
            <a:pPr algn="just"/>
            <a:r>
              <a:rPr lang="en-US" sz="1800" spc="10" dirty="0">
                <a:latin typeface="Arial"/>
                <a:cs typeface="Arial"/>
              </a:rPr>
              <a:t>XXXXXXXXXXXXXXXXXXXXXXXXXXXXXXXXXXXXXXXXXXXXXXXXXXXXXXXXXXXXXXXXXXXXXXXXXXXXXXXXXXXXXXXXXXXXXXXXXXXXXXXXXXXXXXXXXXXXX</a:t>
            </a:r>
            <a:endParaRPr lang="en-US" sz="1800" b="1" spc="10" dirty="0">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8E4B7223-D68D-C640-AB67-0C71B2892567}"/>
              </a:ext>
            </a:extLst>
          </p:cNvPr>
          <p:cNvSpPr/>
          <p:nvPr/>
        </p:nvSpPr>
        <p:spPr bwMode="auto">
          <a:xfrm>
            <a:off x="-228601" y="16163901"/>
            <a:ext cx="5401799" cy="523220"/>
          </a:xfrm>
          <a:prstGeom prst="rect">
            <a:avLst/>
          </a:prstGeom>
          <a:solidFill>
            <a:srgbClr val="CFB9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4" name="Rectangle 43">
            <a:extLst>
              <a:ext uri="{FF2B5EF4-FFF2-40B4-BE49-F238E27FC236}">
                <a16:creationId xmlns:a16="http://schemas.microsoft.com/office/drawing/2014/main" id="{4C096AC7-CB9E-6D42-AADD-88813AB0769F}"/>
              </a:ext>
            </a:extLst>
          </p:cNvPr>
          <p:cNvSpPr/>
          <p:nvPr/>
        </p:nvSpPr>
        <p:spPr>
          <a:xfrm>
            <a:off x="559382" y="16163901"/>
            <a:ext cx="5401800" cy="523220"/>
          </a:xfrm>
          <a:prstGeom prst="rect">
            <a:avLst/>
          </a:prstGeom>
        </p:spPr>
        <p:txBody>
          <a:bodyPr wrap="square">
            <a:spAutoFit/>
          </a:bodyPr>
          <a:lstStyle/>
          <a:p>
            <a:r>
              <a:rPr lang="en-US" altLang="en-US" sz="2800" b="1" dirty="0">
                <a:latin typeface="Arial" panose="020B0604020202020204" pitchFamily="34" charset="0"/>
                <a:cs typeface="Arial" panose="020B0604020202020204" pitchFamily="34" charset="0"/>
              </a:rPr>
              <a:t>RESEARCH OBJECTIVES</a:t>
            </a:r>
            <a:endParaRPr lang="en-US" sz="2800" b="1"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1BA6D336-2857-3B4D-86C5-A5D5E1306810}"/>
              </a:ext>
            </a:extLst>
          </p:cNvPr>
          <p:cNvSpPr txBox="1"/>
          <p:nvPr/>
        </p:nvSpPr>
        <p:spPr>
          <a:xfrm>
            <a:off x="459029" y="16910616"/>
            <a:ext cx="8045792" cy="1358898"/>
          </a:xfrm>
          <a:prstGeom prst="rect">
            <a:avLst/>
          </a:prstGeom>
          <a:noFill/>
        </p:spPr>
        <p:txBody>
          <a:bodyPr wrap="square" rtlCol="0">
            <a:spAutoFit/>
          </a:bodyPr>
          <a:lstStyle/>
          <a:p>
            <a:pPr algn="just">
              <a:lnSpc>
                <a:spcPct val="107000"/>
              </a:lnSpc>
              <a:spcBef>
                <a:spcPts val="0"/>
              </a:spcBef>
              <a:spcAft>
                <a:spcPts val="800"/>
              </a:spcAft>
            </a:pPr>
            <a:r>
              <a:rPr lang="en-US" sz="1800" b="1" dirty="0">
                <a:latin typeface="Arial" panose="020B0604020202020204" pitchFamily="34" charset="0"/>
                <a:cs typeface="Arial" panose="020B0604020202020204" pitchFamily="34" charset="0"/>
              </a:rPr>
              <a:t>Clearly state your research question(s) with bullets:</a:t>
            </a:r>
          </a:p>
          <a:p>
            <a:pPr marL="342892" indent="-342892">
              <a:lnSpc>
                <a:spcPct val="107000"/>
              </a:lnSpc>
              <a:spcBef>
                <a:spcPts val="0"/>
              </a:spcBef>
              <a:spcAft>
                <a:spcPts val="0"/>
              </a:spcAft>
              <a:buFont typeface="Arial" panose="020B0604020202020204" pitchFamily="34" charset="0"/>
              <a:buChar char="•"/>
            </a:pPr>
            <a:r>
              <a:rPr lang="en-US" sz="1800" dirty="0">
                <a:latin typeface="Arial" panose="020B0604020202020204" pitchFamily="34" charset="0"/>
                <a:cs typeface="Arial" panose="020B0604020202020204" pitchFamily="34" charset="0"/>
              </a:rPr>
              <a:t>What are the most important drivers for identifying OOS rate at product-store level?</a:t>
            </a:r>
          </a:p>
          <a:p>
            <a:pPr marL="342892" indent="-342892">
              <a:lnSpc>
                <a:spcPct val="107000"/>
              </a:lnSpc>
              <a:spcBef>
                <a:spcPts val="0"/>
              </a:spcBef>
              <a:spcAft>
                <a:spcPts val="0"/>
              </a:spcAft>
              <a:buFont typeface="Arial" panose="020B0604020202020204" pitchFamily="34" charset="0"/>
              <a:buChar char="•"/>
            </a:pPr>
            <a:r>
              <a:rPr lang="en-US" sz="1800" dirty="0">
                <a:latin typeface="Arial" panose="020B0604020202020204" pitchFamily="34" charset="0"/>
                <a:cs typeface="Arial" panose="020B0604020202020204" pitchFamily="34" charset="0"/>
              </a:rPr>
              <a:t>What is the business impact and stock availability across Business Units?</a:t>
            </a:r>
          </a:p>
        </p:txBody>
      </p:sp>
      <p:pic>
        <p:nvPicPr>
          <p:cNvPr id="47" name="Picture 46">
            <a:extLst>
              <a:ext uri="{FF2B5EF4-FFF2-40B4-BE49-F238E27FC236}">
                <a16:creationId xmlns:a16="http://schemas.microsoft.com/office/drawing/2014/main" id="{AD9F1170-AC5D-234B-85B3-CCD81D924956}"/>
              </a:ext>
            </a:extLst>
          </p:cNvPr>
          <p:cNvPicPr>
            <a:picLocks noChangeAspect="1"/>
          </p:cNvPicPr>
          <p:nvPr/>
        </p:nvPicPr>
        <p:blipFill>
          <a:blip r:embed="rId3"/>
          <a:stretch>
            <a:fillRect/>
          </a:stretch>
        </p:blipFill>
        <p:spPr>
          <a:xfrm>
            <a:off x="40097666" y="18385097"/>
            <a:ext cx="3266574" cy="3146479"/>
          </a:xfrm>
          <a:prstGeom prst="rect">
            <a:avLst/>
          </a:prstGeom>
        </p:spPr>
      </p:pic>
      <p:sp>
        <p:nvSpPr>
          <p:cNvPr id="48" name="Rectangle 47">
            <a:extLst>
              <a:ext uri="{FF2B5EF4-FFF2-40B4-BE49-F238E27FC236}">
                <a16:creationId xmlns:a16="http://schemas.microsoft.com/office/drawing/2014/main" id="{A2B48781-6829-F548-B2BA-CD3C91A6F7AC}"/>
              </a:ext>
            </a:extLst>
          </p:cNvPr>
          <p:cNvSpPr/>
          <p:nvPr/>
        </p:nvSpPr>
        <p:spPr bwMode="auto">
          <a:xfrm>
            <a:off x="34630065" y="975072"/>
            <a:ext cx="4468418" cy="523220"/>
          </a:xfrm>
          <a:prstGeom prst="rect">
            <a:avLst/>
          </a:prstGeom>
          <a:solidFill>
            <a:srgbClr val="CFB9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9" name="Rectangle 48">
            <a:extLst>
              <a:ext uri="{FF2B5EF4-FFF2-40B4-BE49-F238E27FC236}">
                <a16:creationId xmlns:a16="http://schemas.microsoft.com/office/drawing/2014/main" id="{E316DF39-9F4B-3242-AC63-9B7DB590C4B9}"/>
              </a:ext>
            </a:extLst>
          </p:cNvPr>
          <p:cNvSpPr/>
          <p:nvPr/>
        </p:nvSpPr>
        <p:spPr>
          <a:xfrm>
            <a:off x="35358412" y="975072"/>
            <a:ext cx="4213035"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EXPECTED IMPACT</a:t>
            </a:r>
          </a:p>
        </p:txBody>
      </p:sp>
      <p:sp>
        <p:nvSpPr>
          <p:cNvPr id="50" name="Rectangle 106">
            <a:extLst>
              <a:ext uri="{FF2B5EF4-FFF2-40B4-BE49-F238E27FC236}">
                <a16:creationId xmlns:a16="http://schemas.microsoft.com/office/drawing/2014/main" id="{D0A8D784-0FF9-8A4A-82DE-3EFE632E0802}"/>
              </a:ext>
            </a:extLst>
          </p:cNvPr>
          <p:cNvSpPr>
            <a:spLocks noChangeArrowheads="1"/>
          </p:cNvSpPr>
          <p:nvPr/>
        </p:nvSpPr>
        <p:spPr bwMode="auto">
          <a:xfrm>
            <a:off x="35443474" y="1780519"/>
            <a:ext cx="7860379" cy="4588749"/>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altLang="en-US" sz="1800" spc="10" dirty="0">
                <a:latin typeface="Arial"/>
                <a:cs typeface="Arial"/>
              </a:rPr>
              <a:t>Discuss the “expected or potential” impact the performance of your model could have. Since you did not work directly with a company, you are framing this as a potential scenario in a how a company could benefit from your insights.</a:t>
            </a:r>
          </a:p>
          <a:p>
            <a:pPr algn="just"/>
            <a:endParaRPr lang="en-US" altLang="en-US" sz="1800" spc="10" dirty="0">
              <a:latin typeface="Arial"/>
              <a:cs typeface="Arial"/>
            </a:endParaRPr>
          </a:p>
          <a:p>
            <a:pPr algn="just"/>
            <a:r>
              <a:rPr lang="en-US" altLang="en-US" sz="1800" spc="10" dirty="0">
                <a:latin typeface="Arial"/>
                <a:cs typeface="Arial"/>
              </a:rPr>
              <a:t>Create a nice-looking plot(s) in Tableau, Excel, or R. Ideally this figure(s) would be one of a few things:</a:t>
            </a:r>
          </a:p>
          <a:p>
            <a:pPr marL="342892" indent="-342892" algn="just">
              <a:buFont typeface="Arial" panose="020B0604020202020204" pitchFamily="34" charset="0"/>
              <a:buChar char="•"/>
            </a:pPr>
            <a:r>
              <a:rPr lang="en-US" altLang="en-US" sz="1800" spc="10" dirty="0">
                <a:latin typeface="Arial"/>
                <a:cs typeface="Arial"/>
              </a:rPr>
              <a:t>Translate your statistical results to potential business results/impact</a:t>
            </a:r>
          </a:p>
          <a:p>
            <a:pPr marL="342892" indent="-342892" algn="just">
              <a:buFont typeface="Arial" panose="020B0604020202020204" pitchFamily="34" charset="0"/>
              <a:buChar char="•"/>
            </a:pPr>
            <a:r>
              <a:rPr lang="en-US" altLang="en-US" sz="1800" spc="10" dirty="0">
                <a:latin typeface="Arial"/>
                <a:cs typeface="Arial"/>
              </a:rPr>
              <a:t>If an interpretable model, discuss the impacts/effects on the outcome with corresponding confidence intervals</a:t>
            </a:r>
          </a:p>
          <a:p>
            <a:pPr marL="342892" indent="-342892" algn="just">
              <a:buFont typeface="Arial" panose="020B0604020202020204" pitchFamily="34" charset="0"/>
              <a:buChar char="•"/>
            </a:pPr>
            <a:r>
              <a:rPr lang="en-US" altLang="en-US" sz="1800" spc="10" dirty="0">
                <a:latin typeface="Arial"/>
                <a:cs typeface="Arial"/>
              </a:rPr>
              <a:t>If prediction accuracy was a focus, say an 80% accuracy (from your best model) versus a 75% accuracy, how does this 5% improvement impact the business business, customer, or other stakeholder?</a:t>
            </a:r>
          </a:p>
        </p:txBody>
      </p:sp>
      <p:sp>
        <p:nvSpPr>
          <p:cNvPr id="51" name="Rectangle 50">
            <a:extLst>
              <a:ext uri="{FF2B5EF4-FFF2-40B4-BE49-F238E27FC236}">
                <a16:creationId xmlns:a16="http://schemas.microsoft.com/office/drawing/2014/main" id="{0D56770C-8916-934E-BBAC-E80291BE2423}"/>
              </a:ext>
            </a:extLst>
          </p:cNvPr>
          <p:cNvSpPr/>
          <p:nvPr/>
        </p:nvSpPr>
        <p:spPr bwMode="auto">
          <a:xfrm>
            <a:off x="34604323" y="11022911"/>
            <a:ext cx="3971260" cy="523220"/>
          </a:xfrm>
          <a:prstGeom prst="rect">
            <a:avLst/>
          </a:prstGeom>
          <a:solidFill>
            <a:srgbClr val="CFB9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2" name="Rectangle 51">
            <a:extLst>
              <a:ext uri="{FF2B5EF4-FFF2-40B4-BE49-F238E27FC236}">
                <a16:creationId xmlns:a16="http://schemas.microsoft.com/office/drawing/2014/main" id="{EDE35907-9042-DE4A-8644-8876100A651C}"/>
              </a:ext>
            </a:extLst>
          </p:cNvPr>
          <p:cNvSpPr/>
          <p:nvPr/>
        </p:nvSpPr>
        <p:spPr>
          <a:xfrm>
            <a:off x="35392305" y="11044176"/>
            <a:ext cx="3480990"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CONCLUSIONS</a:t>
            </a:r>
          </a:p>
        </p:txBody>
      </p:sp>
      <p:grpSp>
        <p:nvGrpSpPr>
          <p:cNvPr id="53" name="Group 52">
            <a:extLst>
              <a:ext uri="{FF2B5EF4-FFF2-40B4-BE49-F238E27FC236}">
                <a16:creationId xmlns:a16="http://schemas.microsoft.com/office/drawing/2014/main" id="{310DF63B-14F0-2845-875C-A39662D576AE}"/>
              </a:ext>
            </a:extLst>
          </p:cNvPr>
          <p:cNvGrpSpPr/>
          <p:nvPr/>
        </p:nvGrpSpPr>
        <p:grpSpPr>
          <a:xfrm>
            <a:off x="35276211" y="6387021"/>
            <a:ext cx="7943101" cy="3227644"/>
            <a:chOff x="25289585" y="11815798"/>
            <a:chExt cx="7270041" cy="3385539"/>
          </a:xfrm>
        </p:grpSpPr>
        <p:grpSp>
          <p:nvGrpSpPr>
            <p:cNvPr id="54" name="Group 53">
              <a:extLst>
                <a:ext uri="{FF2B5EF4-FFF2-40B4-BE49-F238E27FC236}">
                  <a16:creationId xmlns:a16="http://schemas.microsoft.com/office/drawing/2014/main" id="{3A32BABE-3383-7D4D-B8E1-E4EA57A9F671}"/>
                </a:ext>
              </a:extLst>
            </p:cNvPr>
            <p:cNvGrpSpPr/>
            <p:nvPr/>
          </p:nvGrpSpPr>
          <p:grpSpPr>
            <a:xfrm>
              <a:off x="25289585" y="11815798"/>
              <a:ext cx="7270041" cy="3385539"/>
              <a:chOff x="1149350" y="904695"/>
              <a:chExt cx="7226300" cy="3457830"/>
            </a:xfrm>
          </p:grpSpPr>
          <p:sp>
            <p:nvSpPr>
              <p:cNvPr id="60" name="Text Placeholder 11">
                <a:extLst>
                  <a:ext uri="{FF2B5EF4-FFF2-40B4-BE49-F238E27FC236}">
                    <a16:creationId xmlns:a16="http://schemas.microsoft.com/office/drawing/2014/main" id="{5C2F280B-8140-D947-B1C3-9D21F8A22B28}"/>
                  </a:ext>
                </a:extLst>
              </p:cNvPr>
              <p:cNvSpPr>
                <a:spLocks noGrp="1"/>
              </p:cNvSpPr>
              <p:nvPr/>
            </p:nvSpPr>
            <p:spPr bwMode="gray">
              <a:xfrm>
                <a:off x="7626350" y="1662747"/>
                <a:ext cx="312738"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20638" tIns="0" rIns="20638" bIns="0" numCol="1" spcCol="0" anchor="b"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836D957C-DB45-47DD-9CDF-56638D547EB8}" type="datetime'''5''''''0''''''''''''''''''''''.''''''''6'''''''">
                  <a:rPr lang="en-US" altLang="en-US" sz="2000" b="1">
                    <a:solidFill>
                      <a:schemeClr val="bg1"/>
                    </a:solidFill>
                    <a:latin typeface="Arial" panose="020B0604020202020204" pitchFamily="34" charset="0"/>
                    <a:cs typeface="Arial" panose="020B0604020202020204" pitchFamily="34" charset="0"/>
                    <a:sym typeface="Arial" panose="020B0604020202020204" pitchFamily="34" charset="0"/>
                  </a:rPr>
                  <a:pPr/>
                  <a:t>50.6</a:t>
                </a:fld>
                <a:endParaRPr lang="en-US" sz="1100" b="1">
                  <a:solidFill>
                    <a:schemeClr val="bg1"/>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grpSp>
            <p:nvGrpSpPr>
              <p:cNvPr id="61" name="Group 60">
                <a:extLst>
                  <a:ext uri="{FF2B5EF4-FFF2-40B4-BE49-F238E27FC236}">
                    <a16:creationId xmlns:a16="http://schemas.microsoft.com/office/drawing/2014/main" id="{675693A2-B7D0-F044-806B-9EFA0C14DC82}"/>
                  </a:ext>
                </a:extLst>
              </p:cNvPr>
              <p:cNvGrpSpPr/>
              <p:nvPr/>
            </p:nvGrpSpPr>
            <p:grpSpPr>
              <a:xfrm>
                <a:off x="1149350" y="904695"/>
                <a:ext cx="7226300" cy="3457830"/>
                <a:chOff x="1149350" y="904695"/>
                <a:chExt cx="7226300" cy="3457830"/>
              </a:xfrm>
            </p:grpSpPr>
            <p:cxnSp>
              <p:nvCxnSpPr>
                <p:cNvPr id="62" name="Straight Connector 61">
                  <a:extLst>
                    <a:ext uri="{FF2B5EF4-FFF2-40B4-BE49-F238E27FC236}">
                      <a16:creationId xmlns:a16="http://schemas.microsoft.com/office/drawing/2014/main" id="{9A56488C-996B-6A45-8EE3-25FC241CC05F}"/>
                    </a:ext>
                  </a:extLst>
                </p:cNvPr>
                <p:cNvCxnSpPr/>
                <p:nvPr/>
              </p:nvCxnSpPr>
              <p:spPr bwMode="auto">
                <a:xfrm>
                  <a:off x="2016125" y="3605213"/>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D135ABB7-A684-5F40-BFFE-D01165C22556}"/>
                    </a:ext>
                  </a:extLst>
                </p:cNvPr>
                <p:cNvCxnSpPr/>
                <p:nvPr/>
              </p:nvCxnSpPr>
              <p:spPr bwMode="auto">
                <a:xfrm>
                  <a:off x="3025775" y="2422525"/>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B231610B-23A6-484D-BACD-E4200F484BD1}"/>
                    </a:ext>
                  </a:extLst>
                </p:cNvPr>
                <p:cNvCxnSpPr/>
                <p:nvPr/>
              </p:nvCxnSpPr>
              <p:spPr bwMode="auto">
                <a:xfrm>
                  <a:off x="7061200" y="1192213"/>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61E0BB9B-9F9F-DA4F-8F9A-24AA1CE280AF}"/>
                    </a:ext>
                  </a:extLst>
                </p:cNvPr>
                <p:cNvCxnSpPr/>
                <p:nvPr/>
              </p:nvCxnSpPr>
              <p:spPr bwMode="auto">
                <a:xfrm>
                  <a:off x="5043488" y="1654175"/>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9FA6EF31-60FC-2248-ACAA-FC0FC1C205F8}"/>
                    </a:ext>
                  </a:extLst>
                </p:cNvPr>
                <p:cNvCxnSpPr/>
                <p:nvPr/>
              </p:nvCxnSpPr>
              <p:spPr bwMode="auto">
                <a:xfrm>
                  <a:off x="6051550" y="1522413"/>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19693711-9CD5-9B4A-BA17-DF139821DC2E}"/>
                    </a:ext>
                  </a:extLst>
                </p:cNvPr>
                <p:cNvCxnSpPr/>
                <p:nvPr/>
              </p:nvCxnSpPr>
              <p:spPr bwMode="auto">
                <a:xfrm>
                  <a:off x="4033838" y="1773238"/>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graphicFrame>
              <p:nvGraphicFramePr>
                <p:cNvPr id="68" name="Chart 67">
                  <a:extLst>
                    <a:ext uri="{FF2B5EF4-FFF2-40B4-BE49-F238E27FC236}">
                      <a16:creationId xmlns:a16="http://schemas.microsoft.com/office/drawing/2014/main" id="{F45943F1-BFF9-3440-868B-7874D3285031}"/>
                    </a:ext>
                  </a:extLst>
                </p:cNvPr>
                <p:cNvGraphicFramePr/>
                <p:nvPr>
                  <p:extLst>
                    <p:ext uri="{D42A27DB-BD31-4B8C-83A1-F6EECF244321}">
                      <p14:modId xmlns:p14="http://schemas.microsoft.com/office/powerpoint/2010/main" val="3540469709"/>
                    </p:ext>
                  </p:extLst>
                </p:nvPr>
              </p:nvGraphicFramePr>
              <p:xfrm>
                <a:off x="1149350" y="1109663"/>
                <a:ext cx="7226300" cy="3022600"/>
              </p:xfrm>
              <a:graphic>
                <a:graphicData uri="http://schemas.openxmlformats.org/drawingml/2006/chart">
                  <c:chart xmlns:c="http://schemas.openxmlformats.org/drawingml/2006/chart" xmlns:r="http://schemas.openxmlformats.org/officeDocument/2006/relationships" r:id="rId4"/>
                </a:graphicData>
              </a:graphic>
            </p:graphicFrame>
            <p:sp>
              <p:nvSpPr>
                <p:cNvPr id="69" name="Text Placeholder 11">
                  <a:extLst>
                    <a:ext uri="{FF2B5EF4-FFF2-40B4-BE49-F238E27FC236}">
                      <a16:creationId xmlns:a16="http://schemas.microsoft.com/office/drawing/2014/main" id="{9E92707C-B4BB-C549-9ABD-99A5F140EA3C}"/>
                    </a:ext>
                  </a:extLst>
                </p:cNvPr>
                <p:cNvSpPr>
                  <a:spLocks noGrp="1"/>
                </p:cNvSpPr>
                <p:nvPr/>
              </p:nvSpPr>
              <p:spPr bwMode="auto">
                <a:xfrm>
                  <a:off x="1449388" y="4095750"/>
                  <a:ext cx="573088"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6C697B0B-CA0F-46FE-AAB9-D7F17EAA5733}" type="datetime'''''''P''''''''''''''''''''''''''''''rod''u''''''c''e'''''''''">
                    <a:rPr lang="en-US" altLang="en-US" sz="2000" b="1">
                      <a:latin typeface="Arial" panose="020B0604020202020204" pitchFamily="34" charset="0"/>
                      <a:cs typeface="Arial" panose="020B0604020202020204" pitchFamily="34" charset="0"/>
                      <a:sym typeface="Arial" panose="020B0604020202020204" pitchFamily="34" charset="0"/>
                    </a:rPr>
                    <a:pPr/>
                    <a:t>Produce</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70" name="Text Placeholder 11">
                  <a:extLst>
                    <a:ext uri="{FF2B5EF4-FFF2-40B4-BE49-F238E27FC236}">
                      <a16:creationId xmlns:a16="http://schemas.microsoft.com/office/drawing/2014/main" id="{684A3CF8-1BC8-814C-8327-522E9E7D1EB4}"/>
                    </a:ext>
                  </a:extLst>
                </p:cNvPr>
                <p:cNvSpPr>
                  <a:spLocks noGrp="1"/>
                </p:cNvSpPr>
                <p:nvPr/>
              </p:nvSpPr>
              <p:spPr bwMode="auto">
                <a:xfrm>
                  <a:off x="5487988" y="4095750"/>
                  <a:ext cx="56515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A0F57AF3-3EFB-461B-A253-4E5B0BB92360}" type="datetime'''''S''''e''''''''''''a''''''''''''''''''''''''fo''''''''od'">
                    <a:rPr lang="en-US" altLang="en-US" sz="2000" b="1">
                      <a:latin typeface="Arial" panose="020B0604020202020204" pitchFamily="34" charset="0"/>
                      <a:cs typeface="Arial" panose="020B0604020202020204" pitchFamily="34" charset="0"/>
                      <a:sym typeface="Arial" panose="020B0604020202020204" pitchFamily="34" charset="0"/>
                    </a:rPr>
                    <a:pPr/>
                    <a:t>Seafood</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71" name="Text Placeholder 11">
                  <a:extLst>
                    <a:ext uri="{FF2B5EF4-FFF2-40B4-BE49-F238E27FC236}">
                      <a16:creationId xmlns:a16="http://schemas.microsoft.com/office/drawing/2014/main" id="{5D65F00C-921E-EE42-8E91-76CE6A9DD868}"/>
                    </a:ext>
                  </a:extLst>
                </p:cNvPr>
                <p:cNvSpPr>
                  <a:spLocks noGrp="1"/>
                </p:cNvSpPr>
                <p:nvPr/>
              </p:nvSpPr>
              <p:spPr bwMode="auto">
                <a:xfrm>
                  <a:off x="2611438" y="4095750"/>
                  <a:ext cx="268288"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714B8252-5F25-4DDA-89DD-F7246B3624B3}" type="datetime'''''''''''D''''''''el''''''i'''">
                    <a:rPr lang="en-US" altLang="en-US" sz="2000" b="1">
                      <a:latin typeface="Arial" panose="020B0604020202020204" pitchFamily="34" charset="0"/>
                      <a:cs typeface="Arial" panose="020B0604020202020204" pitchFamily="34" charset="0"/>
                      <a:sym typeface="Arial" panose="020B0604020202020204" pitchFamily="34" charset="0"/>
                    </a:rPr>
                    <a:pPr/>
                    <a:t>Deli</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72" name="Text Placeholder 11">
                  <a:extLst>
                    <a:ext uri="{FF2B5EF4-FFF2-40B4-BE49-F238E27FC236}">
                      <a16:creationId xmlns:a16="http://schemas.microsoft.com/office/drawing/2014/main" id="{813AEE46-C39C-0C4A-88EA-684DD556006E}"/>
                    </a:ext>
                  </a:extLst>
                </p:cNvPr>
                <p:cNvSpPr>
                  <a:spLocks noGrp="1"/>
                </p:cNvSpPr>
                <p:nvPr/>
              </p:nvSpPr>
              <p:spPr bwMode="auto">
                <a:xfrm>
                  <a:off x="3587749" y="4095750"/>
                  <a:ext cx="33020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A5BD977D-3C43-44C7-8426-91C4BD14A232}" type="datetime'''''''''''''''''''M''''e''''''a''''''''''t'''''''''''''''''">
                    <a:rPr lang="en-US" altLang="en-US" sz="2000" b="1">
                      <a:latin typeface="Arial" panose="020B0604020202020204" pitchFamily="34" charset="0"/>
                      <a:cs typeface="Arial" panose="020B0604020202020204" pitchFamily="34" charset="0"/>
                      <a:sym typeface="Arial" panose="020B0604020202020204" pitchFamily="34" charset="0"/>
                    </a:rPr>
                    <a:pPr/>
                    <a:t>Meat</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73" name="Text Placeholder 11">
                  <a:extLst>
                    <a:ext uri="{FF2B5EF4-FFF2-40B4-BE49-F238E27FC236}">
                      <a16:creationId xmlns:a16="http://schemas.microsoft.com/office/drawing/2014/main" id="{7F7F6776-F893-9C4D-BFE1-9FFD3DC790BA}"/>
                    </a:ext>
                  </a:extLst>
                </p:cNvPr>
                <p:cNvSpPr>
                  <a:spLocks noGrp="1"/>
                </p:cNvSpPr>
                <p:nvPr/>
              </p:nvSpPr>
              <p:spPr bwMode="auto">
                <a:xfrm>
                  <a:off x="6565900" y="4095750"/>
                  <a:ext cx="430213"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CFA311B6-B4FE-4DD0-A078-38008CB29B02}" type="datetime'''''''''''''''''''''''O''''''''t''h''e''''''r''''''s'''">
                    <a:rPr lang="en-US" altLang="en-US" sz="2000" b="1">
                      <a:latin typeface="Arial" panose="020B0604020202020204" pitchFamily="34" charset="0"/>
                      <a:cs typeface="Arial" panose="020B0604020202020204" pitchFamily="34" charset="0"/>
                      <a:sym typeface="Arial" panose="020B0604020202020204" pitchFamily="34" charset="0"/>
                    </a:rPr>
                    <a:pPr/>
                    <a:t>Others</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74" name="Text Placeholder 11">
                  <a:extLst>
                    <a:ext uri="{FF2B5EF4-FFF2-40B4-BE49-F238E27FC236}">
                      <a16:creationId xmlns:a16="http://schemas.microsoft.com/office/drawing/2014/main" id="{2A2E0DF7-986A-A442-8EFC-6E412F6EC0BF}"/>
                    </a:ext>
                  </a:extLst>
                </p:cNvPr>
                <p:cNvSpPr>
                  <a:spLocks noGrp="1"/>
                </p:cNvSpPr>
                <p:nvPr/>
              </p:nvSpPr>
              <p:spPr bwMode="auto">
                <a:xfrm>
                  <a:off x="7626350" y="4095750"/>
                  <a:ext cx="32385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D75122EC-A470-42FB-B245-08D046D9A1D4}" type="datetime'''''''''''T''''''''''''''''''''''''''''''''''''ota''''''''''l'">
                    <a:rPr lang="en-US" altLang="en-US" sz="2000" b="1">
                      <a:latin typeface="Arial" panose="020B0604020202020204" pitchFamily="34" charset="0"/>
                      <a:cs typeface="Arial" panose="020B0604020202020204" pitchFamily="34" charset="0"/>
                      <a:sym typeface="Arial" panose="020B0604020202020204" pitchFamily="34" charset="0"/>
                    </a:rPr>
                    <a:pPr/>
                    <a:t>Total</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75" name="Text Placeholder 11">
                  <a:extLst>
                    <a:ext uri="{FF2B5EF4-FFF2-40B4-BE49-F238E27FC236}">
                      <a16:creationId xmlns:a16="http://schemas.microsoft.com/office/drawing/2014/main" id="{94723623-BA4A-5148-AED1-D9DE209AD895}"/>
                    </a:ext>
                  </a:extLst>
                </p:cNvPr>
                <p:cNvSpPr>
                  <a:spLocks noGrp="1"/>
                </p:cNvSpPr>
                <p:nvPr/>
              </p:nvSpPr>
              <p:spPr bwMode="auto">
                <a:xfrm>
                  <a:off x="4481513" y="4095750"/>
                  <a:ext cx="88265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r>
                    <a:rPr lang="en-US" sz="2000"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Grocery</a:t>
                  </a:r>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76" name="Text Placeholder 11">
                  <a:extLst>
                    <a:ext uri="{FF2B5EF4-FFF2-40B4-BE49-F238E27FC236}">
                      <a16:creationId xmlns:a16="http://schemas.microsoft.com/office/drawing/2014/main" id="{725B28E6-661D-854E-B22A-8DAEF1604143}"/>
                    </a:ext>
                  </a:extLst>
                </p:cNvPr>
                <p:cNvSpPr>
                  <a:spLocks noGrp="1"/>
                </p:cNvSpPr>
                <p:nvPr/>
              </p:nvSpPr>
              <p:spPr bwMode="gray">
                <a:xfrm>
                  <a:off x="6481109" y="904695"/>
                  <a:ext cx="752527" cy="283337"/>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20638" tIns="0" rIns="20638" bIns="0" numCol="1" spcCol="0" anchor="ctr"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20E9C4FE-8E4E-4620-9F7C-7DFE75683DD9}" type="datetime'''''5''''''.''''''''''''9'''''">
                    <a:rPr lang="en-US" altLang="en-US" sz="2000" b="1">
                      <a:latin typeface="Arial" panose="020B0604020202020204" pitchFamily="34" charset="0"/>
                      <a:cs typeface="Arial" panose="020B0604020202020204" pitchFamily="34" charset="0"/>
                      <a:sym typeface="Arial" panose="020B0604020202020204" pitchFamily="34" charset="0"/>
                    </a:rPr>
                    <a:pPr/>
                    <a:t>5.9</a:t>
                  </a:fld>
                  <a:r>
                    <a:rPr lang="en-US" altLang="en-US" sz="2000" b="1" dirty="0">
                      <a:latin typeface="Arial" panose="020B0604020202020204" pitchFamily="34" charset="0"/>
                      <a:cs typeface="Arial" panose="020B0604020202020204" pitchFamily="34" charset="0"/>
                      <a:sym typeface="Arial" panose="020B0604020202020204" pitchFamily="34" charset="0"/>
                    </a:rPr>
                    <a:t> M</a:t>
                  </a:r>
                  <a:endParaRPr lang="en-US" sz="1400" b="1" dirty="0">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77" name="Rectangle 76">
                  <a:extLst>
                    <a:ext uri="{FF2B5EF4-FFF2-40B4-BE49-F238E27FC236}">
                      <a16:creationId xmlns:a16="http://schemas.microsoft.com/office/drawing/2014/main" id="{9076DA9E-B272-A24E-9807-1703C7235B32}"/>
                    </a:ext>
                  </a:extLst>
                </p:cNvPr>
                <p:cNvSpPr/>
                <p:nvPr/>
              </p:nvSpPr>
              <p:spPr>
                <a:xfrm>
                  <a:off x="1379498" y="3128870"/>
                  <a:ext cx="704926" cy="1233655"/>
                </a:xfrm>
                <a:prstGeom prst="rect">
                  <a:avLst/>
                </a:prstGeom>
                <a:noFill/>
                <a:ln>
                  <a:solidFill>
                    <a:srgbClr val="D23A4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912813" rtl="0" fontAlgn="base">
                    <a:spcBef>
                      <a:spcPct val="0"/>
                    </a:spcBef>
                    <a:spcAft>
                      <a:spcPct val="0"/>
                    </a:spcAft>
                    <a:defRPr kern="1200">
                      <a:solidFill>
                        <a:schemeClr val="lt1"/>
                      </a:solidFill>
                      <a:latin typeface="+mn-lt"/>
                      <a:ea typeface="+mn-ea"/>
                      <a:cs typeface="+mn-cs"/>
                    </a:defRPr>
                  </a:lvl1pPr>
                  <a:lvl2pPr marL="455613" indent="1588" algn="l" defTabSz="912813" rtl="0" fontAlgn="base">
                    <a:spcBef>
                      <a:spcPct val="0"/>
                    </a:spcBef>
                    <a:spcAft>
                      <a:spcPct val="0"/>
                    </a:spcAft>
                    <a:defRPr kern="1200">
                      <a:solidFill>
                        <a:schemeClr val="lt1"/>
                      </a:solidFill>
                      <a:latin typeface="+mn-lt"/>
                      <a:ea typeface="+mn-ea"/>
                      <a:cs typeface="+mn-cs"/>
                    </a:defRPr>
                  </a:lvl2pPr>
                  <a:lvl3pPr marL="912813" indent="1588" algn="l" defTabSz="912813" rtl="0" fontAlgn="base">
                    <a:spcBef>
                      <a:spcPct val="0"/>
                    </a:spcBef>
                    <a:spcAft>
                      <a:spcPct val="0"/>
                    </a:spcAft>
                    <a:defRPr kern="1200">
                      <a:solidFill>
                        <a:schemeClr val="lt1"/>
                      </a:solidFill>
                      <a:latin typeface="+mn-lt"/>
                      <a:ea typeface="+mn-ea"/>
                      <a:cs typeface="+mn-cs"/>
                    </a:defRPr>
                  </a:lvl3pPr>
                  <a:lvl4pPr marL="1370013" indent="1588" algn="l" defTabSz="912813" rtl="0" fontAlgn="base">
                    <a:spcBef>
                      <a:spcPct val="0"/>
                    </a:spcBef>
                    <a:spcAft>
                      <a:spcPct val="0"/>
                    </a:spcAft>
                    <a:defRPr kern="1200">
                      <a:solidFill>
                        <a:schemeClr val="lt1"/>
                      </a:solidFill>
                      <a:latin typeface="+mn-lt"/>
                      <a:ea typeface="+mn-ea"/>
                      <a:cs typeface="+mn-cs"/>
                    </a:defRPr>
                  </a:lvl4pPr>
                  <a:lvl5pPr marL="1827213" indent="1588" algn="l" defTabSz="912813"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endParaRPr lang="en-US" sz="1400">
                    <a:solidFill>
                      <a:schemeClr val="tx2"/>
                    </a:solidFill>
                  </a:endParaRPr>
                </a:p>
              </p:txBody>
            </p:sp>
          </p:grpSp>
        </p:grpSp>
        <p:sp>
          <p:nvSpPr>
            <p:cNvPr id="55" name="TextBox 54">
              <a:extLst>
                <a:ext uri="{FF2B5EF4-FFF2-40B4-BE49-F238E27FC236}">
                  <a16:creationId xmlns:a16="http://schemas.microsoft.com/office/drawing/2014/main" id="{C6A92DF0-5D76-254D-9050-05544CC64558}"/>
                </a:ext>
              </a:extLst>
            </p:cNvPr>
            <p:cNvSpPr txBox="1"/>
            <p:nvPr/>
          </p:nvSpPr>
          <p:spPr>
            <a:xfrm>
              <a:off x="26562415" y="12891532"/>
              <a:ext cx="689864" cy="419683"/>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21 M</a:t>
              </a:r>
            </a:p>
          </p:txBody>
        </p:sp>
        <p:sp>
          <p:nvSpPr>
            <p:cNvPr id="56" name="TextBox 55">
              <a:extLst>
                <a:ext uri="{FF2B5EF4-FFF2-40B4-BE49-F238E27FC236}">
                  <a16:creationId xmlns:a16="http://schemas.microsoft.com/office/drawing/2014/main" id="{9D059B8A-8BC7-964C-BBF2-344A7736EF3B}"/>
                </a:ext>
              </a:extLst>
            </p:cNvPr>
            <p:cNvSpPr txBox="1"/>
            <p:nvPr/>
          </p:nvSpPr>
          <p:spPr>
            <a:xfrm>
              <a:off x="25546587" y="14078171"/>
              <a:ext cx="754421" cy="419683"/>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7.9 M</a:t>
              </a:r>
            </a:p>
          </p:txBody>
        </p:sp>
        <p:sp>
          <p:nvSpPr>
            <p:cNvPr id="57" name="TextBox 56">
              <a:extLst>
                <a:ext uri="{FF2B5EF4-FFF2-40B4-BE49-F238E27FC236}">
                  <a16:creationId xmlns:a16="http://schemas.microsoft.com/office/drawing/2014/main" id="{7AF17E72-CAE3-7741-B660-0865BA92C814}"/>
                </a:ext>
              </a:extLst>
            </p:cNvPr>
            <p:cNvSpPr txBox="1"/>
            <p:nvPr/>
          </p:nvSpPr>
          <p:spPr>
            <a:xfrm>
              <a:off x="27485087" y="12326738"/>
              <a:ext cx="872029" cy="419683"/>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11.5 M</a:t>
              </a:r>
            </a:p>
          </p:txBody>
        </p:sp>
        <p:sp>
          <p:nvSpPr>
            <p:cNvPr id="58" name="TextBox 57">
              <a:extLst>
                <a:ext uri="{FF2B5EF4-FFF2-40B4-BE49-F238E27FC236}">
                  <a16:creationId xmlns:a16="http://schemas.microsoft.com/office/drawing/2014/main" id="{1791A0A0-3B47-0E4D-966C-5E46B7D74C3F}"/>
                </a:ext>
              </a:extLst>
            </p:cNvPr>
            <p:cNvSpPr txBox="1"/>
            <p:nvPr/>
          </p:nvSpPr>
          <p:spPr>
            <a:xfrm>
              <a:off x="28610323" y="12217990"/>
              <a:ext cx="754421" cy="419683"/>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2.1 M</a:t>
              </a:r>
            </a:p>
          </p:txBody>
        </p:sp>
        <p:sp>
          <p:nvSpPr>
            <p:cNvPr id="59" name="TextBox 58">
              <a:extLst>
                <a:ext uri="{FF2B5EF4-FFF2-40B4-BE49-F238E27FC236}">
                  <a16:creationId xmlns:a16="http://schemas.microsoft.com/office/drawing/2014/main" id="{63324E04-AC1B-C946-BF23-D9AF91E2CD10}"/>
                </a:ext>
              </a:extLst>
            </p:cNvPr>
            <p:cNvSpPr txBox="1"/>
            <p:nvPr/>
          </p:nvSpPr>
          <p:spPr>
            <a:xfrm>
              <a:off x="29638513" y="12082048"/>
              <a:ext cx="754421" cy="419683"/>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2.3 M</a:t>
              </a:r>
            </a:p>
          </p:txBody>
        </p:sp>
      </p:grpSp>
      <p:sp>
        <p:nvSpPr>
          <p:cNvPr id="78" name="Rectangle 77">
            <a:extLst>
              <a:ext uri="{FF2B5EF4-FFF2-40B4-BE49-F238E27FC236}">
                <a16:creationId xmlns:a16="http://schemas.microsoft.com/office/drawing/2014/main" id="{B17097D6-152C-D848-9843-8A7963116BA4}"/>
              </a:ext>
            </a:extLst>
          </p:cNvPr>
          <p:cNvSpPr/>
          <p:nvPr/>
        </p:nvSpPr>
        <p:spPr>
          <a:xfrm>
            <a:off x="35688559" y="9948915"/>
            <a:ext cx="7139335" cy="384721"/>
          </a:xfrm>
          <a:prstGeom prst="rect">
            <a:avLst/>
          </a:prstGeom>
        </p:spPr>
        <p:txBody>
          <a:bodyPr wrap="square">
            <a:spAutoFit/>
          </a:bodyPr>
          <a:lstStyle/>
          <a:p>
            <a:pPr algn="ctr"/>
            <a:r>
              <a:rPr lang="en-US" sz="1900" dirty="0">
                <a:latin typeface="Arial" panose="020B0604020202020204" pitchFamily="34" charset="0"/>
                <a:ea typeface="Arial" charset="0"/>
                <a:cs typeface="Arial" panose="020B0604020202020204" pitchFamily="34" charset="0"/>
              </a:rPr>
              <a:t>Fig 5. </a:t>
            </a:r>
            <a:r>
              <a:rPr lang="en-US" sz="1900" dirty="0">
                <a:latin typeface="Arial" panose="020B0604020202020204" pitchFamily="34" charset="0"/>
                <a:cs typeface="Arial" panose="020B0604020202020204" pitchFamily="34" charset="0"/>
              </a:rPr>
              <a:t>Total Net Savings ($) based on predicted OOS instances</a:t>
            </a:r>
          </a:p>
        </p:txBody>
      </p:sp>
      <p:sp>
        <p:nvSpPr>
          <p:cNvPr id="79" name="TextBox 78">
            <a:extLst>
              <a:ext uri="{FF2B5EF4-FFF2-40B4-BE49-F238E27FC236}">
                <a16:creationId xmlns:a16="http://schemas.microsoft.com/office/drawing/2014/main" id="{0F940A0B-C75E-2942-9094-6E7C019A52DD}"/>
              </a:ext>
            </a:extLst>
          </p:cNvPr>
          <p:cNvSpPr txBox="1"/>
          <p:nvPr/>
        </p:nvSpPr>
        <p:spPr>
          <a:xfrm>
            <a:off x="42201400" y="6236539"/>
            <a:ext cx="1017911"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50.6 M</a:t>
            </a:r>
          </a:p>
        </p:txBody>
      </p:sp>
      <p:sp>
        <p:nvSpPr>
          <p:cNvPr id="80" name="TextBox 79">
            <a:extLst>
              <a:ext uri="{FF2B5EF4-FFF2-40B4-BE49-F238E27FC236}">
                <a16:creationId xmlns:a16="http://schemas.microsoft.com/office/drawing/2014/main" id="{6E5791E6-8CD8-D145-AC27-0D1D1F7AED7F}"/>
              </a:ext>
            </a:extLst>
          </p:cNvPr>
          <p:cNvSpPr txBox="1"/>
          <p:nvPr/>
        </p:nvSpPr>
        <p:spPr>
          <a:xfrm>
            <a:off x="35429203" y="12073031"/>
            <a:ext cx="7846491" cy="2862322"/>
          </a:xfrm>
          <a:prstGeom prst="rect">
            <a:avLst/>
          </a:prstGeom>
          <a:noFill/>
        </p:spPr>
        <p:txBody>
          <a:bodyPr wrap="square" rtlCol="0">
            <a:spAutoFit/>
          </a:bodyPr>
          <a:lstStyle/>
          <a:p>
            <a:pPr algn="just">
              <a:spcBef>
                <a:spcPct val="50000"/>
              </a:spcBef>
            </a:pPr>
            <a:r>
              <a:rPr lang="en-US" altLang="en-US" sz="1800" spc="10" dirty="0">
                <a:latin typeface="Arial"/>
                <a:cs typeface="Arial"/>
              </a:rPr>
              <a:t>Provide answers to your research questions here, possibly using bullet points to be clear to your reader.</a:t>
            </a:r>
          </a:p>
          <a:p>
            <a:pPr algn="just">
              <a:spcBef>
                <a:spcPct val="50000"/>
              </a:spcBef>
            </a:pPr>
            <a:endParaRPr lang="en-US" altLang="en-US" sz="1800" spc="10" dirty="0">
              <a:latin typeface="Arial"/>
              <a:cs typeface="Arial"/>
            </a:endParaRPr>
          </a:p>
          <a:p>
            <a:pPr algn="just">
              <a:spcBef>
                <a:spcPct val="50000"/>
              </a:spcBef>
            </a:pPr>
            <a:r>
              <a:rPr lang="en-US" altLang="en-US" sz="1800" spc="10" dirty="0">
                <a:latin typeface="Arial"/>
                <a:cs typeface="Arial"/>
              </a:rPr>
              <a:t>Anything else you feel is an important take-away that led to your result (e.g. how you created features, the models or software you used, etc.). If nothing important comes to mind, how do you think your project and insights could be improved based on your studies limitations (e.g. available data, domain knowledge, technology barriers, etc.)</a:t>
            </a:r>
            <a:endParaRPr lang="en-US" altLang="en-US" sz="1800" dirty="0">
              <a:latin typeface="Arial"/>
              <a:cs typeface="Arial"/>
            </a:endParaRPr>
          </a:p>
          <a:p>
            <a:endParaRPr lang="en-US" sz="1800" dirty="0"/>
          </a:p>
        </p:txBody>
      </p:sp>
      <p:sp>
        <p:nvSpPr>
          <p:cNvPr id="81" name="Rectangle 80">
            <a:extLst>
              <a:ext uri="{FF2B5EF4-FFF2-40B4-BE49-F238E27FC236}">
                <a16:creationId xmlns:a16="http://schemas.microsoft.com/office/drawing/2014/main" id="{EFFB2854-A06C-D142-B545-C3303FFEB656}"/>
              </a:ext>
            </a:extLst>
          </p:cNvPr>
          <p:cNvSpPr/>
          <p:nvPr/>
        </p:nvSpPr>
        <p:spPr bwMode="auto">
          <a:xfrm>
            <a:off x="34604322" y="15236052"/>
            <a:ext cx="5124325" cy="523220"/>
          </a:xfrm>
          <a:prstGeom prst="rect">
            <a:avLst/>
          </a:prstGeom>
          <a:solidFill>
            <a:srgbClr val="CFB9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2" name="Rectangle 81">
            <a:extLst>
              <a:ext uri="{FF2B5EF4-FFF2-40B4-BE49-F238E27FC236}">
                <a16:creationId xmlns:a16="http://schemas.microsoft.com/office/drawing/2014/main" id="{8F344DBB-5B53-5245-9207-CD0FEF7D7AD6}"/>
              </a:ext>
            </a:extLst>
          </p:cNvPr>
          <p:cNvSpPr/>
          <p:nvPr/>
        </p:nvSpPr>
        <p:spPr>
          <a:xfrm>
            <a:off x="35392304" y="15257317"/>
            <a:ext cx="4705362"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ACKNOWLEDGEMENTS</a:t>
            </a:r>
          </a:p>
        </p:txBody>
      </p:sp>
      <p:sp>
        <p:nvSpPr>
          <p:cNvPr id="83" name="TextBox 82">
            <a:extLst>
              <a:ext uri="{FF2B5EF4-FFF2-40B4-BE49-F238E27FC236}">
                <a16:creationId xmlns:a16="http://schemas.microsoft.com/office/drawing/2014/main" id="{1C378486-E0A0-FD4D-9FAC-4AA25F0F2B3F}"/>
              </a:ext>
            </a:extLst>
          </p:cNvPr>
          <p:cNvSpPr txBox="1"/>
          <p:nvPr/>
        </p:nvSpPr>
        <p:spPr>
          <a:xfrm>
            <a:off x="35437661" y="16240519"/>
            <a:ext cx="7860378" cy="646331"/>
          </a:xfrm>
          <a:prstGeom prst="rect">
            <a:avLst/>
          </a:prstGeom>
          <a:noFill/>
        </p:spPr>
        <p:txBody>
          <a:bodyPr wrap="square">
            <a:spAutoFit/>
          </a:bodyPr>
          <a:lstStyle/>
          <a:p>
            <a:pPr algn="just"/>
            <a:r>
              <a:rPr lang="en-IN" sz="1800" spc="10" dirty="0">
                <a:latin typeface="Arial"/>
                <a:cs typeface="Arial"/>
              </a:rPr>
              <a:t>We would like to thank Professor Matthew Lanham and our industry partner for this opportunity, their guidance, and support on this project.</a:t>
            </a:r>
          </a:p>
        </p:txBody>
      </p:sp>
      <p:sp>
        <p:nvSpPr>
          <p:cNvPr id="85" name="Rectangle 84">
            <a:extLst>
              <a:ext uri="{FF2B5EF4-FFF2-40B4-BE49-F238E27FC236}">
                <a16:creationId xmlns:a16="http://schemas.microsoft.com/office/drawing/2014/main" id="{71F8065A-5CD2-2841-B850-4E98CCFC53E5}"/>
              </a:ext>
            </a:extLst>
          </p:cNvPr>
          <p:cNvSpPr/>
          <p:nvPr/>
        </p:nvSpPr>
        <p:spPr bwMode="auto">
          <a:xfrm>
            <a:off x="9047612" y="4889275"/>
            <a:ext cx="4789126" cy="523220"/>
          </a:xfrm>
          <a:prstGeom prst="rect">
            <a:avLst/>
          </a:prstGeom>
          <a:solidFill>
            <a:srgbClr val="CFB9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6" name="Rectangle 85">
            <a:extLst>
              <a:ext uri="{FF2B5EF4-FFF2-40B4-BE49-F238E27FC236}">
                <a16:creationId xmlns:a16="http://schemas.microsoft.com/office/drawing/2014/main" id="{E16AB181-B211-1E4E-A43D-DE97BB461B1C}"/>
              </a:ext>
            </a:extLst>
          </p:cNvPr>
          <p:cNvSpPr/>
          <p:nvPr/>
        </p:nvSpPr>
        <p:spPr>
          <a:xfrm>
            <a:off x="9808617" y="4914106"/>
            <a:ext cx="4789126"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LITERATURE REVIEW</a:t>
            </a:r>
          </a:p>
        </p:txBody>
      </p:sp>
      <p:sp>
        <p:nvSpPr>
          <p:cNvPr id="87" name="Rectangle 106">
            <a:extLst>
              <a:ext uri="{FF2B5EF4-FFF2-40B4-BE49-F238E27FC236}">
                <a16:creationId xmlns:a16="http://schemas.microsoft.com/office/drawing/2014/main" id="{DD536E60-4224-9544-9E73-BB42B0F50071}"/>
              </a:ext>
            </a:extLst>
          </p:cNvPr>
          <p:cNvSpPr>
            <a:spLocks noChangeArrowheads="1"/>
          </p:cNvSpPr>
          <p:nvPr/>
        </p:nvSpPr>
        <p:spPr bwMode="auto">
          <a:xfrm>
            <a:off x="9473045" y="5898768"/>
            <a:ext cx="11646818" cy="1905042"/>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1800" spc="10" dirty="0">
                <a:latin typeface="Arial"/>
                <a:cs typeface="Arial"/>
              </a:rPr>
              <a:t>Summarize what you found in the papers you read and try to make an argument that what you have done in your project has not been reported on previously. </a:t>
            </a:r>
          </a:p>
          <a:p>
            <a:pPr algn="just"/>
            <a:r>
              <a:rPr lang="en-US" sz="1800" spc="10" dirty="0">
                <a:latin typeface="Arial"/>
                <a:cs typeface="Arial"/>
              </a:rPr>
              <a:t>Sometimes people will create a table in Excel that has certain aspects that the papers you read have, then show that your study compares to the previous studies….</a:t>
            </a:r>
          </a:p>
          <a:p>
            <a:pPr algn="just">
              <a:lnSpc>
                <a:spcPct val="107000"/>
              </a:lnSpc>
              <a:spcBef>
                <a:spcPts val="0"/>
              </a:spcBef>
              <a:spcAft>
                <a:spcPts val="800"/>
              </a:spcAft>
            </a:pPr>
            <a:endParaRPr lang="en-US" sz="1800" spc="10" dirty="0">
              <a:latin typeface="Arial"/>
              <a:cs typeface="Arial"/>
            </a:endParaRPr>
          </a:p>
          <a:p>
            <a:pPr algn="just">
              <a:lnSpc>
                <a:spcPct val="107000"/>
              </a:lnSpc>
              <a:spcBef>
                <a:spcPts val="0"/>
              </a:spcBef>
              <a:spcAft>
                <a:spcPts val="800"/>
              </a:spcAft>
            </a:pPr>
            <a:endParaRPr lang="en-US" sz="1800" dirty="0">
              <a:latin typeface="Arial"/>
              <a:cs typeface="Arial"/>
            </a:endParaRPr>
          </a:p>
          <a:p>
            <a:pPr algn="just">
              <a:lnSpc>
                <a:spcPct val="107000"/>
              </a:lnSpc>
              <a:spcBef>
                <a:spcPts val="0"/>
              </a:spcBef>
              <a:spcAft>
                <a:spcPts val="800"/>
              </a:spcAft>
            </a:pPr>
            <a:endParaRPr lang="en-US" sz="1800" dirty="0">
              <a:latin typeface="Arial"/>
              <a:cs typeface="Arial"/>
            </a:endParaRPr>
          </a:p>
        </p:txBody>
      </p:sp>
      <p:graphicFrame>
        <p:nvGraphicFramePr>
          <p:cNvPr id="88" name="Table 87">
            <a:extLst>
              <a:ext uri="{FF2B5EF4-FFF2-40B4-BE49-F238E27FC236}">
                <a16:creationId xmlns:a16="http://schemas.microsoft.com/office/drawing/2014/main" id="{C4122714-DD7A-0948-AB2D-2D489FE14B23}"/>
              </a:ext>
            </a:extLst>
          </p:cNvPr>
          <p:cNvGraphicFramePr>
            <a:graphicFrameLocks noGrp="1"/>
          </p:cNvGraphicFramePr>
          <p:nvPr>
            <p:extLst>
              <p:ext uri="{D42A27DB-BD31-4B8C-83A1-F6EECF244321}">
                <p14:modId xmlns:p14="http://schemas.microsoft.com/office/powerpoint/2010/main" val="780070117"/>
              </p:ext>
            </p:extLst>
          </p:nvPr>
        </p:nvGraphicFramePr>
        <p:xfrm>
          <a:off x="10087204" y="7900051"/>
          <a:ext cx="10350500" cy="2087880"/>
        </p:xfrm>
        <a:graphic>
          <a:graphicData uri="http://schemas.openxmlformats.org/drawingml/2006/table">
            <a:tbl>
              <a:tblPr>
                <a:tableStyleId>{2D5ABB26-0587-4C30-8999-92F81FD0307C}</a:tableStyleId>
              </a:tblPr>
              <a:tblGrid>
                <a:gridCol w="4000500">
                  <a:extLst>
                    <a:ext uri="{9D8B030D-6E8A-4147-A177-3AD203B41FA5}">
                      <a16:colId xmlns:a16="http://schemas.microsoft.com/office/drawing/2014/main" val="1362220680"/>
                    </a:ext>
                  </a:extLst>
                </a:gridCol>
                <a:gridCol w="1206500">
                  <a:extLst>
                    <a:ext uri="{9D8B030D-6E8A-4147-A177-3AD203B41FA5}">
                      <a16:colId xmlns:a16="http://schemas.microsoft.com/office/drawing/2014/main" val="1136442080"/>
                    </a:ext>
                  </a:extLst>
                </a:gridCol>
                <a:gridCol w="1206500">
                  <a:extLst>
                    <a:ext uri="{9D8B030D-6E8A-4147-A177-3AD203B41FA5}">
                      <a16:colId xmlns:a16="http://schemas.microsoft.com/office/drawing/2014/main" val="1340404384"/>
                    </a:ext>
                  </a:extLst>
                </a:gridCol>
                <a:gridCol w="1206500">
                  <a:extLst>
                    <a:ext uri="{9D8B030D-6E8A-4147-A177-3AD203B41FA5}">
                      <a16:colId xmlns:a16="http://schemas.microsoft.com/office/drawing/2014/main" val="3279917908"/>
                    </a:ext>
                  </a:extLst>
                </a:gridCol>
                <a:gridCol w="1206500">
                  <a:extLst>
                    <a:ext uri="{9D8B030D-6E8A-4147-A177-3AD203B41FA5}">
                      <a16:colId xmlns:a16="http://schemas.microsoft.com/office/drawing/2014/main" val="3709838586"/>
                    </a:ext>
                  </a:extLst>
                </a:gridCol>
                <a:gridCol w="1524000">
                  <a:extLst>
                    <a:ext uri="{9D8B030D-6E8A-4147-A177-3AD203B41FA5}">
                      <a16:colId xmlns:a16="http://schemas.microsoft.com/office/drawing/2014/main" val="2806175685"/>
                    </a:ext>
                  </a:extLst>
                </a:gridCol>
              </a:tblGrid>
              <a:tr h="0">
                <a:tc>
                  <a:txBody>
                    <a:bodyPr/>
                    <a:lstStyle/>
                    <a:p>
                      <a:pPr algn="ctr" fontAlgn="ctr"/>
                      <a:r>
                        <a:rPr lang="en-US" sz="2000" b="1" u="none" strike="noStrike" dirty="0">
                          <a:solidFill>
                            <a:schemeClr val="tx1"/>
                          </a:solidFill>
                          <a:effectLst/>
                          <a:latin typeface="Arial" panose="020B0604020202020204" pitchFamily="34" charset="0"/>
                          <a:cs typeface="Arial" panose="020B0604020202020204" pitchFamily="34" charset="0"/>
                        </a:rPr>
                        <a:t>Study</a:t>
                      </a:r>
                      <a:endParaRPr lang="en-US" sz="2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tc>
                  <a:txBody>
                    <a:bodyPr/>
                    <a:lstStyle/>
                    <a:p>
                      <a:pPr algn="ctr" fontAlgn="ctr"/>
                      <a:r>
                        <a:rPr lang="en-US" sz="2000" b="1" u="none" strike="noStrike">
                          <a:solidFill>
                            <a:schemeClr val="tx1"/>
                          </a:solidFill>
                          <a:effectLst/>
                          <a:latin typeface="Arial" panose="020B0604020202020204" pitchFamily="34" charset="0"/>
                          <a:cs typeface="Arial" panose="020B0604020202020204" pitchFamily="34" charset="0"/>
                        </a:rPr>
                        <a:t>ARIMA</a:t>
                      </a:r>
                      <a:endParaRPr lang="en-US" sz="2000" b="1" i="0" u="none" strike="noStrike">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tc>
                  <a:txBody>
                    <a:bodyPr/>
                    <a:lstStyle/>
                    <a:p>
                      <a:pPr algn="ctr" fontAlgn="ctr"/>
                      <a:r>
                        <a:rPr lang="en-US" sz="2000" b="1" u="none" strike="noStrike">
                          <a:solidFill>
                            <a:schemeClr val="tx1"/>
                          </a:solidFill>
                          <a:effectLst/>
                          <a:latin typeface="Arial" panose="020B0604020202020204" pitchFamily="34" charset="0"/>
                          <a:cs typeface="Arial" panose="020B0604020202020204" pitchFamily="34" charset="0"/>
                        </a:rPr>
                        <a:t>ANN</a:t>
                      </a:r>
                      <a:endParaRPr lang="en-US" sz="2000" b="1" i="0" u="none" strike="noStrike">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tc>
                  <a:txBody>
                    <a:bodyPr/>
                    <a:lstStyle/>
                    <a:p>
                      <a:pPr algn="ctr" fontAlgn="ctr"/>
                      <a:r>
                        <a:rPr lang="en-US" sz="2000" b="1" u="none" strike="noStrike">
                          <a:solidFill>
                            <a:schemeClr val="tx1"/>
                          </a:solidFill>
                          <a:effectLst/>
                          <a:latin typeface="Arial" panose="020B0604020202020204" pitchFamily="34" charset="0"/>
                          <a:cs typeface="Arial" panose="020B0604020202020204" pitchFamily="34" charset="0"/>
                        </a:rPr>
                        <a:t>RF</a:t>
                      </a:r>
                      <a:endParaRPr lang="en-US" sz="2000" b="1" i="0" u="none" strike="noStrike">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tc>
                  <a:txBody>
                    <a:bodyPr/>
                    <a:lstStyle/>
                    <a:p>
                      <a:pPr algn="ctr" fontAlgn="ctr"/>
                      <a:r>
                        <a:rPr lang="en-US" sz="2000" b="1" u="none" strike="noStrike" dirty="0">
                          <a:solidFill>
                            <a:schemeClr val="tx1"/>
                          </a:solidFill>
                          <a:effectLst/>
                          <a:latin typeface="Arial" panose="020B0604020202020204" pitchFamily="34" charset="0"/>
                          <a:cs typeface="Arial" panose="020B0604020202020204" pitchFamily="34" charset="0"/>
                        </a:rPr>
                        <a:t>LMT</a:t>
                      </a:r>
                      <a:endParaRPr lang="en-US" sz="2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tc>
                  <a:txBody>
                    <a:bodyPr/>
                    <a:lstStyle/>
                    <a:p>
                      <a:pPr algn="ctr" fontAlgn="ctr"/>
                      <a:r>
                        <a:rPr lang="en-US" sz="2000" b="1" u="none" strike="noStrike" dirty="0">
                          <a:solidFill>
                            <a:schemeClr val="tx1"/>
                          </a:solidFill>
                          <a:effectLst/>
                          <a:latin typeface="Arial" panose="020B0604020202020204" pitchFamily="34" charset="0"/>
                          <a:cs typeface="Arial" panose="020B0604020202020204" pitchFamily="34" charset="0"/>
                        </a:rPr>
                        <a:t>Ensemble</a:t>
                      </a:r>
                      <a:endParaRPr lang="en-US" sz="2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extLst>
                  <a:ext uri="{0D108BD9-81ED-4DB2-BD59-A6C34878D82A}">
                    <a16:rowId xmlns:a16="http://schemas.microsoft.com/office/drawing/2014/main" val="3480475937"/>
                  </a:ext>
                </a:extLst>
              </a:tr>
              <a:tr h="358140">
                <a:tc>
                  <a:txBody>
                    <a:bodyPr/>
                    <a:lstStyle/>
                    <a:p>
                      <a:pPr algn="l" fontAlgn="b"/>
                      <a:r>
                        <a:rPr lang="en-US" sz="2000" u="none" strike="noStrike">
                          <a:effectLst/>
                          <a:latin typeface="Arial" panose="020B0604020202020204" pitchFamily="34" charset="0"/>
                          <a:cs typeface="Arial" panose="020B0604020202020204" pitchFamily="34" charset="0"/>
                        </a:rPr>
                        <a:t>Dimitris Papakiriakopoulos, 2011</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5681605"/>
                  </a:ext>
                </a:extLst>
              </a:tr>
              <a:tr h="358140">
                <a:tc>
                  <a:txBody>
                    <a:bodyPr/>
                    <a:lstStyle/>
                    <a:p>
                      <a:pPr algn="l" fontAlgn="b"/>
                      <a:r>
                        <a:rPr lang="en-US" sz="2000" u="none" strike="noStrike">
                          <a:effectLst/>
                          <a:latin typeface="Arial" panose="020B0604020202020204" pitchFamily="34" charset="0"/>
                          <a:cs typeface="Arial" panose="020B0604020202020204" pitchFamily="34" charset="0"/>
                        </a:rPr>
                        <a:t>M.W.T. Gemmink, 2017</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7892477"/>
                  </a:ext>
                </a:extLst>
              </a:tr>
              <a:tr h="358140">
                <a:tc>
                  <a:txBody>
                    <a:bodyPr/>
                    <a:lstStyle/>
                    <a:p>
                      <a:pPr algn="l" fontAlgn="b"/>
                      <a:r>
                        <a:rPr lang="en-US" sz="2000" u="none" strike="noStrike">
                          <a:effectLst/>
                          <a:latin typeface="Arial" panose="020B0604020202020204" pitchFamily="34" charset="0"/>
                          <a:cs typeface="Arial" panose="020B0604020202020204" pitchFamily="34" charset="0"/>
                        </a:rPr>
                        <a:t>Enzo Morosini Frazzon, 2019</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5086895"/>
                  </a:ext>
                </a:extLst>
              </a:tr>
              <a:tr h="350520">
                <a:tc>
                  <a:txBody>
                    <a:bodyPr/>
                    <a:lstStyle/>
                    <a:p>
                      <a:pPr algn="l" fontAlgn="b"/>
                      <a:r>
                        <a:rPr lang="en-US" sz="2000" u="none" strike="noStrike">
                          <a:effectLst/>
                          <a:latin typeface="Arial" panose="020B0604020202020204" pitchFamily="34" charset="0"/>
                          <a:cs typeface="Arial" panose="020B0604020202020204" pitchFamily="34" charset="0"/>
                        </a:rPr>
                        <a:t>Bart L MacCarthy, 2019</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5">
                  <a:txBody>
                    <a:bodyPr/>
                    <a:lstStyle/>
                    <a:p>
                      <a:pPr algn="ctr" fontAlgn="b"/>
                      <a:r>
                        <a:rPr lang="en-US" sz="2000" u="none" strike="noStrike">
                          <a:effectLst/>
                          <a:latin typeface="Arial" panose="020B0604020202020204" pitchFamily="34" charset="0"/>
                          <a:cs typeface="Arial" panose="020B0604020202020204" pitchFamily="34" charset="0"/>
                        </a:rPr>
                        <a:t>Used a generalized store wave picking model</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82700911"/>
                  </a:ext>
                </a:extLst>
              </a:tr>
              <a:tr h="358140">
                <a:tc>
                  <a:txBody>
                    <a:bodyPr/>
                    <a:lstStyle/>
                    <a:p>
                      <a:pPr algn="l" fontAlgn="b"/>
                      <a:r>
                        <a:rPr lang="en-US" sz="2000" u="none" strike="noStrike" dirty="0">
                          <a:effectLst/>
                          <a:latin typeface="Arial" panose="020B0604020202020204" pitchFamily="34" charset="0"/>
                          <a:cs typeface="Arial" panose="020B0604020202020204" pitchFamily="34" charset="0"/>
                        </a:rPr>
                        <a:t>Our Study, 2020</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dirty="0">
                          <a:effectLst/>
                          <a:latin typeface="Arial" panose="020B0604020202020204" pitchFamily="34" charset="0"/>
                          <a:cs typeface="Arial" panose="020B0604020202020204" pitchFamily="34" charset="0"/>
                        </a:rPr>
                        <a:t> </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dirty="0">
                          <a:effectLst/>
                          <a:latin typeface="Arial" panose="020B0604020202020204" pitchFamily="34" charset="0"/>
                          <a:cs typeface="Arial" panose="020B0604020202020204" pitchFamily="34" charset="0"/>
                        </a:rPr>
                        <a:t> </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5700368"/>
                  </a:ext>
                </a:extLst>
              </a:tr>
            </a:tbl>
          </a:graphicData>
        </a:graphic>
      </p:graphicFrame>
      <p:sp>
        <p:nvSpPr>
          <p:cNvPr id="89" name="Rectangle 88">
            <a:extLst>
              <a:ext uri="{FF2B5EF4-FFF2-40B4-BE49-F238E27FC236}">
                <a16:creationId xmlns:a16="http://schemas.microsoft.com/office/drawing/2014/main" id="{A105E280-5005-A14B-827A-874A884344F5}"/>
              </a:ext>
            </a:extLst>
          </p:cNvPr>
          <p:cNvSpPr/>
          <p:nvPr/>
        </p:nvSpPr>
        <p:spPr>
          <a:xfrm>
            <a:off x="10057374" y="10118774"/>
            <a:ext cx="10397599" cy="409374"/>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Table 1. Literature Summary</a:t>
            </a:r>
          </a:p>
        </p:txBody>
      </p:sp>
      <p:sp>
        <p:nvSpPr>
          <p:cNvPr id="90" name="Rectangle 89">
            <a:extLst>
              <a:ext uri="{FF2B5EF4-FFF2-40B4-BE49-F238E27FC236}">
                <a16:creationId xmlns:a16="http://schemas.microsoft.com/office/drawing/2014/main" id="{5B3C0ED1-02A5-1A4A-9D21-19793243C714}"/>
              </a:ext>
            </a:extLst>
          </p:cNvPr>
          <p:cNvSpPr/>
          <p:nvPr/>
        </p:nvSpPr>
        <p:spPr bwMode="auto">
          <a:xfrm>
            <a:off x="9047612" y="11010794"/>
            <a:ext cx="4178531" cy="556601"/>
          </a:xfrm>
          <a:prstGeom prst="rect">
            <a:avLst/>
          </a:prstGeom>
          <a:solidFill>
            <a:srgbClr val="CFB9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1" name="Rectangle 90">
            <a:extLst>
              <a:ext uri="{FF2B5EF4-FFF2-40B4-BE49-F238E27FC236}">
                <a16:creationId xmlns:a16="http://schemas.microsoft.com/office/drawing/2014/main" id="{214CACDF-C2FC-A14B-87EB-2D20F5570CD5}"/>
              </a:ext>
            </a:extLst>
          </p:cNvPr>
          <p:cNvSpPr/>
          <p:nvPr/>
        </p:nvSpPr>
        <p:spPr>
          <a:xfrm>
            <a:off x="9808617" y="11010795"/>
            <a:ext cx="4789126"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METHODOLOGY</a:t>
            </a:r>
          </a:p>
        </p:txBody>
      </p:sp>
      <p:pic>
        <p:nvPicPr>
          <p:cNvPr id="92" name="Picture 91" descr="A screenshot of a cell phone&#10;&#10;Description automatically generated">
            <a:extLst>
              <a:ext uri="{FF2B5EF4-FFF2-40B4-BE49-F238E27FC236}">
                <a16:creationId xmlns:a16="http://schemas.microsoft.com/office/drawing/2014/main" id="{C81B5932-5D93-4C49-B914-6E79919CF23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259673" y="12080516"/>
            <a:ext cx="9289784" cy="9071362"/>
          </a:xfrm>
          <a:prstGeom prst="rect">
            <a:avLst/>
          </a:prstGeom>
        </p:spPr>
      </p:pic>
      <p:cxnSp>
        <p:nvCxnSpPr>
          <p:cNvPr id="93" name="Straight Connector 92">
            <a:extLst>
              <a:ext uri="{FF2B5EF4-FFF2-40B4-BE49-F238E27FC236}">
                <a16:creationId xmlns:a16="http://schemas.microsoft.com/office/drawing/2014/main" id="{EC266846-6414-014C-A667-FD7DE7082D4A}"/>
              </a:ext>
            </a:extLst>
          </p:cNvPr>
          <p:cNvCxnSpPr/>
          <p:nvPr/>
        </p:nvCxnSpPr>
        <p:spPr bwMode="auto">
          <a:xfrm flipH="1">
            <a:off x="21479090" y="4951373"/>
            <a:ext cx="32657" cy="16408558"/>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Rectangle 93">
            <a:extLst>
              <a:ext uri="{FF2B5EF4-FFF2-40B4-BE49-F238E27FC236}">
                <a16:creationId xmlns:a16="http://schemas.microsoft.com/office/drawing/2014/main" id="{0DFC754C-4149-B74B-B703-9EA5BF4CF240}"/>
              </a:ext>
            </a:extLst>
          </p:cNvPr>
          <p:cNvSpPr/>
          <p:nvPr/>
        </p:nvSpPr>
        <p:spPr bwMode="auto">
          <a:xfrm>
            <a:off x="21511747" y="4889275"/>
            <a:ext cx="5558919" cy="585318"/>
          </a:xfrm>
          <a:prstGeom prst="rect">
            <a:avLst/>
          </a:prstGeom>
          <a:solidFill>
            <a:srgbClr val="CFB9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5" name="Rectangle 94">
            <a:extLst>
              <a:ext uri="{FF2B5EF4-FFF2-40B4-BE49-F238E27FC236}">
                <a16:creationId xmlns:a16="http://schemas.microsoft.com/office/drawing/2014/main" id="{0F5616BA-6C9E-0949-8E40-056A18E31AE0}"/>
              </a:ext>
            </a:extLst>
          </p:cNvPr>
          <p:cNvSpPr/>
          <p:nvPr/>
        </p:nvSpPr>
        <p:spPr>
          <a:xfrm>
            <a:off x="22542166" y="4951373"/>
            <a:ext cx="4789126"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STATISTICAL RESULTS</a:t>
            </a:r>
          </a:p>
        </p:txBody>
      </p:sp>
      <p:sp>
        <p:nvSpPr>
          <p:cNvPr id="96" name="TextBox 19">
            <a:extLst>
              <a:ext uri="{FF2B5EF4-FFF2-40B4-BE49-F238E27FC236}">
                <a16:creationId xmlns:a16="http://schemas.microsoft.com/office/drawing/2014/main" id="{46C65F6D-95E7-D340-B70D-3B4D9EEE171A}"/>
              </a:ext>
            </a:extLst>
          </p:cNvPr>
          <p:cNvSpPr txBox="1"/>
          <p:nvPr/>
        </p:nvSpPr>
        <p:spPr>
          <a:xfrm>
            <a:off x="22672794" y="6149586"/>
            <a:ext cx="9944690" cy="769441"/>
          </a:xfrm>
          <a:prstGeom prst="rect">
            <a:avLst/>
          </a:prstGeom>
          <a:noFill/>
        </p:spPr>
        <p:txBody>
          <a:bodyPr wrap="square" rtlCol="0" anchor="t">
            <a:spAutoFit/>
          </a:bodyPr>
          <a:lstStyle/>
          <a:p>
            <a:pPr algn="just"/>
            <a:r>
              <a:rPr lang="en-US" altLang="en-US" sz="2200" spc="10" dirty="0">
                <a:latin typeface="Arial"/>
                <a:cs typeface="Arial"/>
              </a:rPr>
              <a:t>Discuss the performance of your models and refer to the figure. Don’t use a table, create a nice-looking plot(s) in Tableau, Excel, or R.</a:t>
            </a:r>
          </a:p>
        </p:txBody>
      </p:sp>
      <p:graphicFrame>
        <p:nvGraphicFramePr>
          <p:cNvPr id="97" name="Object 96">
            <a:extLst>
              <a:ext uri="{FF2B5EF4-FFF2-40B4-BE49-F238E27FC236}">
                <a16:creationId xmlns:a16="http://schemas.microsoft.com/office/drawing/2014/main" id="{9BC04730-A3A9-B445-9DB7-4CEF35675F5E}"/>
              </a:ext>
            </a:extLst>
          </p:cNvPr>
          <p:cNvGraphicFramePr>
            <a:graphicFrameLocks noChangeAspect="1"/>
          </p:cNvGraphicFramePr>
          <p:nvPr>
            <p:extLst>
              <p:ext uri="{D42A27DB-BD31-4B8C-83A1-F6EECF244321}">
                <p14:modId xmlns:p14="http://schemas.microsoft.com/office/powerpoint/2010/main" val="1093102837"/>
              </p:ext>
            </p:extLst>
          </p:nvPr>
        </p:nvGraphicFramePr>
        <p:xfrm>
          <a:off x="22927753" y="7277567"/>
          <a:ext cx="4307329" cy="3054142"/>
        </p:xfrm>
        <a:graphic>
          <a:graphicData uri="http://schemas.openxmlformats.org/presentationml/2006/ole">
            <mc:AlternateContent xmlns:mc="http://schemas.openxmlformats.org/markup-compatibility/2006">
              <mc:Choice xmlns:v="urn:schemas-microsoft-com:vml" Requires="v">
                <p:oleObj name="Worksheet" r:id="rId6" imgW="2730500" imgH="1917700" progId="Excel.Sheet.12">
                  <p:embed/>
                </p:oleObj>
              </mc:Choice>
              <mc:Fallback>
                <p:oleObj name="Worksheet" r:id="rId6" imgW="2730500" imgH="1917700" progId="Excel.Sheet.12">
                  <p:embed/>
                  <p:pic>
                    <p:nvPicPr>
                      <p:cNvPr id="97" name="Object 96">
                        <a:extLst>
                          <a:ext uri="{FF2B5EF4-FFF2-40B4-BE49-F238E27FC236}">
                            <a16:creationId xmlns:a16="http://schemas.microsoft.com/office/drawing/2014/main" id="{9BC04730-A3A9-B445-9DB7-4CEF35675F5E}"/>
                          </a:ext>
                        </a:extLst>
                      </p:cNvPr>
                      <p:cNvPicPr/>
                      <p:nvPr/>
                    </p:nvPicPr>
                    <p:blipFill>
                      <a:blip r:embed="rId7"/>
                      <a:stretch>
                        <a:fillRect/>
                      </a:stretch>
                    </p:blipFill>
                    <p:spPr>
                      <a:xfrm>
                        <a:off x="22927753" y="7277567"/>
                        <a:ext cx="4307329" cy="3054142"/>
                      </a:xfrm>
                      <a:prstGeom prst="rect">
                        <a:avLst/>
                      </a:prstGeom>
                    </p:spPr>
                  </p:pic>
                </p:oleObj>
              </mc:Fallback>
            </mc:AlternateContent>
          </a:graphicData>
        </a:graphic>
      </p:graphicFrame>
      <p:sp>
        <p:nvSpPr>
          <p:cNvPr id="98" name="Rectangle 97">
            <a:extLst>
              <a:ext uri="{FF2B5EF4-FFF2-40B4-BE49-F238E27FC236}">
                <a16:creationId xmlns:a16="http://schemas.microsoft.com/office/drawing/2014/main" id="{111E9313-349A-D74E-AA92-4E4B009358AD}"/>
              </a:ext>
            </a:extLst>
          </p:cNvPr>
          <p:cNvSpPr/>
          <p:nvPr/>
        </p:nvSpPr>
        <p:spPr>
          <a:xfrm>
            <a:off x="28574627" y="10698994"/>
            <a:ext cx="3885063"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4. Probability Calibration Plot</a:t>
            </a:r>
          </a:p>
        </p:txBody>
      </p:sp>
      <p:pic>
        <p:nvPicPr>
          <p:cNvPr id="99" name="Picture 98" descr="A close up of a map&#10;&#10;Description automatically generated">
            <a:extLst>
              <a:ext uri="{FF2B5EF4-FFF2-40B4-BE49-F238E27FC236}">
                <a16:creationId xmlns:a16="http://schemas.microsoft.com/office/drawing/2014/main" id="{0D74300E-B309-7D49-BC23-D1A55ED4500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28024487" y="7527435"/>
            <a:ext cx="4507992" cy="2934443"/>
          </a:xfrm>
          <a:prstGeom prst="rect">
            <a:avLst/>
          </a:prstGeom>
        </p:spPr>
      </p:pic>
      <p:sp>
        <p:nvSpPr>
          <p:cNvPr id="100" name="Rectangle 99">
            <a:extLst>
              <a:ext uri="{FF2B5EF4-FFF2-40B4-BE49-F238E27FC236}">
                <a16:creationId xmlns:a16="http://schemas.microsoft.com/office/drawing/2014/main" id="{1CBC017E-B949-F942-8871-C19A30F55FF4}"/>
              </a:ext>
            </a:extLst>
          </p:cNvPr>
          <p:cNvSpPr/>
          <p:nvPr/>
        </p:nvSpPr>
        <p:spPr>
          <a:xfrm>
            <a:off x="22982388" y="10670091"/>
            <a:ext cx="3885063"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3. Model Results</a:t>
            </a:r>
          </a:p>
        </p:txBody>
      </p:sp>
      <p:graphicFrame>
        <p:nvGraphicFramePr>
          <p:cNvPr id="101" name="Object 100">
            <a:extLst>
              <a:ext uri="{FF2B5EF4-FFF2-40B4-BE49-F238E27FC236}">
                <a16:creationId xmlns:a16="http://schemas.microsoft.com/office/drawing/2014/main" id="{D348394B-3F9A-704E-8C2E-3D7EB1B79C2C}"/>
              </a:ext>
            </a:extLst>
          </p:cNvPr>
          <p:cNvGraphicFramePr>
            <a:graphicFrameLocks noChangeAspect="1"/>
          </p:cNvGraphicFramePr>
          <p:nvPr>
            <p:extLst>
              <p:ext uri="{D42A27DB-BD31-4B8C-83A1-F6EECF244321}">
                <p14:modId xmlns:p14="http://schemas.microsoft.com/office/powerpoint/2010/main" val="3903041893"/>
              </p:ext>
            </p:extLst>
          </p:nvPr>
        </p:nvGraphicFramePr>
        <p:xfrm>
          <a:off x="22826663" y="12934950"/>
          <a:ext cx="4306887" cy="3052763"/>
        </p:xfrm>
        <a:graphic>
          <a:graphicData uri="http://schemas.openxmlformats.org/presentationml/2006/ole">
            <mc:AlternateContent xmlns:mc="http://schemas.openxmlformats.org/markup-compatibility/2006">
              <mc:Choice xmlns:v="urn:schemas-microsoft-com:vml" Requires="v">
                <p:oleObj name="Worksheet" r:id="rId9" imgW="2730500" imgH="1917700" progId="Excel.Sheet.12">
                  <p:embed/>
                </p:oleObj>
              </mc:Choice>
              <mc:Fallback>
                <p:oleObj name="Worksheet" r:id="rId9" imgW="2730500" imgH="1917700" progId="Excel.Sheet.12">
                  <p:embed/>
                  <p:pic>
                    <p:nvPicPr>
                      <p:cNvPr id="101" name="Object 100">
                        <a:extLst>
                          <a:ext uri="{FF2B5EF4-FFF2-40B4-BE49-F238E27FC236}">
                            <a16:creationId xmlns:a16="http://schemas.microsoft.com/office/drawing/2014/main" id="{D348394B-3F9A-704E-8C2E-3D7EB1B79C2C}"/>
                          </a:ext>
                        </a:extLst>
                      </p:cNvPr>
                      <p:cNvPicPr/>
                      <p:nvPr/>
                    </p:nvPicPr>
                    <p:blipFill>
                      <a:blip r:embed="rId10"/>
                      <a:stretch>
                        <a:fillRect/>
                      </a:stretch>
                    </p:blipFill>
                    <p:spPr>
                      <a:xfrm>
                        <a:off x="22826663" y="12934950"/>
                        <a:ext cx="4306887" cy="3052763"/>
                      </a:xfrm>
                      <a:prstGeom prst="rect">
                        <a:avLst/>
                      </a:prstGeom>
                    </p:spPr>
                  </p:pic>
                </p:oleObj>
              </mc:Fallback>
            </mc:AlternateContent>
          </a:graphicData>
        </a:graphic>
      </p:graphicFrame>
      <p:sp>
        <p:nvSpPr>
          <p:cNvPr id="102" name="Rectangle 101">
            <a:extLst>
              <a:ext uri="{FF2B5EF4-FFF2-40B4-BE49-F238E27FC236}">
                <a16:creationId xmlns:a16="http://schemas.microsoft.com/office/drawing/2014/main" id="{503E9FED-731C-1A40-85B1-8EEA51241091}"/>
              </a:ext>
            </a:extLst>
          </p:cNvPr>
          <p:cNvSpPr/>
          <p:nvPr/>
        </p:nvSpPr>
        <p:spPr>
          <a:xfrm>
            <a:off x="28502097" y="16384878"/>
            <a:ext cx="3885063"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4. Probability Calibration Plot</a:t>
            </a:r>
          </a:p>
        </p:txBody>
      </p:sp>
      <p:pic>
        <p:nvPicPr>
          <p:cNvPr id="103" name="Picture 102" descr="A close up of a map&#10;&#10;Description automatically generated">
            <a:extLst>
              <a:ext uri="{FF2B5EF4-FFF2-40B4-BE49-F238E27FC236}">
                <a16:creationId xmlns:a16="http://schemas.microsoft.com/office/drawing/2014/main" id="{C8FF219C-2750-524D-A68A-7FBEB87B0C69}"/>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27882444" y="13197017"/>
            <a:ext cx="4507992" cy="2934443"/>
          </a:xfrm>
          <a:prstGeom prst="rect">
            <a:avLst/>
          </a:prstGeom>
        </p:spPr>
      </p:pic>
      <p:graphicFrame>
        <p:nvGraphicFramePr>
          <p:cNvPr id="104" name="Object 103">
            <a:extLst>
              <a:ext uri="{FF2B5EF4-FFF2-40B4-BE49-F238E27FC236}">
                <a16:creationId xmlns:a16="http://schemas.microsoft.com/office/drawing/2014/main" id="{5A9071FA-4416-644B-8B5A-D794CDB5D310}"/>
              </a:ext>
            </a:extLst>
          </p:cNvPr>
          <p:cNvGraphicFramePr>
            <a:graphicFrameLocks noChangeAspect="1"/>
          </p:cNvGraphicFramePr>
          <p:nvPr>
            <p:extLst>
              <p:ext uri="{D42A27DB-BD31-4B8C-83A1-F6EECF244321}">
                <p14:modId xmlns:p14="http://schemas.microsoft.com/office/powerpoint/2010/main" val="4276664313"/>
              </p:ext>
            </p:extLst>
          </p:nvPr>
        </p:nvGraphicFramePr>
        <p:xfrm>
          <a:off x="23214806" y="17923815"/>
          <a:ext cx="3871786" cy="2924022"/>
        </p:xfrm>
        <a:graphic>
          <a:graphicData uri="http://schemas.openxmlformats.org/presentationml/2006/ole">
            <mc:AlternateContent xmlns:mc="http://schemas.openxmlformats.org/markup-compatibility/2006">
              <mc:Choice xmlns:v="urn:schemas-microsoft-com:vml" Requires="v">
                <p:oleObj name="Worksheet" r:id="rId11" imgW="2453827" imgH="1836448" progId="Excel.Sheet.12">
                  <p:embed/>
                </p:oleObj>
              </mc:Choice>
              <mc:Fallback>
                <p:oleObj name="Worksheet" r:id="rId11" imgW="2453827" imgH="1836448" progId="Excel.Sheet.12">
                  <p:embed/>
                  <p:pic>
                    <p:nvPicPr>
                      <p:cNvPr id="104" name="Object 103">
                        <a:extLst>
                          <a:ext uri="{FF2B5EF4-FFF2-40B4-BE49-F238E27FC236}">
                            <a16:creationId xmlns:a16="http://schemas.microsoft.com/office/drawing/2014/main" id="{5A9071FA-4416-644B-8B5A-D794CDB5D310}"/>
                          </a:ext>
                        </a:extLst>
                      </p:cNvPr>
                      <p:cNvPicPr/>
                      <p:nvPr/>
                    </p:nvPicPr>
                    <p:blipFill>
                      <a:blip r:embed="rId12"/>
                      <a:stretch>
                        <a:fillRect/>
                      </a:stretch>
                    </p:blipFill>
                    <p:spPr>
                      <a:xfrm>
                        <a:off x="23214806" y="17923815"/>
                        <a:ext cx="3871786" cy="2924022"/>
                      </a:xfrm>
                      <a:prstGeom prst="rect">
                        <a:avLst/>
                      </a:prstGeom>
                    </p:spPr>
                  </p:pic>
                </p:oleObj>
              </mc:Fallback>
            </mc:AlternateContent>
          </a:graphicData>
        </a:graphic>
      </p:graphicFrame>
      <p:sp>
        <p:nvSpPr>
          <p:cNvPr id="105" name="Rectangle 104">
            <a:extLst>
              <a:ext uri="{FF2B5EF4-FFF2-40B4-BE49-F238E27FC236}">
                <a16:creationId xmlns:a16="http://schemas.microsoft.com/office/drawing/2014/main" id="{47D27989-22DB-4144-8949-E14CAE5314AD}"/>
              </a:ext>
            </a:extLst>
          </p:cNvPr>
          <p:cNvSpPr/>
          <p:nvPr/>
        </p:nvSpPr>
        <p:spPr>
          <a:xfrm>
            <a:off x="28543232" y="21079280"/>
            <a:ext cx="3885063"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4. Probability Calibration Plot</a:t>
            </a:r>
          </a:p>
        </p:txBody>
      </p:sp>
      <p:pic>
        <p:nvPicPr>
          <p:cNvPr id="106" name="Picture 105" descr="A close up of a map&#10;&#10;Description automatically generated">
            <a:extLst>
              <a:ext uri="{FF2B5EF4-FFF2-40B4-BE49-F238E27FC236}">
                <a16:creationId xmlns:a16="http://schemas.microsoft.com/office/drawing/2014/main" id="{8E3269E9-E40E-E04A-A7A5-E985216E16EE}"/>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27993092" y="17907721"/>
            <a:ext cx="4507992" cy="2934443"/>
          </a:xfrm>
          <a:prstGeom prst="rect">
            <a:avLst/>
          </a:prstGeom>
        </p:spPr>
      </p:pic>
      <p:sp>
        <p:nvSpPr>
          <p:cNvPr id="107" name="TextBox 19">
            <a:extLst>
              <a:ext uri="{FF2B5EF4-FFF2-40B4-BE49-F238E27FC236}">
                <a16:creationId xmlns:a16="http://schemas.microsoft.com/office/drawing/2014/main" id="{7ADA785B-622D-B34E-9C5B-F860885CA24E}"/>
              </a:ext>
            </a:extLst>
          </p:cNvPr>
          <p:cNvSpPr txBox="1"/>
          <p:nvPr/>
        </p:nvSpPr>
        <p:spPr>
          <a:xfrm>
            <a:off x="23003207" y="11715192"/>
            <a:ext cx="8369325" cy="1107996"/>
          </a:xfrm>
          <a:prstGeom prst="rect">
            <a:avLst/>
          </a:prstGeom>
          <a:noFill/>
        </p:spPr>
        <p:txBody>
          <a:bodyPr wrap="square" rtlCol="0" anchor="t">
            <a:spAutoFit/>
          </a:bodyPr>
          <a:lstStyle/>
          <a:p>
            <a:pPr algn="just"/>
            <a:r>
              <a:rPr lang="en-US" altLang="en-US" sz="2200" spc="10" dirty="0">
                <a:latin typeface="Arial"/>
                <a:cs typeface="Arial"/>
              </a:rPr>
              <a:t>Discuss the performance of your models and refer to the figure. Don’t use a table, create a nice-looking plot(s) in Tableau, Excel, or R.</a:t>
            </a:r>
          </a:p>
        </p:txBody>
      </p:sp>
      <p:sp>
        <p:nvSpPr>
          <p:cNvPr id="108" name="Rectangle 107">
            <a:extLst>
              <a:ext uri="{FF2B5EF4-FFF2-40B4-BE49-F238E27FC236}">
                <a16:creationId xmlns:a16="http://schemas.microsoft.com/office/drawing/2014/main" id="{F1298F55-8131-8D43-AB9A-6820E14DBDBB}"/>
              </a:ext>
            </a:extLst>
          </p:cNvPr>
          <p:cNvSpPr/>
          <p:nvPr/>
        </p:nvSpPr>
        <p:spPr>
          <a:xfrm>
            <a:off x="22954483" y="16330125"/>
            <a:ext cx="3908542"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3. Model Results</a:t>
            </a:r>
          </a:p>
        </p:txBody>
      </p:sp>
      <p:sp>
        <p:nvSpPr>
          <p:cNvPr id="109" name="Rectangle 108">
            <a:extLst>
              <a:ext uri="{FF2B5EF4-FFF2-40B4-BE49-F238E27FC236}">
                <a16:creationId xmlns:a16="http://schemas.microsoft.com/office/drawing/2014/main" id="{1FFE65FB-B570-9F48-8522-84359346FC3D}"/>
              </a:ext>
            </a:extLst>
          </p:cNvPr>
          <p:cNvSpPr/>
          <p:nvPr/>
        </p:nvSpPr>
        <p:spPr>
          <a:xfrm>
            <a:off x="22954483" y="21110023"/>
            <a:ext cx="3908542"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3. Model Results</a:t>
            </a:r>
          </a:p>
        </p:txBody>
      </p:sp>
      <p:pic>
        <p:nvPicPr>
          <p:cNvPr id="111" name="Picture 110">
            <a:extLst>
              <a:ext uri="{FF2B5EF4-FFF2-40B4-BE49-F238E27FC236}">
                <a16:creationId xmlns:a16="http://schemas.microsoft.com/office/drawing/2014/main" id="{833CABDE-FFCD-7242-BB5B-C243A46E1948}"/>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684599" y="20112529"/>
            <a:ext cx="7300183" cy="792102"/>
          </a:xfrm>
          <a:prstGeom prst="rect">
            <a:avLst/>
          </a:prstGeom>
        </p:spPr>
      </p:pic>
      <p:pic>
        <p:nvPicPr>
          <p:cNvPr id="113" name="Picture 112">
            <a:extLst>
              <a:ext uri="{FF2B5EF4-FFF2-40B4-BE49-F238E27FC236}">
                <a16:creationId xmlns:a16="http://schemas.microsoft.com/office/drawing/2014/main" id="{A3718E9E-ED3D-294F-96CB-85ADE1EBE23A}"/>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9053975" y="-1559056"/>
            <a:ext cx="25596973" cy="6455328"/>
          </a:xfrm>
          <a:prstGeom prst="rect">
            <a:avLst/>
          </a:prstGeom>
        </p:spPr>
      </p:pic>
    </p:spTree>
    <p:extLst>
      <p:ext uri="{BB962C8B-B14F-4D97-AF65-F5344CB8AC3E}">
        <p14:creationId xmlns:p14="http://schemas.microsoft.com/office/powerpoint/2010/main" val="2899114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AC93C6-3F7B-6248-983E-FF6DB63E0CAF}"/>
              </a:ext>
            </a:extLst>
          </p:cNvPr>
          <p:cNvPicPr>
            <a:picLocks noChangeAspect="1"/>
          </p:cNvPicPr>
          <p:nvPr/>
        </p:nvPicPr>
        <p:blipFill>
          <a:blip r:embed="rId2"/>
          <a:stretch>
            <a:fillRect/>
          </a:stretch>
        </p:blipFill>
        <p:spPr>
          <a:xfrm>
            <a:off x="39486063" y="601711"/>
            <a:ext cx="3266574" cy="3146479"/>
          </a:xfrm>
          <a:prstGeom prst="rect">
            <a:avLst/>
          </a:prstGeom>
        </p:spPr>
      </p:pic>
      <p:pic>
        <p:nvPicPr>
          <p:cNvPr id="4" name="Black Bar">
            <a:extLst>
              <a:ext uri="{FF2B5EF4-FFF2-40B4-BE49-F238E27FC236}">
                <a16:creationId xmlns:a16="http://schemas.microsoft.com/office/drawing/2014/main" id="{BF04CF46-455C-644C-AF80-A60B0A7393E9}"/>
              </a:ext>
            </a:extLst>
          </p:cNvPr>
          <p:cNvPicPr>
            <a:picLocks noChangeAspect="1"/>
          </p:cNvPicPr>
          <p:nvPr/>
        </p:nvPicPr>
        <p:blipFill>
          <a:blip r:embed="rId3"/>
          <a:stretch>
            <a:fillRect/>
          </a:stretch>
        </p:blipFill>
        <p:spPr>
          <a:xfrm>
            <a:off x="-65314" y="0"/>
            <a:ext cx="25174805" cy="2383971"/>
          </a:xfrm>
          <a:prstGeom prst="rect">
            <a:avLst/>
          </a:prstGeom>
        </p:spPr>
      </p:pic>
      <p:sp>
        <p:nvSpPr>
          <p:cNvPr id="5" name="Text Box 126">
            <a:extLst>
              <a:ext uri="{FF2B5EF4-FFF2-40B4-BE49-F238E27FC236}">
                <a16:creationId xmlns:a16="http://schemas.microsoft.com/office/drawing/2014/main" id="{7F0B8FD2-2677-FE42-AC0C-DCA46DDE526F}"/>
              </a:ext>
            </a:extLst>
          </p:cNvPr>
          <p:cNvSpPr txBox="1">
            <a:spLocks noChangeArrowheads="1"/>
          </p:cNvSpPr>
          <p:nvPr/>
        </p:nvSpPr>
        <p:spPr bwMode="auto">
          <a:xfrm>
            <a:off x="914281" y="868819"/>
            <a:ext cx="280611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3600" b="1" dirty="0">
                <a:solidFill>
                  <a:schemeClr val="bg1"/>
                </a:solidFill>
                <a:latin typeface="Arial" panose="020B0604020202020204" pitchFamily="34" charset="0"/>
                <a:cs typeface="Arial" panose="020B0604020202020204" pitchFamily="34" charset="0"/>
              </a:rPr>
              <a:t>Using Python Libraries to Predict, Optimize, and Provide End Users Decision Confidence</a:t>
            </a:r>
          </a:p>
        </p:txBody>
      </p:sp>
      <p:sp>
        <p:nvSpPr>
          <p:cNvPr id="7" name="TextBox 6">
            <a:extLst>
              <a:ext uri="{FF2B5EF4-FFF2-40B4-BE49-F238E27FC236}">
                <a16:creationId xmlns:a16="http://schemas.microsoft.com/office/drawing/2014/main" id="{8FCC6FC3-46DB-4041-A3B6-FB3B780E4898}"/>
              </a:ext>
            </a:extLst>
          </p:cNvPr>
          <p:cNvSpPr txBox="1"/>
          <p:nvPr/>
        </p:nvSpPr>
        <p:spPr>
          <a:xfrm>
            <a:off x="1398342" y="3470105"/>
            <a:ext cx="7257385" cy="1471172"/>
          </a:xfrm>
          <a:prstGeom prst="rect">
            <a:avLst/>
          </a:prstGeom>
          <a:noFill/>
        </p:spPr>
        <p:txBody>
          <a:bodyPr wrap="square">
            <a:spAutoFit/>
          </a:bodyPr>
          <a:lstStyle/>
          <a:p>
            <a:pPr>
              <a:spcBef>
                <a:spcPct val="20000"/>
              </a:spcBef>
            </a:pPr>
            <a:r>
              <a:rPr lang="en-IN" sz="1600" b="1" dirty="0">
                <a:latin typeface="Arial" panose="020B0604020202020204" pitchFamily="34" charset="0"/>
                <a:cs typeface="Arial" panose="020B0604020202020204" pitchFamily="34" charset="0"/>
              </a:rPr>
              <a:t>Student A, Student B, Student C, Student D, Student E, </a:t>
            </a:r>
          </a:p>
          <a:p>
            <a:pPr>
              <a:spcBef>
                <a:spcPct val="20000"/>
              </a:spcBef>
            </a:pPr>
            <a:r>
              <a:rPr lang="en-IN" sz="1600" b="1" dirty="0">
                <a:latin typeface="Arial" panose="020B0604020202020204" pitchFamily="34" charset="0"/>
                <a:cs typeface="Arial" panose="020B0604020202020204" pitchFamily="34" charset="0"/>
              </a:rPr>
              <a:t>Matthew A. Lanham</a:t>
            </a:r>
          </a:p>
          <a:p>
            <a:pPr>
              <a:spcBef>
                <a:spcPct val="20000"/>
              </a:spcBef>
            </a:pPr>
            <a:r>
              <a:rPr lang="en-IN" sz="1600" dirty="0">
                <a:latin typeface="Arial" panose="020B0604020202020204" pitchFamily="34" charset="0"/>
                <a:cs typeface="Arial" panose="020B0604020202020204" pitchFamily="34" charset="0"/>
              </a:rPr>
              <a:t>Purdue University, Krannert School of Management</a:t>
            </a:r>
          </a:p>
          <a:p>
            <a:pPr>
              <a:spcBef>
                <a:spcPct val="20000"/>
              </a:spcBef>
            </a:pPr>
            <a:r>
              <a:rPr lang="en-IN" altLang="en-US" sz="1600" dirty="0" err="1">
                <a:latin typeface="Arial" panose="020B0604020202020204" pitchFamily="34" charset="0"/>
                <a:cs typeface="Arial" panose="020B0604020202020204" pitchFamily="34" charset="0"/>
              </a:rPr>
              <a:t>studentA@purdue.edu</a:t>
            </a:r>
            <a:r>
              <a:rPr lang="en-IN" altLang="en-US" sz="1600" dirty="0">
                <a:latin typeface="Arial" panose="020B0604020202020204" pitchFamily="34" charset="0"/>
                <a:cs typeface="Arial" panose="020B0604020202020204" pitchFamily="34" charset="0"/>
              </a:rPr>
              <a:t>; </a:t>
            </a:r>
            <a:r>
              <a:rPr lang="en-IN" altLang="en-US" sz="1600" dirty="0" err="1">
                <a:latin typeface="Arial" panose="020B0604020202020204" pitchFamily="34" charset="0"/>
                <a:cs typeface="Arial" panose="020B0604020202020204" pitchFamily="34" charset="0"/>
              </a:rPr>
              <a:t>studentB@purdue.edu</a:t>
            </a:r>
            <a:r>
              <a:rPr lang="en-IN" altLang="en-US" sz="1600" dirty="0">
                <a:latin typeface="Arial" panose="020B0604020202020204" pitchFamily="34" charset="0"/>
                <a:cs typeface="Arial" panose="020B0604020202020204" pitchFamily="34" charset="0"/>
              </a:rPr>
              <a:t>; </a:t>
            </a:r>
            <a:r>
              <a:rPr lang="en-IN" altLang="en-US" sz="1600" dirty="0" err="1">
                <a:latin typeface="Arial" panose="020B0604020202020204" pitchFamily="34" charset="0"/>
                <a:cs typeface="Arial" panose="020B0604020202020204" pitchFamily="34" charset="0"/>
              </a:rPr>
              <a:t>studentC@purdue.edu</a:t>
            </a:r>
            <a:r>
              <a:rPr lang="en-IN" altLang="en-US" sz="1600" dirty="0">
                <a:latin typeface="Arial" panose="020B0604020202020204" pitchFamily="34" charset="0"/>
                <a:cs typeface="Arial" panose="020B0604020202020204" pitchFamily="34" charset="0"/>
              </a:rPr>
              <a:t>; </a:t>
            </a:r>
            <a:r>
              <a:rPr lang="en-IN" altLang="en-US" sz="1600" dirty="0" err="1">
                <a:latin typeface="Arial" panose="020B0604020202020204" pitchFamily="34" charset="0"/>
                <a:cs typeface="Arial" panose="020B0604020202020204" pitchFamily="34" charset="0"/>
              </a:rPr>
              <a:t>studentD@purdue.edu</a:t>
            </a:r>
            <a:r>
              <a:rPr lang="en-IN" altLang="en-US" sz="1600" dirty="0">
                <a:latin typeface="Arial" panose="020B0604020202020204" pitchFamily="34" charset="0"/>
                <a:cs typeface="Arial" panose="020B0604020202020204" pitchFamily="34" charset="0"/>
              </a:rPr>
              <a:t>; </a:t>
            </a:r>
            <a:r>
              <a:rPr lang="en-IN" altLang="en-US" sz="1600" dirty="0" err="1">
                <a:latin typeface="Arial" panose="020B0604020202020204" pitchFamily="34" charset="0"/>
                <a:cs typeface="Arial" panose="020B0604020202020204" pitchFamily="34" charset="0"/>
              </a:rPr>
              <a:t>studentE@purdue.edu</a:t>
            </a:r>
            <a:r>
              <a:rPr lang="en-IN" altLang="en-US" sz="1600" dirty="0">
                <a:latin typeface="Arial" panose="020B0604020202020204" pitchFamily="34" charset="0"/>
                <a:cs typeface="Arial" panose="020B0604020202020204" pitchFamily="34" charset="0"/>
              </a:rPr>
              <a:t>; </a:t>
            </a:r>
            <a:r>
              <a:rPr lang="en-IN" altLang="en-US" sz="1600" dirty="0" err="1">
                <a:latin typeface="Arial" panose="020B0604020202020204" pitchFamily="34" charset="0"/>
                <a:cs typeface="Arial" panose="020B0604020202020204" pitchFamily="34" charset="0"/>
              </a:rPr>
              <a:t>lanhamm@purdue.edu</a:t>
            </a:r>
            <a:endParaRPr lang="en-GB" altLang="en-US" sz="1600" dirty="0">
              <a:latin typeface="Arial" charset="0"/>
            </a:endParaRPr>
          </a:p>
        </p:txBody>
      </p:sp>
      <p:sp>
        <p:nvSpPr>
          <p:cNvPr id="9" name="Rectangle 8">
            <a:extLst>
              <a:ext uri="{FF2B5EF4-FFF2-40B4-BE49-F238E27FC236}">
                <a16:creationId xmlns:a16="http://schemas.microsoft.com/office/drawing/2014/main" id="{40D36FDB-A8B8-AA47-879D-472D4565213B}"/>
              </a:ext>
            </a:extLst>
          </p:cNvPr>
          <p:cNvSpPr/>
          <p:nvPr/>
        </p:nvSpPr>
        <p:spPr>
          <a:xfrm>
            <a:off x="1313281" y="5494216"/>
            <a:ext cx="2231486" cy="523220"/>
          </a:xfrm>
          <a:prstGeom prst="rect">
            <a:avLst/>
          </a:prstGeom>
        </p:spPr>
        <p:txBody>
          <a:bodyPr wrap="square">
            <a:spAutoFit/>
          </a:bodyPr>
          <a:lstStyle/>
          <a:p>
            <a:r>
              <a:rPr lang="en-US" altLang="en-US" sz="2800" b="1" dirty="0">
                <a:latin typeface="Arial" panose="020B0604020202020204" pitchFamily="34" charset="0"/>
                <a:cs typeface="Arial" panose="020B0604020202020204" pitchFamily="34" charset="0"/>
              </a:rPr>
              <a:t>ABSTRACT</a:t>
            </a:r>
            <a:endParaRPr lang="en-US" sz="2800" b="1" dirty="0">
              <a:latin typeface="Arial" panose="020B0604020202020204" pitchFamily="34" charset="0"/>
              <a:cs typeface="Arial" panose="020B0604020202020204" pitchFamily="34" charset="0"/>
            </a:endParaRPr>
          </a:p>
        </p:txBody>
      </p:sp>
      <p:sp>
        <p:nvSpPr>
          <p:cNvPr id="10" name="Rectangle 106">
            <a:extLst>
              <a:ext uri="{FF2B5EF4-FFF2-40B4-BE49-F238E27FC236}">
                <a16:creationId xmlns:a16="http://schemas.microsoft.com/office/drawing/2014/main" id="{93DC2C2C-4EA8-5145-B24E-FAD8AD4EB61E}"/>
              </a:ext>
            </a:extLst>
          </p:cNvPr>
          <p:cNvSpPr>
            <a:spLocks noChangeArrowheads="1"/>
          </p:cNvSpPr>
          <p:nvPr/>
        </p:nvSpPr>
        <p:spPr bwMode="auto">
          <a:xfrm>
            <a:off x="1398342" y="6299664"/>
            <a:ext cx="7860379" cy="1128698"/>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1800" b="1" spc="10" dirty="0">
                <a:latin typeface="Arial" panose="020B0604020202020204" pitchFamily="34" charset="0"/>
                <a:cs typeface="Arial" panose="020B0604020202020204" pitchFamily="34" charset="0"/>
              </a:rPr>
              <a:t>Wha</a:t>
            </a:r>
            <a:r>
              <a:rPr lang="en-US" sz="1800" spc="10" dirty="0">
                <a:latin typeface="Arial" panose="020B0604020202020204" pitchFamily="34" charset="0"/>
                <a:cs typeface="Arial" panose="020B0604020202020204" pitchFamily="34" charset="0"/>
              </a:rPr>
              <a:t>t are you doing? – </a:t>
            </a:r>
            <a:r>
              <a:rPr lang="en-US" sz="1800" b="1" spc="10" dirty="0">
                <a:latin typeface="Arial" panose="020B0604020202020204" pitchFamily="34" charset="0"/>
                <a:cs typeface="Arial" panose="020B0604020202020204" pitchFamily="34" charset="0"/>
              </a:rPr>
              <a:t>why</a:t>
            </a:r>
            <a:r>
              <a:rPr lang="en-US" sz="1800" spc="10" dirty="0">
                <a:latin typeface="Arial" panose="020B0604020202020204" pitchFamily="34" charset="0"/>
                <a:cs typeface="Arial" panose="020B0604020202020204" pitchFamily="34" charset="0"/>
              </a:rPr>
              <a:t> are you doing it? – </a:t>
            </a:r>
            <a:r>
              <a:rPr lang="en-US" sz="1800" b="1" spc="10" dirty="0">
                <a:latin typeface="Arial" panose="020B0604020202020204" pitchFamily="34" charset="0"/>
                <a:cs typeface="Arial" panose="020B0604020202020204" pitchFamily="34" charset="0"/>
              </a:rPr>
              <a:t>how </a:t>
            </a:r>
            <a:r>
              <a:rPr lang="en-US" sz="1800" spc="10" dirty="0">
                <a:latin typeface="Arial" panose="020B0604020202020204" pitchFamily="34" charset="0"/>
                <a:cs typeface="Arial" panose="020B0604020202020204" pitchFamily="34" charset="0"/>
              </a:rPr>
              <a:t>was it done? (in this order). This isn’t a paper. Be very concise like a robot </a:t>
            </a:r>
            <a:r>
              <a:rPr lang="en-US" sz="1800" spc="10" dirty="0">
                <a:latin typeface="Arial" panose="020B0604020202020204" pitchFamily="34" charset="0"/>
                <a:cs typeface="Arial" panose="020B0604020202020204" pitchFamily="34" charset="0"/>
                <a:sym typeface="Wingdings" panose="05000000000000000000" pitchFamily="2" charset="2"/>
              </a:rPr>
              <a:t>.</a:t>
            </a:r>
            <a:endParaRPr lang="en-US" sz="1800" spc="1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BD448A7D-2AB7-834F-82CE-641EB196C07A}"/>
              </a:ext>
            </a:extLst>
          </p:cNvPr>
          <p:cNvSpPr/>
          <p:nvPr/>
        </p:nvSpPr>
        <p:spPr>
          <a:xfrm>
            <a:off x="1313281" y="7780216"/>
            <a:ext cx="3480990"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INTRODUCTION</a:t>
            </a:r>
          </a:p>
        </p:txBody>
      </p:sp>
      <p:sp>
        <p:nvSpPr>
          <p:cNvPr id="13" name="Rectangle 106">
            <a:extLst>
              <a:ext uri="{FF2B5EF4-FFF2-40B4-BE49-F238E27FC236}">
                <a16:creationId xmlns:a16="http://schemas.microsoft.com/office/drawing/2014/main" id="{BC431E10-0F4F-6446-9BA9-BD520E03D202}"/>
              </a:ext>
            </a:extLst>
          </p:cNvPr>
          <p:cNvSpPr>
            <a:spLocks noChangeArrowheads="1"/>
          </p:cNvSpPr>
          <p:nvPr/>
        </p:nvSpPr>
        <p:spPr bwMode="auto">
          <a:xfrm>
            <a:off x="1398342" y="8547227"/>
            <a:ext cx="7860379" cy="2759642"/>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1800" spc="10" dirty="0">
                <a:latin typeface="Arial"/>
                <a:cs typeface="Arial"/>
              </a:rPr>
              <a:t>Motivate why the problem is important …</a:t>
            </a:r>
          </a:p>
          <a:p>
            <a:pPr algn="just"/>
            <a:endParaRPr lang="en-US" sz="1800" spc="10" dirty="0">
              <a:latin typeface="Arial"/>
              <a:cs typeface="Arial"/>
            </a:endParaRPr>
          </a:p>
          <a:p>
            <a:pPr algn="just"/>
            <a:r>
              <a:rPr lang="en-US" sz="1800" spc="10" dirty="0">
                <a:latin typeface="Arial"/>
                <a:cs typeface="Arial"/>
              </a:rPr>
              <a:t>Maybe add in a pretty illustration of what you’re talk about…Remember a poster is NOT a paper, but a high-level overview of you what you investigated. You are sort of using your poster like a PowerPoint deck and thus will want more </a:t>
            </a:r>
            <a:r>
              <a:rPr lang="en-US" sz="1800" spc="10" dirty="0">
                <a:solidFill>
                  <a:srgbClr val="FF0000"/>
                </a:solidFill>
                <a:latin typeface="Arial"/>
                <a:cs typeface="Arial"/>
              </a:rPr>
              <a:t>BEAUTIFUL</a:t>
            </a:r>
            <a:r>
              <a:rPr lang="en-US" sz="1800" spc="10" dirty="0">
                <a:latin typeface="Arial"/>
                <a:cs typeface="Arial"/>
              </a:rPr>
              <a:t>  figures and </a:t>
            </a:r>
            <a:r>
              <a:rPr lang="en-US" sz="1800" spc="10" dirty="0">
                <a:solidFill>
                  <a:srgbClr val="FF0000"/>
                </a:solidFill>
                <a:latin typeface="Arial"/>
                <a:cs typeface="Arial"/>
              </a:rPr>
              <a:t>CONCISE</a:t>
            </a:r>
            <a:r>
              <a:rPr lang="en-US" sz="1800" spc="10" dirty="0">
                <a:latin typeface="Arial"/>
                <a:cs typeface="Arial"/>
              </a:rPr>
              <a:t> language. </a:t>
            </a:r>
          </a:p>
          <a:p>
            <a:pPr algn="just"/>
            <a:endParaRPr lang="en-US" sz="2200" b="1" spc="10"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363EA349-35A2-EC49-A419-ED5B4DB2BA58}"/>
              </a:ext>
            </a:extLst>
          </p:cNvPr>
          <p:cNvGrpSpPr/>
          <p:nvPr/>
        </p:nvGrpSpPr>
        <p:grpSpPr>
          <a:xfrm>
            <a:off x="1313282" y="10548640"/>
            <a:ext cx="7342444" cy="3703907"/>
            <a:chOff x="559383" y="14935624"/>
            <a:chExt cx="7342444" cy="3703907"/>
          </a:xfrm>
        </p:grpSpPr>
        <p:sp>
          <p:nvSpPr>
            <p:cNvPr id="15" name="Rectangle 14">
              <a:extLst>
                <a:ext uri="{FF2B5EF4-FFF2-40B4-BE49-F238E27FC236}">
                  <a16:creationId xmlns:a16="http://schemas.microsoft.com/office/drawing/2014/main" id="{6887390D-E9CA-4643-B41E-6D5970786298}"/>
                </a:ext>
              </a:extLst>
            </p:cNvPr>
            <p:cNvSpPr/>
            <p:nvPr/>
          </p:nvSpPr>
          <p:spPr>
            <a:xfrm>
              <a:off x="908833" y="18239421"/>
              <a:ext cx="6394226"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1. The Idea of what you are trying to do</a:t>
              </a:r>
            </a:p>
          </p:txBody>
        </p:sp>
        <p:sp>
          <p:nvSpPr>
            <p:cNvPr id="16" name="TextBox 15">
              <a:extLst>
                <a:ext uri="{FF2B5EF4-FFF2-40B4-BE49-F238E27FC236}">
                  <a16:creationId xmlns:a16="http://schemas.microsoft.com/office/drawing/2014/main" id="{34598D1F-8C26-EE4B-9C8D-44A6A435DEEC}"/>
                </a:ext>
              </a:extLst>
            </p:cNvPr>
            <p:cNvSpPr txBox="1"/>
            <p:nvPr/>
          </p:nvSpPr>
          <p:spPr>
            <a:xfrm>
              <a:off x="4174841" y="14995370"/>
              <a:ext cx="67584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5%</a:t>
              </a:r>
            </a:p>
          </p:txBody>
        </p:sp>
        <p:sp>
          <p:nvSpPr>
            <p:cNvPr id="17" name="TextBox 16">
              <a:extLst>
                <a:ext uri="{FF2B5EF4-FFF2-40B4-BE49-F238E27FC236}">
                  <a16:creationId xmlns:a16="http://schemas.microsoft.com/office/drawing/2014/main" id="{941881AE-FB81-A84D-860C-2952E8E36F17}"/>
                </a:ext>
              </a:extLst>
            </p:cNvPr>
            <p:cNvSpPr txBox="1"/>
            <p:nvPr/>
          </p:nvSpPr>
          <p:spPr>
            <a:xfrm>
              <a:off x="5045837" y="14986045"/>
              <a:ext cx="915345"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21%</a:t>
              </a:r>
            </a:p>
          </p:txBody>
        </p:sp>
        <p:sp>
          <p:nvSpPr>
            <p:cNvPr id="18" name="TextBox 17">
              <a:extLst>
                <a:ext uri="{FF2B5EF4-FFF2-40B4-BE49-F238E27FC236}">
                  <a16:creationId xmlns:a16="http://schemas.microsoft.com/office/drawing/2014/main" id="{713E4A13-E8C1-8448-BACF-C89BBC93E4D8}"/>
                </a:ext>
              </a:extLst>
            </p:cNvPr>
            <p:cNvSpPr txBox="1"/>
            <p:nvPr/>
          </p:nvSpPr>
          <p:spPr>
            <a:xfrm>
              <a:off x="5991239" y="14986045"/>
              <a:ext cx="67584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7%</a:t>
              </a:r>
            </a:p>
          </p:txBody>
        </p:sp>
        <p:sp>
          <p:nvSpPr>
            <p:cNvPr id="19" name="TextBox 18">
              <a:extLst>
                <a:ext uri="{FF2B5EF4-FFF2-40B4-BE49-F238E27FC236}">
                  <a16:creationId xmlns:a16="http://schemas.microsoft.com/office/drawing/2014/main" id="{EF9F634A-BF53-4A44-BA49-4B8DBEAC6A69}"/>
                </a:ext>
              </a:extLst>
            </p:cNvPr>
            <p:cNvSpPr txBox="1"/>
            <p:nvPr/>
          </p:nvSpPr>
          <p:spPr>
            <a:xfrm>
              <a:off x="6854148" y="15015891"/>
              <a:ext cx="629871"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3%</a:t>
              </a:r>
            </a:p>
          </p:txBody>
        </p:sp>
        <p:grpSp>
          <p:nvGrpSpPr>
            <p:cNvPr id="20" name="Group 19">
              <a:extLst>
                <a:ext uri="{FF2B5EF4-FFF2-40B4-BE49-F238E27FC236}">
                  <a16:creationId xmlns:a16="http://schemas.microsoft.com/office/drawing/2014/main" id="{6EC4C9C2-EDA8-9C4D-9761-61E9BFFDE8F3}"/>
                </a:ext>
              </a:extLst>
            </p:cNvPr>
            <p:cNvGrpSpPr/>
            <p:nvPr/>
          </p:nvGrpSpPr>
          <p:grpSpPr>
            <a:xfrm>
              <a:off x="559383" y="14935624"/>
              <a:ext cx="7342444" cy="3231494"/>
              <a:chOff x="447998" y="10635065"/>
              <a:chExt cx="10566324" cy="4982291"/>
            </a:xfrm>
          </p:grpSpPr>
          <p:graphicFrame>
            <p:nvGraphicFramePr>
              <p:cNvPr id="21" name="Chart 20">
                <a:extLst>
                  <a:ext uri="{FF2B5EF4-FFF2-40B4-BE49-F238E27FC236}">
                    <a16:creationId xmlns:a16="http://schemas.microsoft.com/office/drawing/2014/main" id="{3F76728D-C1EE-0440-AFC7-518394EBBE9C}"/>
                  </a:ext>
                </a:extLst>
              </p:cNvPr>
              <p:cNvGraphicFramePr>
                <a:graphicFrameLocks/>
              </p:cNvGraphicFramePr>
              <p:nvPr>
                <p:extLst>
                  <p:ext uri="{D42A27DB-BD31-4B8C-83A1-F6EECF244321}">
                    <p14:modId xmlns:p14="http://schemas.microsoft.com/office/powerpoint/2010/main" val="2509595531"/>
                  </p:ext>
                </p:extLst>
              </p:nvPr>
            </p:nvGraphicFramePr>
            <p:xfrm>
              <a:off x="5352687" y="10635065"/>
              <a:ext cx="5247550" cy="4030043"/>
            </p:xfrm>
            <a:graphic>
              <a:graphicData uri="http://schemas.openxmlformats.org/drawingml/2006/chart">
                <c:chart xmlns:c="http://schemas.openxmlformats.org/drawingml/2006/chart" xmlns:r="http://schemas.openxmlformats.org/officeDocument/2006/relationships" r:id="rId4"/>
              </a:graphicData>
            </a:graphic>
          </p:graphicFrame>
          <p:sp>
            <p:nvSpPr>
              <p:cNvPr id="22" name="Rectangle 21">
                <a:extLst>
                  <a:ext uri="{FF2B5EF4-FFF2-40B4-BE49-F238E27FC236}">
                    <a16:creationId xmlns:a16="http://schemas.microsoft.com/office/drawing/2014/main" id="{AB0525DE-3B3F-564A-9574-919BB982ECD6}"/>
                  </a:ext>
                </a:extLst>
              </p:cNvPr>
              <p:cNvSpPr/>
              <p:nvPr/>
            </p:nvSpPr>
            <p:spPr bwMode="auto">
              <a:xfrm>
                <a:off x="1989857" y="12507095"/>
                <a:ext cx="878700" cy="2275796"/>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378"/>
                <a:r>
                  <a:rPr lang="en-US" sz="2000">
                    <a:solidFill>
                      <a:schemeClr val="bg1"/>
                    </a:solidFill>
                  </a:rPr>
                  <a:t>72%</a:t>
                </a:r>
              </a:p>
            </p:txBody>
          </p:sp>
          <p:sp>
            <p:nvSpPr>
              <p:cNvPr id="23" name="Rectangle 22">
                <a:extLst>
                  <a:ext uri="{FF2B5EF4-FFF2-40B4-BE49-F238E27FC236}">
                    <a16:creationId xmlns:a16="http://schemas.microsoft.com/office/drawing/2014/main" id="{6592FED4-5A28-9B40-9A12-17FEAEDBB3E5}"/>
                  </a:ext>
                </a:extLst>
              </p:cNvPr>
              <p:cNvSpPr/>
              <p:nvPr/>
            </p:nvSpPr>
            <p:spPr bwMode="auto">
              <a:xfrm>
                <a:off x="1990284" y="11617923"/>
                <a:ext cx="894835" cy="892216"/>
              </a:xfrm>
              <a:prstGeom prst="rect">
                <a:avLst/>
              </a:prstGeom>
              <a:solidFill>
                <a:srgbClr val="B1810B"/>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378"/>
                <a:r>
                  <a:rPr lang="en-US" sz="1800" dirty="0">
                    <a:solidFill>
                      <a:schemeClr val="bg1"/>
                    </a:solidFill>
                  </a:rPr>
                  <a:t>28%</a:t>
                </a:r>
              </a:p>
            </p:txBody>
          </p:sp>
          <p:sp>
            <p:nvSpPr>
              <p:cNvPr id="24" name="TextBox 23">
                <a:extLst>
                  <a:ext uri="{FF2B5EF4-FFF2-40B4-BE49-F238E27FC236}">
                    <a16:creationId xmlns:a16="http://schemas.microsoft.com/office/drawing/2014/main" id="{7327EA61-C346-DA47-AD52-5D0AB0D6CD8C}"/>
                  </a:ext>
                </a:extLst>
              </p:cNvPr>
              <p:cNvSpPr txBox="1"/>
              <p:nvPr/>
            </p:nvSpPr>
            <p:spPr>
              <a:xfrm>
                <a:off x="447998" y="11865947"/>
                <a:ext cx="1480526" cy="616886"/>
              </a:xfrm>
              <a:prstGeom prst="rect">
                <a:avLst/>
              </a:prstGeom>
              <a:noFill/>
            </p:spPr>
            <p:txBody>
              <a:bodyPr wrap="square" rtlCol="0">
                <a:spAutoFit/>
              </a:bodyPr>
              <a:lstStyle/>
              <a:p>
                <a:r>
                  <a:rPr lang="en-US" sz="2000" b="1" dirty="0">
                    <a:solidFill>
                      <a:srgbClr val="D23A43"/>
                    </a:solidFill>
                  </a:rPr>
                  <a:t>Missed</a:t>
                </a:r>
              </a:p>
            </p:txBody>
          </p:sp>
          <p:sp>
            <p:nvSpPr>
              <p:cNvPr id="25" name="TextBox 24">
                <a:extLst>
                  <a:ext uri="{FF2B5EF4-FFF2-40B4-BE49-F238E27FC236}">
                    <a16:creationId xmlns:a16="http://schemas.microsoft.com/office/drawing/2014/main" id="{0BA6EA38-6EAE-3344-A9E7-2B267B5857DF}"/>
                  </a:ext>
                </a:extLst>
              </p:cNvPr>
              <p:cNvSpPr txBox="1"/>
              <p:nvPr/>
            </p:nvSpPr>
            <p:spPr>
              <a:xfrm>
                <a:off x="570406" y="13369897"/>
                <a:ext cx="1380507" cy="806697"/>
              </a:xfrm>
              <a:prstGeom prst="rect">
                <a:avLst/>
              </a:prstGeom>
              <a:noFill/>
            </p:spPr>
            <p:txBody>
              <a:bodyPr wrap="none" rtlCol="0">
                <a:spAutoFit/>
              </a:bodyPr>
              <a:lstStyle/>
              <a:p>
                <a:pPr algn="r"/>
                <a:r>
                  <a:rPr lang="en-US" sz="2000" b="1" dirty="0">
                    <a:solidFill>
                      <a:schemeClr val="bg1">
                        <a:lumMod val="50000"/>
                      </a:schemeClr>
                    </a:solidFill>
                  </a:rPr>
                  <a:t>Predicted</a:t>
                </a:r>
              </a:p>
              <a:p>
                <a:pPr algn="r"/>
                <a:r>
                  <a:rPr lang="en-US" sz="2000" b="1" dirty="0">
                    <a:solidFill>
                      <a:schemeClr val="bg1">
                        <a:lumMod val="50000"/>
                      </a:schemeClr>
                    </a:solidFill>
                  </a:rPr>
                  <a:t>Accurately</a:t>
                </a:r>
              </a:p>
            </p:txBody>
          </p:sp>
          <p:sp>
            <p:nvSpPr>
              <p:cNvPr id="26" name="Rectangle 25">
                <a:extLst>
                  <a:ext uri="{FF2B5EF4-FFF2-40B4-BE49-F238E27FC236}">
                    <a16:creationId xmlns:a16="http://schemas.microsoft.com/office/drawing/2014/main" id="{F9DA4E82-D7A6-3943-8CC4-15825ABB503C}"/>
                  </a:ext>
                </a:extLst>
              </p:cNvPr>
              <p:cNvSpPr/>
              <p:nvPr/>
            </p:nvSpPr>
            <p:spPr>
              <a:xfrm>
                <a:off x="3285318" y="11561193"/>
                <a:ext cx="1766284" cy="1042567"/>
              </a:xfrm>
              <a:prstGeom prst="rect">
                <a:avLst/>
              </a:prstGeom>
              <a:solidFill>
                <a:srgbClr val="F9E3E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D23A43"/>
                    </a:solidFill>
                    <a:latin typeface="+mj-lt"/>
                  </a:rPr>
                  <a:t>$20-22 million</a:t>
                </a:r>
              </a:p>
            </p:txBody>
          </p:sp>
          <p:cxnSp>
            <p:nvCxnSpPr>
              <p:cNvPr id="27" name="Straight Connector 26">
                <a:extLst>
                  <a:ext uri="{FF2B5EF4-FFF2-40B4-BE49-F238E27FC236}">
                    <a16:creationId xmlns:a16="http://schemas.microsoft.com/office/drawing/2014/main" id="{D906F9B7-DFE7-3A4F-AE9C-99101E03F04E}"/>
                  </a:ext>
                </a:extLst>
              </p:cNvPr>
              <p:cNvCxnSpPr/>
              <p:nvPr/>
            </p:nvCxnSpPr>
            <p:spPr bwMode="auto">
              <a:xfrm>
                <a:off x="5120752" y="11692472"/>
                <a:ext cx="0" cy="283836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Box 27">
                <a:extLst>
                  <a:ext uri="{FF2B5EF4-FFF2-40B4-BE49-F238E27FC236}">
                    <a16:creationId xmlns:a16="http://schemas.microsoft.com/office/drawing/2014/main" id="{97F4AAAF-2353-9C4B-B227-E9193CEB8E12}"/>
                  </a:ext>
                </a:extLst>
              </p:cNvPr>
              <p:cNvSpPr txBox="1"/>
              <p:nvPr/>
            </p:nvSpPr>
            <p:spPr>
              <a:xfrm>
                <a:off x="2885120" y="13342982"/>
                <a:ext cx="2166486" cy="1565941"/>
              </a:xfrm>
              <a:prstGeom prst="rect">
                <a:avLst/>
              </a:prstGeom>
              <a:noFill/>
            </p:spPr>
            <p:txBody>
              <a:bodyPr wrap="square" rtlCol="0">
                <a:spAutoFit/>
              </a:bodyPr>
              <a:lstStyle/>
              <a:p>
                <a:pPr algn="ctr"/>
                <a:r>
                  <a:rPr lang="en-US" sz="2000" dirty="0">
                    <a:solidFill>
                      <a:srgbClr val="D23A43"/>
                    </a:solidFill>
                  </a:rPr>
                  <a:t>Opportunity Cost After Prediction</a:t>
                </a:r>
              </a:p>
            </p:txBody>
          </p:sp>
          <p:cxnSp>
            <p:nvCxnSpPr>
              <p:cNvPr id="29" name="Straight Connector 28">
                <a:extLst>
                  <a:ext uri="{FF2B5EF4-FFF2-40B4-BE49-F238E27FC236}">
                    <a16:creationId xmlns:a16="http://schemas.microsoft.com/office/drawing/2014/main" id="{903D4A64-6175-3245-95D7-7D40D7141C5D}"/>
                  </a:ext>
                </a:extLst>
              </p:cNvPr>
              <p:cNvCxnSpPr/>
              <p:nvPr/>
            </p:nvCxnSpPr>
            <p:spPr bwMode="auto">
              <a:xfrm flipV="1">
                <a:off x="2714956" y="11556815"/>
                <a:ext cx="555882" cy="61109"/>
              </a:xfrm>
              <a:prstGeom prst="line">
                <a:avLst/>
              </a:prstGeom>
              <a:solidFill>
                <a:schemeClr val="accent1"/>
              </a:solidFill>
              <a:ln w="9525" cap="flat" cmpd="sng" algn="ctr">
                <a:solidFill>
                  <a:srgbClr val="D23A43"/>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a:extLst>
                  <a:ext uri="{FF2B5EF4-FFF2-40B4-BE49-F238E27FC236}">
                    <a16:creationId xmlns:a16="http://schemas.microsoft.com/office/drawing/2014/main" id="{907043F6-D775-CF4D-9A6E-67588580CCD6}"/>
                  </a:ext>
                </a:extLst>
              </p:cNvPr>
              <p:cNvCxnSpPr/>
              <p:nvPr/>
            </p:nvCxnSpPr>
            <p:spPr bwMode="auto">
              <a:xfrm>
                <a:off x="2713316" y="12507095"/>
                <a:ext cx="557094" cy="96667"/>
              </a:xfrm>
              <a:prstGeom prst="line">
                <a:avLst/>
              </a:prstGeom>
              <a:solidFill>
                <a:schemeClr val="accent1"/>
              </a:solidFill>
              <a:ln w="9525" cap="flat" cmpd="sng" algn="ctr">
                <a:solidFill>
                  <a:srgbClr val="D23A43"/>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Box 30">
                <a:extLst>
                  <a:ext uri="{FF2B5EF4-FFF2-40B4-BE49-F238E27FC236}">
                    <a16:creationId xmlns:a16="http://schemas.microsoft.com/office/drawing/2014/main" id="{2D772615-2D36-0D40-9439-03F98D0B5512}"/>
                  </a:ext>
                </a:extLst>
              </p:cNvPr>
              <p:cNvSpPr txBox="1"/>
              <p:nvPr/>
            </p:nvSpPr>
            <p:spPr>
              <a:xfrm>
                <a:off x="1081710" y="14890926"/>
                <a:ext cx="2137374" cy="616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Precision</a:t>
                </a:r>
              </a:p>
            </p:txBody>
          </p:sp>
          <p:sp>
            <p:nvSpPr>
              <p:cNvPr id="32" name="TextBox 31">
                <a:extLst>
                  <a:ext uri="{FF2B5EF4-FFF2-40B4-BE49-F238E27FC236}">
                    <a16:creationId xmlns:a16="http://schemas.microsoft.com/office/drawing/2014/main" id="{9CE0E064-A680-BD45-9142-6A082D1194C4}"/>
                  </a:ext>
                </a:extLst>
              </p:cNvPr>
              <p:cNvSpPr txBox="1"/>
              <p:nvPr/>
            </p:nvSpPr>
            <p:spPr>
              <a:xfrm>
                <a:off x="5102182" y="14526570"/>
                <a:ext cx="1625497" cy="616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Overall</a:t>
                </a:r>
              </a:p>
            </p:txBody>
          </p:sp>
          <p:sp>
            <p:nvSpPr>
              <p:cNvPr id="33" name="TextBox 32">
                <a:extLst>
                  <a:ext uri="{FF2B5EF4-FFF2-40B4-BE49-F238E27FC236}">
                    <a16:creationId xmlns:a16="http://schemas.microsoft.com/office/drawing/2014/main" id="{0BD8449A-A627-D846-B37F-C29B7B0A7602}"/>
                  </a:ext>
                </a:extLst>
              </p:cNvPr>
              <p:cNvSpPr txBox="1"/>
              <p:nvPr/>
            </p:nvSpPr>
            <p:spPr>
              <a:xfrm>
                <a:off x="6521838" y="14540185"/>
                <a:ext cx="1625497" cy="616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Seafood</a:t>
                </a:r>
              </a:p>
            </p:txBody>
          </p:sp>
          <p:sp>
            <p:nvSpPr>
              <p:cNvPr id="34" name="TextBox 33">
                <a:extLst>
                  <a:ext uri="{FF2B5EF4-FFF2-40B4-BE49-F238E27FC236}">
                    <a16:creationId xmlns:a16="http://schemas.microsoft.com/office/drawing/2014/main" id="{1CFDA136-D51A-1F45-A919-7AC4368DE887}"/>
                  </a:ext>
                </a:extLst>
              </p:cNvPr>
              <p:cNvSpPr txBox="1"/>
              <p:nvPr/>
            </p:nvSpPr>
            <p:spPr>
              <a:xfrm>
                <a:off x="8077967" y="14520638"/>
                <a:ext cx="1417878" cy="616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Bakery</a:t>
                </a:r>
              </a:p>
            </p:txBody>
          </p:sp>
          <p:sp>
            <p:nvSpPr>
              <p:cNvPr id="35" name="TextBox 34">
                <a:extLst>
                  <a:ext uri="{FF2B5EF4-FFF2-40B4-BE49-F238E27FC236}">
                    <a16:creationId xmlns:a16="http://schemas.microsoft.com/office/drawing/2014/main" id="{D868A8E2-41A2-5144-8090-8332D00F612F}"/>
                  </a:ext>
                </a:extLst>
              </p:cNvPr>
              <p:cNvSpPr txBox="1"/>
              <p:nvPr/>
            </p:nvSpPr>
            <p:spPr>
              <a:xfrm>
                <a:off x="9506632" y="14504628"/>
                <a:ext cx="1181233" cy="616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Dairy</a:t>
                </a:r>
              </a:p>
            </p:txBody>
          </p:sp>
          <p:sp>
            <p:nvSpPr>
              <p:cNvPr id="36" name="TextBox 35">
                <a:extLst>
                  <a:ext uri="{FF2B5EF4-FFF2-40B4-BE49-F238E27FC236}">
                    <a16:creationId xmlns:a16="http://schemas.microsoft.com/office/drawing/2014/main" id="{DD43CB9C-1944-5C4D-AD2A-48DD7566416D}"/>
                  </a:ext>
                </a:extLst>
              </p:cNvPr>
              <p:cNvSpPr txBox="1"/>
              <p:nvPr/>
            </p:nvSpPr>
            <p:spPr>
              <a:xfrm>
                <a:off x="5757998" y="13271402"/>
                <a:ext cx="834776" cy="45596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95%</a:t>
                </a:r>
              </a:p>
            </p:txBody>
          </p:sp>
          <p:sp>
            <p:nvSpPr>
              <p:cNvPr id="37" name="TextBox 36">
                <a:extLst>
                  <a:ext uri="{FF2B5EF4-FFF2-40B4-BE49-F238E27FC236}">
                    <a16:creationId xmlns:a16="http://schemas.microsoft.com/office/drawing/2014/main" id="{D4C6BA82-49E1-6742-BDF6-472D47E08562}"/>
                  </a:ext>
                </a:extLst>
              </p:cNvPr>
              <p:cNvSpPr txBox="1"/>
              <p:nvPr/>
            </p:nvSpPr>
            <p:spPr>
              <a:xfrm>
                <a:off x="7038933" y="13264313"/>
                <a:ext cx="806055" cy="45596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79%</a:t>
                </a:r>
              </a:p>
            </p:txBody>
          </p:sp>
          <p:sp>
            <p:nvSpPr>
              <p:cNvPr id="38" name="TextBox 37">
                <a:extLst>
                  <a:ext uri="{FF2B5EF4-FFF2-40B4-BE49-F238E27FC236}">
                    <a16:creationId xmlns:a16="http://schemas.microsoft.com/office/drawing/2014/main" id="{CFF5E7A9-6041-4442-B448-C1184EA0F459}"/>
                  </a:ext>
                </a:extLst>
              </p:cNvPr>
              <p:cNvSpPr txBox="1"/>
              <p:nvPr/>
            </p:nvSpPr>
            <p:spPr>
              <a:xfrm>
                <a:off x="8261748" y="13264313"/>
                <a:ext cx="828641" cy="45596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93%</a:t>
                </a:r>
              </a:p>
            </p:txBody>
          </p:sp>
          <p:sp>
            <p:nvSpPr>
              <p:cNvPr id="39" name="TextBox 38">
                <a:extLst>
                  <a:ext uri="{FF2B5EF4-FFF2-40B4-BE49-F238E27FC236}">
                    <a16:creationId xmlns:a16="http://schemas.microsoft.com/office/drawing/2014/main" id="{5D91CDD3-7D2A-6C4A-9B72-09D3D8F181CD}"/>
                  </a:ext>
                </a:extLst>
              </p:cNvPr>
              <p:cNvSpPr txBox="1"/>
              <p:nvPr/>
            </p:nvSpPr>
            <p:spPr>
              <a:xfrm>
                <a:off x="9498156" y="13197706"/>
                <a:ext cx="763812" cy="45596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97%</a:t>
                </a:r>
              </a:p>
            </p:txBody>
          </p:sp>
          <p:sp>
            <p:nvSpPr>
              <p:cNvPr id="40" name="Rectangle 39">
                <a:extLst>
                  <a:ext uri="{FF2B5EF4-FFF2-40B4-BE49-F238E27FC236}">
                    <a16:creationId xmlns:a16="http://schemas.microsoft.com/office/drawing/2014/main" id="{E92D753B-D8E2-AB44-AE3A-E1C39A1407C6}"/>
                  </a:ext>
                </a:extLst>
              </p:cNvPr>
              <p:cNvSpPr/>
              <p:nvPr/>
            </p:nvSpPr>
            <p:spPr bwMode="auto">
              <a:xfrm>
                <a:off x="6623498" y="15124273"/>
                <a:ext cx="193030" cy="29136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378"/>
                <a:endParaRPr lang="en-US" sz="1800" dirty="0">
                  <a:solidFill>
                    <a:schemeClr val="bg1"/>
                  </a:solidFill>
                </a:endParaRPr>
              </a:p>
            </p:txBody>
          </p:sp>
          <p:sp>
            <p:nvSpPr>
              <p:cNvPr id="41" name="Rectangle 40">
                <a:extLst>
                  <a:ext uri="{FF2B5EF4-FFF2-40B4-BE49-F238E27FC236}">
                    <a16:creationId xmlns:a16="http://schemas.microsoft.com/office/drawing/2014/main" id="{CB760927-2C9C-8E4E-B4B8-9515E17559BD}"/>
                  </a:ext>
                </a:extLst>
              </p:cNvPr>
              <p:cNvSpPr/>
              <p:nvPr/>
            </p:nvSpPr>
            <p:spPr bwMode="auto">
              <a:xfrm>
                <a:off x="8537920" y="15125149"/>
                <a:ext cx="213218" cy="321988"/>
              </a:xfrm>
              <a:prstGeom prst="rect">
                <a:avLst/>
              </a:prstGeom>
              <a:solidFill>
                <a:srgbClr val="B1810B"/>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378"/>
                <a:endParaRPr lang="en-US" sz="1800" dirty="0">
                  <a:solidFill>
                    <a:schemeClr val="bg1"/>
                  </a:solidFill>
                </a:endParaRPr>
              </a:p>
            </p:txBody>
          </p:sp>
          <p:sp>
            <p:nvSpPr>
              <p:cNvPr id="42" name="TextBox 41">
                <a:extLst>
                  <a:ext uri="{FF2B5EF4-FFF2-40B4-BE49-F238E27FC236}">
                    <a16:creationId xmlns:a16="http://schemas.microsoft.com/office/drawing/2014/main" id="{CA56A9AC-99B9-4B4B-9F8B-FC86ECB9E4B3}"/>
                  </a:ext>
                </a:extLst>
              </p:cNvPr>
              <p:cNvSpPr txBox="1"/>
              <p:nvPr/>
            </p:nvSpPr>
            <p:spPr>
              <a:xfrm>
                <a:off x="6816527" y="15000470"/>
                <a:ext cx="1532426" cy="61688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OOS</a:t>
                </a:r>
              </a:p>
            </p:txBody>
          </p:sp>
          <p:sp>
            <p:nvSpPr>
              <p:cNvPr id="43" name="TextBox 42">
                <a:extLst>
                  <a:ext uri="{FF2B5EF4-FFF2-40B4-BE49-F238E27FC236}">
                    <a16:creationId xmlns:a16="http://schemas.microsoft.com/office/drawing/2014/main" id="{EAD76FFA-9113-B94C-B62C-031488F66B46}"/>
                  </a:ext>
                </a:extLst>
              </p:cNvPr>
              <p:cNvSpPr txBox="1"/>
              <p:nvPr/>
            </p:nvSpPr>
            <p:spPr>
              <a:xfrm>
                <a:off x="8739538" y="14986380"/>
                <a:ext cx="2274784" cy="61688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Not OOS</a:t>
                </a:r>
              </a:p>
            </p:txBody>
          </p:sp>
        </p:grpSp>
      </p:grpSp>
      <p:sp>
        <p:nvSpPr>
          <p:cNvPr id="44" name="Rectangle 106">
            <a:extLst>
              <a:ext uri="{FF2B5EF4-FFF2-40B4-BE49-F238E27FC236}">
                <a16:creationId xmlns:a16="http://schemas.microsoft.com/office/drawing/2014/main" id="{6CCF92AA-0759-9541-A926-ADCC3990981C}"/>
              </a:ext>
            </a:extLst>
          </p:cNvPr>
          <p:cNvSpPr>
            <a:spLocks noChangeArrowheads="1"/>
          </p:cNvSpPr>
          <p:nvPr/>
        </p:nvSpPr>
        <p:spPr bwMode="auto">
          <a:xfrm>
            <a:off x="1398341" y="14482329"/>
            <a:ext cx="7860379" cy="2759642"/>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1800" spc="10" dirty="0">
                <a:latin typeface="Arial"/>
                <a:cs typeface="Arial"/>
              </a:rPr>
              <a:t>Additional filler… </a:t>
            </a:r>
            <a:r>
              <a:rPr lang="en-US" sz="1800" spc="10" dirty="0">
                <a:solidFill>
                  <a:srgbClr val="FF0000"/>
                </a:solidFill>
                <a:latin typeface="Arial"/>
                <a:cs typeface="Arial"/>
              </a:rPr>
              <a:t>Remember to use high quality figures people can read </a:t>
            </a:r>
          </a:p>
          <a:p>
            <a:pPr algn="just"/>
            <a:r>
              <a:rPr lang="en-US" sz="1800" spc="10" dirty="0">
                <a:latin typeface="Arial"/>
                <a:cs typeface="Arial"/>
              </a:rPr>
              <a:t>XXXXXXXXXXXXXXXXXXXXXXXXXXXXXXXXXXXXXXXXXXXXXXXXXXXXXXXXXXXXXXXXXXXXXXXXXXXXXXXXXXXXXXXXXXXXXXXXXXXXXXXXXXXXXXXXXXXXX</a:t>
            </a:r>
            <a:endParaRPr lang="en-US" sz="1800" b="1" spc="10"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5A7F5D67-121B-EC49-BDDD-9E413B9588D9}"/>
              </a:ext>
            </a:extLst>
          </p:cNvPr>
          <p:cNvSpPr/>
          <p:nvPr/>
        </p:nvSpPr>
        <p:spPr>
          <a:xfrm>
            <a:off x="1313281" y="16327201"/>
            <a:ext cx="5401800" cy="523220"/>
          </a:xfrm>
          <a:prstGeom prst="rect">
            <a:avLst/>
          </a:prstGeom>
        </p:spPr>
        <p:txBody>
          <a:bodyPr wrap="square">
            <a:spAutoFit/>
          </a:bodyPr>
          <a:lstStyle/>
          <a:p>
            <a:r>
              <a:rPr lang="en-US" altLang="en-US" sz="2800" b="1" dirty="0">
                <a:latin typeface="Arial" panose="020B0604020202020204" pitchFamily="34" charset="0"/>
                <a:cs typeface="Arial" panose="020B0604020202020204" pitchFamily="34" charset="0"/>
              </a:rPr>
              <a:t>RESEARCH OBJECTIVES</a:t>
            </a:r>
            <a:endParaRPr lang="en-US" sz="2800" b="1"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6755375B-3593-F64D-80AD-C8884445F630}"/>
              </a:ext>
            </a:extLst>
          </p:cNvPr>
          <p:cNvSpPr txBox="1"/>
          <p:nvPr/>
        </p:nvSpPr>
        <p:spPr>
          <a:xfrm>
            <a:off x="1212928" y="17073916"/>
            <a:ext cx="8045792" cy="1358898"/>
          </a:xfrm>
          <a:prstGeom prst="rect">
            <a:avLst/>
          </a:prstGeom>
          <a:noFill/>
        </p:spPr>
        <p:txBody>
          <a:bodyPr wrap="square" rtlCol="0">
            <a:spAutoFit/>
          </a:bodyPr>
          <a:lstStyle/>
          <a:p>
            <a:pPr algn="just">
              <a:lnSpc>
                <a:spcPct val="107000"/>
              </a:lnSpc>
              <a:spcBef>
                <a:spcPts val="0"/>
              </a:spcBef>
              <a:spcAft>
                <a:spcPts val="800"/>
              </a:spcAft>
            </a:pPr>
            <a:r>
              <a:rPr lang="en-US" sz="1800" b="1" dirty="0">
                <a:latin typeface="Arial" panose="020B0604020202020204" pitchFamily="34" charset="0"/>
                <a:cs typeface="Arial" panose="020B0604020202020204" pitchFamily="34" charset="0"/>
              </a:rPr>
              <a:t>Clearly state your research question(s) with bullets:</a:t>
            </a:r>
          </a:p>
          <a:p>
            <a:pPr marL="342892" indent="-342892">
              <a:lnSpc>
                <a:spcPct val="107000"/>
              </a:lnSpc>
              <a:spcBef>
                <a:spcPts val="0"/>
              </a:spcBef>
              <a:spcAft>
                <a:spcPts val="0"/>
              </a:spcAft>
              <a:buFont typeface="Arial" panose="020B0604020202020204" pitchFamily="34" charset="0"/>
              <a:buChar char="•"/>
            </a:pPr>
            <a:r>
              <a:rPr lang="en-US" sz="1800" dirty="0">
                <a:latin typeface="Arial" panose="020B0604020202020204" pitchFamily="34" charset="0"/>
                <a:cs typeface="Arial" panose="020B0604020202020204" pitchFamily="34" charset="0"/>
              </a:rPr>
              <a:t>What are the most important drivers for identifying OOS rate at product-store level?</a:t>
            </a:r>
          </a:p>
          <a:p>
            <a:pPr marL="342892" indent="-342892">
              <a:lnSpc>
                <a:spcPct val="107000"/>
              </a:lnSpc>
              <a:spcBef>
                <a:spcPts val="0"/>
              </a:spcBef>
              <a:spcAft>
                <a:spcPts val="0"/>
              </a:spcAft>
              <a:buFont typeface="Arial" panose="020B0604020202020204" pitchFamily="34" charset="0"/>
              <a:buChar char="•"/>
            </a:pPr>
            <a:r>
              <a:rPr lang="en-US" sz="1800" dirty="0">
                <a:latin typeface="Arial" panose="020B0604020202020204" pitchFamily="34" charset="0"/>
                <a:cs typeface="Arial" panose="020B0604020202020204" pitchFamily="34" charset="0"/>
              </a:rPr>
              <a:t>What is the business impact and stock availability across Business Units?</a:t>
            </a:r>
          </a:p>
        </p:txBody>
      </p:sp>
      <p:sp>
        <p:nvSpPr>
          <p:cNvPr id="48" name="Rectangle 47">
            <a:extLst>
              <a:ext uri="{FF2B5EF4-FFF2-40B4-BE49-F238E27FC236}">
                <a16:creationId xmlns:a16="http://schemas.microsoft.com/office/drawing/2014/main" id="{5805A33B-F345-D14B-9F45-81D477157C78}"/>
              </a:ext>
            </a:extLst>
          </p:cNvPr>
          <p:cNvSpPr/>
          <p:nvPr/>
        </p:nvSpPr>
        <p:spPr>
          <a:xfrm>
            <a:off x="10976974" y="3490249"/>
            <a:ext cx="4789126"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LITERATURE REVIEW</a:t>
            </a:r>
          </a:p>
        </p:txBody>
      </p:sp>
      <p:sp>
        <p:nvSpPr>
          <p:cNvPr id="49" name="Rectangle 106">
            <a:extLst>
              <a:ext uri="{FF2B5EF4-FFF2-40B4-BE49-F238E27FC236}">
                <a16:creationId xmlns:a16="http://schemas.microsoft.com/office/drawing/2014/main" id="{B76B5DFF-684F-E942-9228-8BE1C9B833C9}"/>
              </a:ext>
            </a:extLst>
          </p:cNvPr>
          <p:cNvSpPr>
            <a:spLocks noChangeArrowheads="1"/>
          </p:cNvSpPr>
          <p:nvPr/>
        </p:nvSpPr>
        <p:spPr bwMode="auto">
          <a:xfrm>
            <a:off x="10770139" y="4356281"/>
            <a:ext cx="10993223" cy="1905042"/>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1800" spc="10" dirty="0">
                <a:latin typeface="Arial"/>
                <a:cs typeface="Arial"/>
              </a:rPr>
              <a:t>Summarize what you found in the papers you read and try to make an argument that what you have done in your project has not been reported on previously. </a:t>
            </a:r>
          </a:p>
          <a:p>
            <a:pPr algn="just"/>
            <a:r>
              <a:rPr lang="en-US" sz="1800" spc="10" dirty="0">
                <a:latin typeface="Arial"/>
                <a:cs typeface="Arial"/>
              </a:rPr>
              <a:t>Sometimes people will create a table in Excel that has certain aspects that the papers you read have, then show that your study compares to the previous studies….</a:t>
            </a:r>
          </a:p>
          <a:p>
            <a:pPr algn="just">
              <a:lnSpc>
                <a:spcPct val="107000"/>
              </a:lnSpc>
              <a:spcBef>
                <a:spcPts val="0"/>
              </a:spcBef>
              <a:spcAft>
                <a:spcPts val="800"/>
              </a:spcAft>
            </a:pPr>
            <a:endParaRPr lang="en-US" sz="1800" spc="10" dirty="0">
              <a:latin typeface="Arial"/>
              <a:cs typeface="Arial"/>
            </a:endParaRPr>
          </a:p>
          <a:p>
            <a:pPr algn="just">
              <a:lnSpc>
                <a:spcPct val="107000"/>
              </a:lnSpc>
              <a:spcBef>
                <a:spcPts val="0"/>
              </a:spcBef>
              <a:spcAft>
                <a:spcPts val="800"/>
              </a:spcAft>
            </a:pPr>
            <a:endParaRPr lang="en-US" sz="1800" dirty="0">
              <a:latin typeface="Arial"/>
              <a:cs typeface="Arial"/>
            </a:endParaRPr>
          </a:p>
          <a:p>
            <a:pPr algn="just">
              <a:lnSpc>
                <a:spcPct val="107000"/>
              </a:lnSpc>
              <a:spcBef>
                <a:spcPts val="0"/>
              </a:spcBef>
              <a:spcAft>
                <a:spcPts val="800"/>
              </a:spcAft>
            </a:pPr>
            <a:endParaRPr lang="en-US" sz="1800" dirty="0">
              <a:latin typeface="Arial"/>
              <a:cs typeface="Arial"/>
            </a:endParaRPr>
          </a:p>
        </p:txBody>
      </p:sp>
      <p:graphicFrame>
        <p:nvGraphicFramePr>
          <p:cNvPr id="50" name="Table 49">
            <a:extLst>
              <a:ext uri="{FF2B5EF4-FFF2-40B4-BE49-F238E27FC236}">
                <a16:creationId xmlns:a16="http://schemas.microsoft.com/office/drawing/2014/main" id="{7445CF53-F89E-F141-AFF2-28720BE26818}"/>
              </a:ext>
            </a:extLst>
          </p:cNvPr>
          <p:cNvGraphicFramePr>
            <a:graphicFrameLocks noGrp="1"/>
          </p:cNvGraphicFramePr>
          <p:nvPr>
            <p:extLst>
              <p:ext uri="{D42A27DB-BD31-4B8C-83A1-F6EECF244321}">
                <p14:modId xmlns:p14="http://schemas.microsoft.com/office/powerpoint/2010/main" val="3180521793"/>
              </p:ext>
            </p:extLst>
          </p:nvPr>
        </p:nvGraphicFramePr>
        <p:xfrm>
          <a:off x="11255561" y="6476194"/>
          <a:ext cx="10350500" cy="2087880"/>
        </p:xfrm>
        <a:graphic>
          <a:graphicData uri="http://schemas.openxmlformats.org/drawingml/2006/table">
            <a:tbl>
              <a:tblPr>
                <a:tableStyleId>{2D5ABB26-0587-4C30-8999-92F81FD0307C}</a:tableStyleId>
              </a:tblPr>
              <a:tblGrid>
                <a:gridCol w="4000500">
                  <a:extLst>
                    <a:ext uri="{9D8B030D-6E8A-4147-A177-3AD203B41FA5}">
                      <a16:colId xmlns:a16="http://schemas.microsoft.com/office/drawing/2014/main" val="1362220680"/>
                    </a:ext>
                  </a:extLst>
                </a:gridCol>
                <a:gridCol w="1206500">
                  <a:extLst>
                    <a:ext uri="{9D8B030D-6E8A-4147-A177-3AD203B41FA5}">
                      <a16:colId xmlns:a16="http://schemas.microsoft.com/office/drawing/2014/main" val="1136442080"/>
                    </a:ext>
                  </a:extLst>
                </a:gridCol>
                <a:gridCol w="1206500">
                  <a:extLst>
                    <a:ext uri="{9D8B030D-6E8A-4147-A177-3AD203B41FA5}">
                      <a16:colId xmlns:a16="http://schemas.microsoft.com/office/drawing/2014/main" val="1340404384"/>
                    </a:ext>
                  </a:extLst>
                </a:gridCol>
                <a:gridCol w="1206500">
                  <a:extLst>
                    <a:ext uri="{9D8B030D-6E8A-4147-A177-3AD203B41FA5}">
                      <a16:colId xmlns:a16="http://schemas.microsoft.com/office/drawing/2014/main" val="3279917908"/>
                    </a:ext>
                  </a:extLst>
                </a:gridCol>
                <a:gridCol w="1206500">
                  <a:extLst>
                    <a:ext uri="{9D8B030D-6E8A-4147-A177-3AD203B41FA5}">
                      <a16:colId xmlns:a16="http://schemas.microsoft.com/office/drawing/2014/main" val="3709838586"/>
                    </a:ext>
                  </a:extLst>
                </a:gridCol>
                <a:gridCol w="1524000">
                  <a:extLst>
                    <a:ext uri="{9D8B030D-6E8A-4147-A177-3AD203B41FA5}">
                      <a16:colId xmlns:a16="http://schemas.microsoft.com/office/drawing/2014/main" val="2806175685"/>
                    </a:ext>
                  </a:extLst>
                </a:gridCol>
              </a:tblGrid>
              <a:tr h="0">
                <a:tc>
                  <a:txBody>
                    <a:bodyPr/>
                    <a:lstStyle/>
                    <a:p>
                      <a:pPr algn="ctr" fontAlgn="ctr"/>
                      <a:r>
                        <a:rPr lang="en-US" sz="2000" b="1" u="none" strike="noStrike" dirty="0">
                          <a:solidFill>
                            <a:schemeClr val="tx1"/>
                          </a:solidFill>
                          <a:effectLst/>
                          <a:latin typeface="Arial" panose="020B0604020202020204" pitchFamily="34" charset="0"/>
                          <a:cs typeface="Arial" panose="020B0604020202020204" pitchFamily="34" charset="0"/>
                        </a:rPr>
                        <a:t>Study</a:t>
                      </a:r>
                      <a:endParaRPr lang="en-US" sz="2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tc>
                  <a:txBody>
                    <a:bodyPr/>
                    <a:lstStyle/>
                    <a:p>
                      <a:pPr algn="ctr" fontAlgn="ctr"/>
                      <a:r>
                        <a:rPr lang="en-US" sz="2000" b="1" u="none" strike="noStrike">
                          <a:solidFill>
                            <a:schemeClr val="tx1"/>
                          </a:solidFill>
                          <a:effectLst/>
                          <a:latin typeface="Arial" panose="020B0604020202020204" pitchFamily="34" charset="0"/>
                          <a:cs typeface="Arial" panose="020B0604020202020204" pitchFamily="34" charset="0"/>
                        </a:rPr>
                        <a:t>ARIMA</a:t>
                      </a:r>
                      <a:endParaRPr lang="en-US" sz="2000" b="1" i="0" u="none" strike="noStrike">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tc>
                  <a:txBody>
                    <a:bodyPr/>
                    <a:lstStyle/>
                    <a:p>
                      <a:pPr algn="ctr" fontAlgn="ctr"/>
                      <a:r>
                        <a:rPr lang="en-US" sz="2000" b="1" u="none" strike="noStrike">
                          <a:solidFill>
                            <a:schemeClr val="tx1"/>
                          </a:solidFill>
                          <a:effectLst/>
                          <a:latin typeface="Arial" panose="020B0604020202020204" pitchFamily="34" charset="0"/>
                          <a:cs typeface="Arial" panose="020B0604020202020204" pitchFamily="34" charset="0"/>
                        </a:rPr>
                        <a:t>ANN</a:t>
                      </a:r>
                      <a:endParaRPr lang="en-US" sz="2000" b="1" i="0" u="none" strike="noStrike">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tc>
                  <a:txBody>
                    <a:bodyPr/>
                    <a:lstStyle/>
                    <a:p>
                      <a:pPr algn="ctr" fontAlgn="ctr"/>
                      <a:r>
                        <a:rPr lang="en-US" sz="2000" b="1" u="none" strike="noStrike">
                          <a:solidFill>
                            <a:schemeClr val="tx1"/>
                          </a:solidFill>
                          <a:effectLst/>
                          <a:latin typeface="Arial" panose="020B0604020202020204" pitchFamily="34" charset="0"/>
                          <a:cs typeface="Arial" panose="020B0604020202020204" pitchFamily="34" charset="0"/>
                        </a:rPr>
                        <a:t>RF</a:t>
                      </a:r>
                      <a:endParaRPr lang="en-US" sz="2000" b="1" i="0" u="none" strike="noStrike">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tc>
                  <a:txBody>
                    <a:bodyPr/>
                    <a:lstStyle/>
                    <a:p>
                      <a:pPr algn="ctr" fontAlgn="ctr"/>
                      <a:r>
                        <a:rPr lang="en-US" sz="2000" b="1" u="none" strike="noStrike" dirty="0">
                          <a:solidFill>
                            <a:schemeClr val="tx1"/>
                          </a:solidFill>
                          <a:effectLst/>
                          <a:latin typeface="Arial" panose="020B0604020202020204" pitchFamily="34" charset="0"/>
                          <a:cs typeface="Arial" panose="020B0604020202020204" pitchFamily="34" charset="0"/>
                        </a:rPr>
                        <a:t>LMT</a:t>
                      </a:r>
                      <a:endParaRPr lang="en-US" sz="2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tc>
                  <a:txBody>
                    <a:bodyPr/>
                    <a:lstStyle/>
                    <a:p>
                      <a:pPr algn="ctr" fontAlgn="ctr"/>
                      <a:r>
                        <a:rPr lang="en-US" sz="2000" b="1" u="none" strike="noStrike" dirty="0">
                          <a:solidFill>
                            <a:schemeClr val="tx1"/>
                          </a:solidFill>
                          <a:effectLst/>
                          <a:latin typeface="Arial" panose="020B0604020202020204" pitchFamily="34" charset="0"/>
                          <a:cs typeface="Arial" panose="020B0604020202020204" pitchFamily="34" charset="0"/>
                        </a:rPr>
                        <a:t>Ensemble</a:t>
                      </a:r>
                      <a:endParaRPr lang="en-US" sz="2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extLst>
                  <a:ext uri="{0D108BD9-81ED-4DB2-BD59-A6C34878D82A}">
                    <a16:rowId xmlns:a16="http://schemas.microsoft.com/office/drawing/2014/main" val="3480475937"/>
                  </a:ext>
                </a:extLst>
              </a:tr>
              <a:tr h="358140">
                <a:tc>
                  <a:txBody>
                    <a:bodyPr/>
                    <a:lstStyle/>
                    <a:p>
                      <a:pPr algn="l" fontAlgn="b"/>
                      <a:r>
                        <a:rPr lang="en-US" sz="2000" u="none" strike="noStrike">
                          <a:effectLst/>
                          <a:latin typeface="Arial" panose="020B0604020202020204" pitchFamily="34" charset="0"/>
                          <a:cs typeface="Arial" panose="020B0604020202020204" pitchFamily="34" charset="0"/>
                        </a:rPr>
                        <a:t>Dimitris Papakiriakopoulos, 2011</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5681605"/>
                  </a:ext>
                </a:extLst>
              </a:tr>
              <a:tr h="358140">
                <a:tc>
                  <a:txBody>
                    <a:bodyPr/>
                    <a:lstStyle/>
                    <a:p>
                      <a:pPr algn="l" fontAlgn="b"/>
                      <a:r>
                        <a:rPr lang="en-US" sz="2000" u="none" strike="noStrike">
                          <a:effectLst/>
                          <a:latin typeface="Arial" panose="020B0604020202020204" pitchFamily="34" charset="0"/>
                          <a:cs typeface="Arial" panose="020B0604020202020204" pitchFamily="34" charset="0"/>
                        </a:rPr>
                        <a:t>M.W.T. Gemmink, 2017</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7892477"/>
                  </a:ext>
                </a:extLst>
              </a:tr>
              <a:tr h="358140">
                <a:tc>
                  <a:txBody>
                    <a:bodyPr/>
                    <a:lstStyle/>
                    <a:p>
                      <a:pPr algn="l" fontAlgn="b"/>
                      <a:r>
                        <a:rPr lang="en-US" sz="2000" u="none" strike="noStrike">
                          <a:effectLst/>
                          <a:latin typeface="Arial" panose="020B0604020202020204" pitchFamily="34" charset="0"/>
                          <a:cs typeface="Arial" panose="020B0604020202020204" pitchFamily="34" charset="0"/>
                        </a:rPr>
                        <a:t>Enzo Morosini Frazzon, 2019</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5086895"/>
                  </a:ext>
                </a:extLst>
              </a:tr>
              <a:tr h="350520">
                <a:tc>
                  <a:txBody>
                    <a:bodyPr/>
                    <a:lstStyle/>
                    <a:p>
                      <a:pPr algn="l" fontAlgn="b"/>
                      <a:r>
                        <a:rPr lang="en-US" sz="2000" u="none" strike="noStrike">
                          <a:effectLst/>
                          <a:latin typeface="Arial" panose="020B0604020202020204" pitchFamily="34" charset="0"/>
                          <a:cs typeface="Arial" panose="020B0604020202020204" pitchFamily="34" charset="0"/>
                        </a:rPr>
                        <a:t>Bart L MacCarthy, 2019</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5">
                  <a:txBody>
                    <a:bodyPr/>
                    <a:lstStyle/>
                    <a:p>
                      <a:pPr algn="ctr" fontAlgn="b"/>
                      <a:r>
                        <a:rPr lang="en-US" sz="2000" u="none" strike="noStrike">
                          <a:effectLst/>
                          <a:latin typeface="Arial" panose="020B0604020202020204" pitchFamily="34" charset="0"/>
                          <a:cs typeface="Arial" panose="020B0604020202020204" pitchFamily="34" charset="0"/>
                        </a:rPr>
                        <a:t>Used a generalized store wave picking model</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82700911"/>
                  </a:ext>
                </a:extLst>
              </a:tr>
              <a:tr h="358140">
                <a:tc>
                  <a:txBody>
                    <a:bodyPr/>
                    <a:lstStyle/>
                    <a:p>
                      <a:pPr algn="l" fontAlgn="b"/>
                      <a:r>
                        <a:rPr lang="en-US" sz="2000" u="none" strike="noStrike" dirty="0">
                          <a:effectLst/>
                          <a:latin typeface="Arial" panose="020B0604020202020204" pitchFamily="34" charset="0"/>
                          <a:cs typeface="Arial" panose="020B0604020202020204" pitchFamily="34" charset="0"/>
                        </a:rPr>
                        <a:t>Our Study, 2020</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dirty="0">
                          <a:effectLst/>
                          <a:latin typeface="Arial" panose="020B0604020202020204" pitchFamily="34" charset="0"/>
                          <a:cs typeface="Arial" panose="020B0604020202020204" pitchFamily="34" charset="0"/>
                        </a:rPr>
                        <a:t> </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dirty="0">
                          <a:effectLst/>
                          <a:latin typeface="Arial" panose="020B0604020202020204" pitchFamily="34" charset="0"/>
                          <a:cs typeface="Arial" panose="020B0604020202020204" pitchFamily="34" charset="0"/>
                        </a:rPr>
                        <a:t> </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5700368"/>
                  </a:ext>
                </a:extLst>
              </a:tr>
            </a:tbl>
          </a:graphicData>
        </a:graphic>
      </p:graphicFrame>
      <p:sp>
        <p:nvSpPr>
          <p:cNvPr id="51" name="Rectangle 50">
            <a:extLst>
              <a:ext uri="{FF2B5EF4-FFF2-40B4-BE49-F238E27FC236}">
                <a16:creationId xmlns:a16="http://schemas.microsoft.com/office/drawing/2014/main" id="{681C7298-AC55-BC47-9945-21D18946CD1E}"/>
              </a:ext>
            </a:extLst>
          </p:cNvPr>
          <p:cNvSpPr/>
          <p:nvPr/>
        </p:nvSpPr>
        <p:spPr>
          <a:xfrm>
            <a:off x="10976974" y="9586938"/>
            <a:ext cx="4789126"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METHODOLOGY</a:t>
            </a:r>
          </a:p>
        </p:txBody>
      </p:sp>
      <p:pic>
        <p:nvPicPr>
          <p:cNvPr id="52" name="Picture 51" descr="A screenshot of a cell phone&#10;&#10;Description automatically generated">
            <a:extLst>
              <a:ext uri="{FF2B5EF4-FFF2-40B4-BE49-F238E27FC236}">
                <a16:creationId xmlns:a16="http://schemas.microsoft.com/office/drawing/2014/main" id="{93CA1441-BA2E-2943-B648-47F899F6A48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428030" y="10656659"/>
            <a:ext cx="9289784" cy="9071362"/>
          </a:xfrm>
          <a:prstGeom prst="rect">
            <a:avLst/>
          </a:prstGeom>
        </p:spPr>
      </p:pic>
      <p:cxnSp>
        <p:nvCxnSpPr>
          <p:cNvPr id="53" name="Straight Connector 52">
            <a:extLst>
              <a:ext uri="{FF2B5EF4-FFF2-40B4-BE49-F238E27FC236}">
                <a16:creationId xmlns:a16="http://schemas.microsoft.com/office/drawing/2014/main" id="{C75D7442-DCEF-4249-9AE3-C50D6BED3597}"/>
              </a:ext>
            </a:extLst>
          </p:cNvPr>
          <p:cNvCxnSpPr/>
          <p:nvPr/>
        </p:nvCxnSpPr>
        <p:spPr bwMode="auto">
          <a:xfrm flipV="1">
            <a:off x="10078546" y="3365850"/>
            <a:ext cx="33941" cy="17053622"/>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Connector 54">
            <a:extLst>
              <a:ext uri="{FF2B5EF4-FFF2-40B4-BE49-F238E27FC236}">
                <a16:creationId xmlns:a16="http://schemas.microsoft.com/office/drawing/2014/main" id="{93B4EA7E-3951-D940-B911-8184BAC955FF}"/>
              </a:ext>
            </a:extLst>
          </p:cNvPr>
          <p:cNvCxnSpPr/>
          <p:nvPr/>
        </p:nvCxnSpPr>
        <p:spPr bwMode="auto">
          <a:xfrm flipV="1">
            <a:off x="22084177" y="3365850"/>
            <a:ext cx="33941" cy="17053622"/>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a:extLst>
              <a:ext uri="{FF2B5EF4-FFF2-40B4-BE49-F238E27FC236}">
                <a16:creationId xmlns:a16="http://schemas.microsoft.com/office/drawing/2014/main" id="{91101FB1-9B75-4A42-9710-E3BDB668D61D}"/>
              </a:ext>
            </a:extLst>
          </p:cNvPr>
          <p:cNvCxnSpPr/>
          <p:nvPr/>
        </p:nvCxnSpPr>
        <p:spPr bwMode="auto">
          <a:xfrm flipV="1">
            <a:off x="33142709" y="3365850"/>
            <a:ext cx="33941" cy="17053622"/>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9" name="Picture 58">
            <a:extLst>
              <a:ext uri="{FF2B5EF4-FFF2-40B4-BE49-F238E27FC236}">
                <a16:creationId xmlns:a16="http://schemas.microsoft.com/office/drawing/2014/main" id="{2143E379-72B6-8541-A065-AFDFEABC3DA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16274" y="747483"/>
            <a:ext cx="10792797" cy="1171066"/>
          </a:xfrm>
          <a:prstGeom prst="rect">
            <a:avLst/>
          </a:prstGeom>
        </p:spPr>
      </p:pic>
      <p:sp>
        <p:nvSpPr>
          <p:cNvPr id="60" name="Rectangle 59">
            <a:extLst>
              <a:ext uri="{FF2B5EF4-FFF2-40B4-BE49-F238E27FC236}">
                <a16:creationId xmlns:a16="http://schemas.microsoft.com/office/drawing/2014/main" id="{1CA88E54-AD9A-0B4B-A04A-6DC862D6D2D0}"/>
              </a:ext>
            </a:extLst>
          </p:cNvPr>
          <p:cNvSpPr/>
          <p:nvPr/>
        </p:nvSpPr>
        <p:spPr>
          <a:xfrm>
            <a:off x="22542162" y="3743064"/>
            <a:ext cx="4789126"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STATISTICAL RESULTS</a:t>
            </a:r>
          </a:p>
        </p:txBody>
      </p:sp>
      <p:sp>
        <p:nvSpPr>
          <p:cNvPr id="61" name="TextBox 19">
            <a:extLst>
              <a:ext uri="{FF2B5EF4-FFF2-40B4-BE49-F238E27FC236}">
                <a16:creationId xmlns:a16="http://schemas.microsoft.com/office/drawing/2014/main" id="{A93CA39F-3957-EE4F-8EAB-E53487046BAE}"/>
              </a:ext>
            </a:extLst>
          </p:cNvPr>
          <p:cNvSpPr txBox="1"/>
          <p:nvPr/>
        </p:nvSpPr>
        <p:spPr>
          <a:xfrm>
            <a:off x="22672790" y="4941277"/>
            <a:ext cx="9944690" cy="769441"/>
          </a:xfrm>
          <a:prstGeom prst="rect">
            <a:avLst/>
          </a:prstGeom>
          <a:noFill/>
        </p:spPr>
        <p:txBody>
          <a:bodyPr wrap="square" rtlCol="0" anchor="t">
            <a:spAutoFit/>
          </a:bodyPr>
          <a:lstStyle/>
          <a:p>
            <a:pPr algn="just"/>
            <a:r>
              <a:rPr lang="en-US" altLang="en-US" sz="2200" spc="10" dirty="0">
                <a:latin typeface="Arial"/>
                <a:cs typeface="Arial"/>
              </a:rPr>
              <a:t>Discuss the performance of your models and refer to the figure. Don’t use a table, create a nice-looking plot(s) in Tableau, Excel, or R.</a:t>
            </a:r>
          </a:p>
        </p:txBody>
      </p:sp>
      <p:graphicFrame>
        <p:nvGraphicFramePr>
          <p:cNvPr id="62" name="Object 61">
            <a:extLst>
              <a:ext uri="{FF2B5EF4-FFF2-40B4-BE49-F238E27FC236}">
                <a16:creationId xmlns:a16="http://schemas.microsoft.com/office/drawing/2014/main" id="{F4AD0E40-B3B2-894B-BAF3-BA50DD329ABD}"/>
              </a:ext>
            </a:extLst>
          </p:cNvPr>
          <p:cNvGraphicFramePr>
            <a:graphicFrameLocks noChangeAspect="1"/>
          </p:cNvGraphicFramePr>
          <p:nvPr>
            <p:extLst>
              <p:ext uri="{D42A27DB-BD31-4B8C-83A1-F6EECF244321}">
                <p14:modId xmlns:p14="http://schemas.microsoft.com/office/powerpoint/2010/main" val="1507456055"/>
              </p:ext>
            </p:extLst>
          </p:nvPr>
        </p:nvGraphicFramePr>
        <p:xfrm>
          <a:off x="22927749" y="6069258"/>
          <a:ext cx="4307329" cy="3054142"/>
        </p:xfrm>
        <a:graphic>
          <a:graphicData uri="http://schemas.openxmlformats.org/presentationml/2006/ole">
            <mc:AlternateContent xmlns:mc="http://schemas.openxmlformats.org/markup-compatibility/2006">
              <mc:Choice xmlns:v="urn:schemas-microsoft-com:vml" Requires="v">
                <p:oleObj name="Worksheet" r:id="rId7" imgW="2730500" imgH="1917700" progId="Excel.Sheet.12">
                  <p:embed/>
                </p:oleObj>
              </mc:Choice>
              <mc:Fallback>
                <p:oleObj name="Worksheet" r:id="rId7" imgW="2730500" imgH="1917700" progId="Excel.Sheet.12">
                  <p:embed/>
                  <p:pic>
                    <p:nvPicPr>
                      <p:cNvPr id="62" name="Object 61">
                        <a:extLst>
                          <a:ext uri="{FF2B5EF4-FFF2-40B4-BE49-F238E27FC236}">
                            <a16:creationId xmlns:a16="http://schemas.microsoft.com/office/drawing/2014/main" id="{F4AD0E40-B3B2-894B-BAF3-BA50DD329ABD}"/>
                          </a:ext>
                        </a:extLst>
                      </p:cNvPr>
                      <p:cNvPicPr/>
                      <p:nvPr/>
                    </p:nvPicPr>
                    <p:blipFill>
                      <a:blip r:embed="rId8"/>
                      <a:stretch>
                        <a:fillRect/>
                      </a:stretch>
                    </p:blipFill>
                    <p:spPr>
                      <a:xfrm>
                        <a:off x="22927749" y="6069258"/>
                        <a:ext cx="4307329" cy="3054142"/>
                      </a:xfrm>
                      <a:prstGeom prst="rect">
                        <a:avLst/>
                      </a:prstGeom>
                    </p:spPr>
                  </p:pic>
                </p:oleObj>
              </mc:Fallback>
            </mc:AlternateContent>
          </a:graphicData>
        </a:graphic>
      </p:graphicFrame>
      <p:sp>
        <p:nvSpPr>
          <p:cNvPr id="63" name="Rectangle 62">
            <a:extLst>
              <a:ext uri="{FF2B5EF4-FFF2-40B4-BE49-F238E27FC236}">
                <a16:creationId xmlns:a16="http://schemas.microsoft.com/office/drawing/2014/main" id="{62570729-6F36-324A-934C-00C97A81151D}"/>
              </a:ext>
            </a:extLst>
          </p:cNvPr>
          <p:cNvSpPr/>
          <p:nvPr/>
        </p:nvSpPr>
        <p:spPr>
          <a:xfrm>
            <a:off x="28574623" y="9490685"/>
            <a:ext cx="3885063"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4. Probability Calibration Plot</a:t>
            </a:r>
          </a:p>
        </p:txBody>
      </p:sp>
      <p:pic>
        <p:nvPicPr>
          <p:cNvPr id="64" name="Picture 63" descr="A close up of a map&#10;&#10;Description automatically generated">
            <a:extLst>
              <a:ext uri="{FF2B5EF4-FFF2-40B4-BE49-F238E27FC236}">
                <a16:creationId xmlns:a16="http://schemas.microsoft.com/office/drawing/2014/main" id="{6F9C05F6-7D25-9043-921D-C3C6FC3438CF}"/>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28024483" y="6319126"/>
            <a:ext cx="4507992" cy="2934443"/>
          </a:xfrm>
          <a:prstGeom prst="rect">
            <a:avLst/>
          </a:prstGeom>
        </p:spPr>
      </p:pic>
      <p:sp>
        <p:nvSpPr>
          <p:cNvPr id="65" name="Rectangle 64">
            <a:extLst>
              <a:ext uri="{FF2B5EF4-FFF2-40B4-BE49-F238E27FC236}">
                <a16:creationId xmlns:a16="http://schemas.microsoft.com/office/drawing/2014/main" id="{2D0F399A-7A2B-A744-93B5-BECA9276BA06}"/>
              </a:ext>
            </a:extLst>
          </p:cNvPr>
          <p:cNvSpPr/>
          <p:nvPr/>
        </p:nvSpPr>
        <p:spPr>
          <a:xfrm>
            <a:off x="22982384" y="9461782"/>
            <a:ext cx="3885063"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3. Model Results</a:t>
            </a:r>
          </a:p>
        </p:txBody>
      </p:sp>
      <p:graphicFrame>
        <p:nvGraphicFramePr>
          <p:cNvPr id="66" name="Object 65">
            <a:extLst>
              <a:ext uri="{FF2B5EF4-FFF2-40B4-BE49-F238E27FC236}">
                <a16:creationId xmlns:a16="http://schemas.microsoft.com/office/drawing/2014/main" id="{46553380-406F-254D-BE8D-17E50C25E9D6}"/>
              </a:ext>
            </a:extLst>
          </p:cNvPr>
          <p:cNvGraphicFramePr>
            <a:graphicFrameLocks noChangeAspect="1"/>
          </p:cNvGraphicFramePr>
          <p:nvPr>
            <p:extLst>
              <p:ext uri="{D42A27DB-BD31-4B8C-83A1-F6EECF244321}">
                <p14:modId xmlns:p14="http://schemas.microsoft.com/office/powerpoint/2010/main" val="3955051705"/>
              </p:ext>
            </p:extLst>
          </p:nvPr>
        </p:nvGraphicFramePr>
        <p:xfrm>
          <a:off x="23044432" y="11790405"/>
          <a:ext cx="3871786" cy="2924022"/>
        </p:xfrm>
        <a:graphic>
          <a:graphicData uri="http://schemas.openxmlformats.org/presentationml/2006/ole">
            <mc:AlternateContent xmlns:mc="http://schemas.openxmlformats.org/markup-compatibility/2006">
              <mc:Choice xmlns:v="urn:schemas-microsoft-com:vml" Requires="v">
                <p:oleObj name="Worksheet" r:id="rId10" imgW="2453827" imgH="1836448" progId="Excel.Sheet.12">
                  <p:embed/>
                </p:oleObj>
              </mc:Choice>
              <mc:Fallback>
                <p:oleObj name="Worksheet" r:id="rId10" imgW="2453827" imgH="1836448" progId="Excel.Sheet.12">
                  <p:embed/>
                  <p:pic>
                    <p:nvPicPr>
                      <p:cNvPr id="66" name="Object 65">
                        <a:extLst>
                          <a:ext uri="{FF2B5EF4-FFF2-40B4-BE49-F238E27FC236}">
                            <a16:creationId xmlns:a16="http://schemas.microsoft.com/office/drawing/2014/main" id="{46553380-406F-254D-BE8D-17E50C25E9D6}"/>
                          </a:ext>
                        </a:extLst>
                      </p:cNvPr>
                      <p:cNvPicPr/>
                      <p:nvPr/>
                    </p:nvPicPr>
                    <p:blipFill>
                      <a:blip r:embed="rId11"/>
                      <a:stretch>
                        <a:fillRect/>
                      </a:stretch>
                    </p:blipFill>
                    <p:spPr>
                      <a:xfrm>
                        <a:off x="23044432" y="11790405"/>
                        <a:ext cx="3871786" cy="2924022"/>
                      </a:xfrm>
                      <a:prstGeom prst="rect">
                        <a:avLst/>
                      </a:prstGeom>
                    </p:spPr>
                  </p:pic>
                </p:oleObj>
              </mc:Fallback>
            </mc:AlternateContent>
          </a:graphicData>
        </a:graphic>
      </p:graphicFrame>
      <p:sp>
        <p:nvSpPr>
          <p:cNvPr id="67" name="Rectangle 66">
            <a:extLst>
              <a:ext uri="{FF2B5EF4-FFF2-40B4-BE49-F238E27FC236}">
                <a16:creationId xmlns:a16="http://schemas.microsoft.com/office/drawing/2014/main" id="{9A9B821B-8D47-614C-9B9B-4ACFCA4923D2}"/>
              </a:ext>
            </a:extLst>
          </p:cNvPr>
          <p:cNvSpPr/>
          <p:nvPr/>
        </p:nvSpPr>
        <p:spPr>
          <a:xfrm>
            <a:off x="28502093" y="15176569"/>
            <a:ext cx="3885063"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4. Probability Calibration Plot</a:t>
            </a:r>
          </a:p>
        </p:txBody>
      </p:sp>
      <p:pic>
        <p:nvPicPr>
          <p:cNvPr id="68" name="Picture 67" descr="A close up of a map&#10;&#10;Description automatically generated">
            <a:extLst>
              <a:ext uri="{FF2B5EF4-FFF2-40B4-BE49-F238E27FC236}">
                <a16:creationId xmlns:a16="http://schemas.microsoft.com/office/drawing/2014/main" id="{2EB34552-B2D6-2940-B3C6-68124767C550}"/>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27882440" y="11988708"/>
            <a:ext cx="4507992" cy="2934443"/>
          </a:xfrm>
          <a:prstGeom prst="rect">
            <a:avLst/>
          </a:prstGeom>
        </p:spPr>
      </p:pic>
      <p:graphicFrame>
        <p:nvGraphicFramePr>
          <p:cNvPr id="69" name="Object 68">
            <a:extLst>
              <a:ext uri="{FF2B5EF4-FFF2-40B4-BE49-F238E27FC236}">
                <a16:creationId xmlns:a16="http://schemas.microsoft.com/office/drawing/2014/main" id="{AB49D4EA-9348-CA47-A0D5-1707587622F5}"/>
              </a:ext>
            </a:extLst>
          </p:cNvPr>
          <p:cNvGraphicFramePr>
            <a:graphicFrameLocks noChangeAspect="1"/>
          </p:cNvGraphicFramePr>
          <p:nvPr>
            <p:extLst>
              <p:ext uri="{D42A27DB-BD31-4B8C-83A1-F6EECF244321}">
                <p14:modId xmlns:p14="http://schemas.microsoft.com/office/powerpoint/2010/main" val="938288711"/>
              </p:ext>
            </p:extLst>
          </p:nvPr>
        </p:nvGraphicFramePr>
        <p:xfrm>
          <a:off x="23214802" y="16715506"/>
          <a:ext cx="3871786" cy="2924022"/>
        </p:xfrm>
        <a:graphic>
          <a:graphicData uri="http://schemas.openxmlformats.org/presentationml/2006/ole">
            <mc:AlternateContent xmlns:mc="http://schemas.openxmlformats.org/markup-compatibility/2006">
              <mc:Choice xmlns:v="urn:schemas-microsoft-com:vml" Requires="v">
                <p:oleObj name="Worksheet" r:id="rId10" imgW="2453827" imgH="1836448" progId="Excel.Sheet.12">
                  <p:embed/>
                </p:oleObj>
              </mc:Choice>
              <mc:Fallback>
                <p:oleObj name="Worksheet" r:id="rId10" imgW="2453827" imgH="1836448" progId="Excel.Sheet.12">
                  <p:embed/>
                  <p:pic>
                    <p:nvPicPr>
                      <p:cNvPr id="69" name="Object 68">
                        <a:extLst>
                          <a:ext uri="{FF2B5EF4-FFF2-40B4-BE49-F238E27FC236}">
                            <a16:creationId xmlns:a16="http://schemas.microsoft.com/office/drawing/2014/main" id="{AB49D4EA-9348-CA47-A0D5-1707587622F5}"/>
                          </a:ext>
                        </a:extLst>
                      </p:cNvPr>
                      <p:cNvPicPr/>
                      <p:nvPr/>
                    </p:nvPicPr>
                    <p:blipFill>
                      <a:blip r:embed="rId11"/>
                      <a:stretch>
                        <a:fillRect/>
                      </a:stretch>
                    </p:blipFill>
                    <p:spPr>
                      <a:xfrm>
                        <a:off x="23214802" y="16715506"/>
                        <a:ext cx="3871786" cy="2924022"/>
                      </a:xfrm>
                      <a:prstGeom prst="rect">
                        <a:avLst/>
                      </a:prstGeom>
                    </p:spPr>
                  </p:pic>
                </p:oleObj>
              </mc:Fallback>
            </mc:AlternateContent>
          </a:graphicData>
        </a:graphic>
      </p:graphicFrame>
      <p:sp>
        <p:nvSpPr>
          <p:cNvPr id="70" name="Rectangle 69">
            <a:extLst>
              <a:ext uri="{FF2B5EF4-FFF2-40B4-BE49-F238E27FC236}">
                <a16:creationId xmlns:a16="http://schemas.microsoft.com/office/drawing/2014/main" id="{CA63F07B-53BB-6745-A6D1-3451B8244A0A}"/>
              </a:ext>
            </a:extLst>
          </p:cNvPr>
          <p:cNvSpPr/>
          <p:nvPr/>
        </p:nvSpPr>
        <p:spPr>
          <a:xfrm>
            <a:off x="28543228" y="19870971"/>
            <a:ext cx="3885063"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4. Probability Calibration Plot</a:t>
            </a:r>
          </a:p>
        </p:txBody>
      </p:sp>
      <p:pic>
        <p:nvPicPr>
          <p:cNvPr id="71" name="Picture 70" descr="A close up of a map&#10;&#10;Description automatically generated">
            <a:extLst>
              <a:ext uri="{FF2B5EF4-FFF2-40B4-BE49-F238E27FC236}">
                <a16:creationId xmlns:a16="http://schemas.microsoft.com/office/drawing/2014/main" id="{01F0688B-DA40-874A-ABF5-1A120DDBA85E}"/>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27993088" y="16699412"/>
            <a:ext cx="4507992" cy="2934443"/>
          </a:xfrm>
          <a:prstGeom prst="rect">
            <a:avLst/>
          </a:prstGeom>
        </p:spPr>
      </p:pic>
      <p:sp>
        <p:nvSpPr>
          <p:cNvPr id="72" name="TextBox 19">
            <a:extLst>
              <a:ext uri="{FF2B5EF4-FFF2-40B4-BE49-F238E27FC236}">
                <a16:creationId xmlns:a16="http://schemas.microsoft.com/office/drawing/2014/main" id="{9860660A-6AEA-974A-986F-7DD7C7588D44}"/>
              </a:ext>
            </a:extLst>
          </p:cNvPr>
          <p:cNvSpPr txBox="1"/>
          <p:nvPr/>
        </p:nvSpPr>
        <p:spPr>
          <a:xfrm>
            <a:off x="23003203" y="10506883"/>
            <a:ext cx="8369325" cy="1107996"/>
          </a:xfrm>
          <a:prstGeom prst="rect">
            <a:avLst/>
          </a:prstGeom>
          <a:noFill/>
        </p:spPr>
        <p:txBody>
          <a:bodyPr wrap="square" rtlCol="0" anchor="t">
            <a:spAutoFit/>
          </a:bodyPr>
          <a:lstStyle/>
          <a:p>
            <a:pPr algn="just"/>
            <a:r>
              <a:rPr lang="en-US" altLang="en-US" sz="2200" spc="10" dirty="0">
                <a:latin typeface="Arial"/>
                <a:cs typeface="Arial"/>
              </a:rPr>
              <a:t>Discuss the performance of your models and refer to the figure. Don’t use a table, create a nice-looking plot(s) in Tableau, Excel, or R.</a:t>
            </a:r>
          </a:p>
        </p:txBody>
      </p:sp>
      <p:sp>
        <p:nvSpPr>
          <p:cNvPr id="73" name="Rectangle 72">
            <a:extLst>
              <a:ext uri="{FF2B5EF4-FFF2-40B4-BE49-F238E27FC236}">
                <a16:creationId xmlns:a16="http://schemas.microsoft.com/office/drawing/2014/main" id="{D0B119D5-FFE6-004F-B4B3-46B9D20B1282}"/>
              </a:ext>
            </a:extLst>
          </p:cNvPr>
          <p:cNvSpPr/>
          <p:nvPr/>
        </p:nvSpPr>
        <p:spPr>
          <a:xfrm>
            <a:off x="22954479" y="15121816"/>
            <a:ext cx="3908542"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3. Model Results</a:t>
            </a:r>
          </a:p>
        </p:txBody>
      </p:sp>
      <p:sp>
        <p:nvSpPr>
          <p:cNvPr id="74" name="Rectangle 73">
            <a:extLst>
              <a:ext uri="{FF2B5EF4-FFF2-40B4-BE49-F238E27FC236}">
                <a16:creationId xmlns:a16="http://schemas.microsoft.com/office/drawing/2014/main" id="{5D546F02-6BF2-AA45-9788-DDF3DF1F4846}"/>
              </a:ext>
            </a:extLst>
          </p:cNvPr>
          <p:cNvSpPr/>
          <p:nvPr/>
        </p:nvSpPr>
        <p:spPr>
          <a:xfrm>
            <a:off x="22954479" y="19901714"/>
            <a:ext cx="3908542"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3. Model Results</a:t>
            </a:r>
          </a:p>
        </p:txBody>
      </p:sp>
      <p:sp>
        <p:nvSpPr>
          <p:cNvPr id="75" name="Rectangle 74">
            <a:extLst>
              <a:ext uri="{FF2B5EF4-FFF2-40B4-BE49-F238E27FC236}">
                <a16:creationId xmlns:a16="http://schemas.microsoft.com/office/drawing/2014/main" id="{7F8D71F1-52BE-D246-AD70-F6A1590513F2}"/>
              </a:ext>
            </a:extLst>
          </p:cNvPr>
          <p:cNvSpPr/>
          <p:nvPr/>
        </p:nvSpPr>
        <p:spPr>
          <a:xfrm>
            <a:off x="34194410" y="3743064"/>
            <a:ext cx="4213035"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EXPECTED IMPACT</a:t>
            </a:r>
          </a:p>
        </p:txBody>
      </p:sp>
      <p:sp>
        <p:nvSpPr>
          <p:cNvPr id="76" name="Rectangle 106">
            <a:extLst>
              <a:ext uri="{FF2B5EF4-FFF2-40B4-BE49-F238E27FC236}">
                <a16:creationId xmlns:a16="http://schemas.microsoft.com/office/drawing/2014/main" id="{61278ADC-B080-8642-97F8-8DE7B5945FB6}"/>
              </a:ext>
            </a:extLst>
          </p:cNvPr>
          <p:cNvSpPr>
            <a:spLocks noChangeArrowheads="1"/>
          </p:cNvSpPr>
          <p:nvPr/>
        </p:nvSpPr>
        <p:spPr bwMode="auto">
          <a:xfrm>
            <a:off x="34279472" y="4548511"/>
            <a:ext cx="7860379" cy="4588749"/>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altLang="en-US" sz="1800" spc="10" dirty="0">
                <a:latin typeface="Arial"/>
                <a:cs typeface="Arial"/>
              </a:rPr>
              <a:t>Discuss the “expected or potential” impact the performance of your model could have. Since you did not work directly with a company, you are framing this as a potential scenario in a how a company could benefit from your insights.</a:t>
            </a:r>
          </a:p>
          <a:p>
            <a:pPr algn="just"/>
            <a:endParaRPr lang="en-US" altLang="en-US" sz="1800" spc="10" dirty="0">
              <a:latin typeface="Arial"/>
              <a:cs typeface="Arial"/>
            </a:endParaRPr>
          </a:p>
          <a:p>
            <a:pPr algn="just"/>
            <a:r>
              <a:rPr lang="en-US" altLang="en-US" sz="1800" spc="10" dirty="0">
                <a:latin typeface="Arial"/>
                <a:cs typeface="Arial"/>
              </a:rPr>
              <a:t>Create a nice-looking plot(s) in Tableau, Excel, or R. Ideally this figure(s) would be one of a few things:</a:t>
            </a:r>
          </a:p>
          <a:p>
            <a:pPr marL="342892" indent="-342892" algn="just">
              <a:buFont typeface="Arial" panose="020B0604020202020204" pitchFamily="34" charset="0"/>
              <a:buChar char="•"/>
            </a:pPr>
            <a:r>
              <a:rPr lang="en-US" altLang="en-US" sz="1800" spc="10" dirty="0">
                <a:latin typeface="Arial"/>
                <a:cs typeface="Arial"/>
              </a:rPr>
              <a:t>Translate your statistical results to potential business results/impact</a:t>
            </a:r>
          </a:p>
          <a:p>
            <a:pPr marL="342892" indent="-342892" algn="just">
              <a:buFont typeface="Arial" panose="020B0604020202020204" pitchFamily="34" charset="0"/>
              <a:buChar char="•"/>
            </a:pPr>
            <a:r>
              <a:rPr lang="en-US" altLang="en-US" sz="1800" spc="10" dirty="0">
                <a:latin typeface="Arial"/>
                <a:cs typeface="Arial"/>
              </a:rPr>
              <a:t>If an interpretable model, discuss the impacts/effects on the outcome with corresponding confidence intervals</a:t>
            </a:r>
          </a:p>
          <a:p>
            <a:pPr marL="342892" indent="-342892" algn="just">
              <a:buFont typeface="Arial" panose="020B0604020202020204" pitchFamily="34" charset="0"/>
              <a:buChar char="•"/>
            </a:pPr>
            <a:r>
              <a:rPr lang="en-US" altLang="en-US" sz="1800" spc="10" dirty="0">
                <a:latin typeface="Arial"/>
                <a:cs typeface="Arial"/>
              </a:rPr>
              <a:t>If prediction accuracy was a focus, say an 80% accuracy (from your best model) versus a 75% accuracy, how does this 5% improvement impact the business business, customer, or other stakeholder?</a:t>
            </a:r>
          </a:p>
        </p:txBody>
      </p:sp>
      <p:sp>
        <p:nvSpPr>
          <p:cNvPr id="77" name="Rectangle 76">
            <a:extLst>
              <a:ext uri="{FF2B5EF4-FFF2-40B4-BE49-F238E27FC236}">
                <a16:creationId xmlns:a16="http://schemas.microsoft.com/office/drawing/2014/main" id="{B383FFF5-78F6-5D4E-B6DF-05BB8D4CBF1A}"/>
              </a:ext>
            </a:extLst>
          </p:cNvPr>
          <p:cNvSpPr/>
          <p:nvPr/>
        </p:nvSpPr>
        <p:spPr>
          <a:xfrm>
            <a:off x="34228303" y="13812168"/>
            <a:ext cx="3480990"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CONCLUSIONS</a:t>
            </a:r>
          </a:p>
        </p:txBody>
      </p:sp>
      <p:grpSp>
        <p:nvGrpSpPr>
          <p:cNvPr id="78" name="Group 77">
            <a:extLst>
              <a:ext uri="{FF2B5EF4-FFF2-40B4-BE49-F238E27FC236}">
                <a16:creationId xmlns:a16="http://schemas.microsoft.com/office/drawing/2014/main" id="{26D6379F-3B5D-AC4B-8C89-64A76C2BF67D}"/>
              </a:ext>
            </a:extLst>
          </p:cNvPr>
          <p:cNvGrpSpPr/>
          <p:nvPr/>
        </p:nvGrpSpPr>
        <p:grpSpPr>
          <a:xfrm>
            <a:off x="34112209" y="9155013"/>
            <a:ext cx="7943101" cy="3227644"/>
            <a:chOff x="25289585" y="11815798"/>
            <a:chExt cx="7270041" cy="3385539"/>
          </a:xfrm>
        </p:grpSpPr>
        <p:grpSp>
          <p:nvGrpSpPr>
            <p:cNvPr id="79" name="Group 78">
              <a:extLst>
                <a:ext uri="{FF2B5EF4-FFF2-40B4-BE49-F238E27FC236}">
                  <a16:creationId xmlns:a16="http://schemas.microsoft.com/office/drawing/2014/main" id="{5DD22EE9-9C96-F042-9C86-B2561932AEBB}"/>
                </a:ext>
              </a:extLst>
            </p:cNvPr>
            <p:cNvGrpSpPr/>
            <p:nvPr/>
          </p:nvGrpSpPr>
          <p:grpSpPr>
            <a:xfrm>
              <a:off x="25289585" y="11815798"/>
              <a:ext cx="7270041" cy="3385539"/>
              <a:chOff x="1149350" y="904695"/>
              <a:chExt cx="7226300" cy="3457830"/>
            </a:xfrm>
          </p:grpSpPr>
          <p:sp>
            <p:nvSpPr>
              <p:cNvPr id="85" name="Text Placeholder 11">
                <a:extLst>
                  <a:ext uri="{FF2B5EF4-FFF2-40B4-BE49-F238E27FC236}">
                    <a16:creationId xmlns:a16="http://schemas.microsoft.com/office/drawing/2014/main" id="{619A28F3-74B4-CD47-AD2F-67D0C8A9B276}"/>
                  </a:ext>
                </a:extLst>
              </p:cNvPr>
              <p:cNvSpPr>
                <a:spLocks noGrp="1"/>
              </p:cNvSpPr>
              <p:nvPr/>
            </p:nvSpPr>
            <p:spPr bwMode="gray">
              <a:xfrm>
                <a:off x="7626350" y="1662747"/>
                <a:ext cx="312738"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20638" tIns="0" rIns="20638" bIns="0" numCol="1" spcCol="0" anchor="b"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836D957C-DB45-47DD-9CDF-56638D547EB8}" type="datetime'''5''''''0''''''''''''''''''''''.''''''''6'''''''">
                  <a:rPr lang="en-US" altLang="en-US" sz="2000" b="1">
                    <a:solidFill>
                      <a:schemeClr val="bg1"/>
                    </a:solidFill>
                    <a:latin typeface="Arial" panose="020B0604020202020204" pitchFamily="34" charset="0"/>
                    <a:cs typeface="Arial" panose="020B0604020202020204" pitchFamily="34" charset="0"/>
                    <a:sym typeface="Arial" panose="020B0604020202020204" pitchFamily="34" charset="0"/>
                  </a:rPr>
                  <a:pPr/>
                  <a:t>50.6</a:t>
                </a:fld>
                <a:endParaRPr lang="en-US" sz="1100" b="1">
                  <a:solidFill>
                    <a:schemeClr val="bg1"/>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grpSp>
            <p:nvGrpSpPr>
              <p:cNvPr id="86" name="Group 85">
                <a:extLst>
                  <a:ext uri="{FF2B5EF4-FFF2-40B4-BE49-F238E27FC236}">
                    <a16:creationId xmlns:a16="http://schemas.microsoft.com/office/drawing/2014/main" id="{1FBCBB6F-0016-8044-8ADA-F7C81B911684}"/>
                  </a:ext>
                </a:extLst>
              </p:cNvPr>
              <p:cNvGrpSpPr/>
              <p:nvPr/>
            </p:nvGrpSpPr>
            <p:grpSpPr>
              <a:xfrm>
                <a:off x="1149350" y="904695"/>
                <a:ext cx="7226300" cy="3457830"/>
                <a:chOff x="1149350" y="904695"/>
                <a:chExt cx="7226300" cy="3457830"/>
              </a:xfrm>
            </p:grpSpPr>
            <p:cxnSp>
              <p:nvCxnSpPr>
                <p:cNvPr id="87" name="Straight Connector 86">
                  <a:extLst>
                    <a:ext uri="{FF2B5EF4-FFF2-40B4-BE49-F238E27FC236}">
                      <a16:creationId xmlns:a16="http://schemas.microsoft.com/office/drawing/2014/main" id="{36D0687F-745F-3B4E-9AC5-D4A51D2E8FA1}"/>
                    </a:ext>
                  </a:extLst>
                </p:cNvPr>
                <p:cNvCxnSpPr/>
                <p:nvPr/>
              </p:nvCxnSpPr>
              <p:spPr bwMode="auto">
                <a:xfrm>
                  <a:off x="2016125" y="3605213"/>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3BEBCDDB-C765-A248-AF9C-9BDE5D84B0B3}"/>
                    </a:ext>
                  </a:extLst>
                </p:cNvPr>
                <p:cNvCxnSpPr/>
                <p:nvPr/>
              </p:nvCxnSpPr>
              <p:spPr bwMode="auto">
                <a:xfrm>
                  <a:off x="3025775" y="2422525"/>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73C3EAFE-231B-2545-909B-620D71633D40}"/>
                    </a:ext>
                  </a:extLst>
                </p:cNvPr>
                <p:cNvCxnSpPr/>
                <p:nvPr/>
              </p:nvCxnSpPr>
              <p:spPr bwMode="auto">
                <a:xfrm>
                  <a:off x="7061200" y="1192213"/>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38D082A6-97EF-184D-9E4B-A5DE88D7A22B}"/>
                    </a:ext>
                  </a:extLst>
                </p:cNvPr>
                <p:cNvCxnSpPr/>
                <p:nvPr/>
              </p:nvCxnSpPr>
              <p:spPr bwMode="auto">
                <a:xfrm>
                  <a:off x="5043488" y="1654175"/>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AD58206C-1CF8-AF41-B3BA-8A1A4DB6B7D3}"/>
                    </a:ext>
                  </a:extLst>
                </p:cNvPr>
                <p:cNvCxnSpPr/>
                <p:nvPr/>
              </p:nvCxnSpPr>
              <p:spPr bwMode="auto">
                <a:xfrm>
                  <a:off x="6051550" y="1522413"/>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B2A2310B-0EFF-9C49-980B-9C8B6EA7BBFF}"/>
                    </a:ext>
                  </a:extLst>
                </p:cNvPr>
                <p:cNvCxnSpPr/>
                <p:nvPr/>
              </p:nvCxnSpPr>
              <p:spPr bwMode="auto">
                <a:xfrm>
                  <a:off x="4033838" y="1773238"/>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graphicFrame>
              <p:nvGraphicFramePr>
                <p:cNvPr id="93" name="Chart 92">
                  <a:extLst>
                    <a:ext uri="{FF2B5EF4-FFF2-40B4-BE49-F238E27FC236}">
                      <a16:creationId xmlns:a16="http://schemas.microsoft.com/office/drawing/2014/main" id="{14354B23-7A82-3E42-AC0E-F498689402CA}"/>
                    </a:ext>
                  </a:extLst>
                </p:cNvPr>
                <p:cNvGraphicFramePr/>
                <p:nvPr>
                  <p:extLst>
                    <p:ext uri="{D42A27DB-BD31-4B8C-83A1-F6EECF244321}">
                      <p14:modId xmlns:p14="http://schemas.microsoft.com/office/powerpoint/2010/main" val="2217611819"/>
                    </p:ext>
                  </p:extLst>
                </p:nvPr>
              </p:nvGraphicFramePr>
              <p:xfrm>
                <a:off x="1149350" y="1109663"/>
                <a:ext cx="7226300" cy="3022600"/>
              </p:xfrm>
              <a:graphic>
                <a:graphicData uri="http://schemas.openxmlformats.org/drawingml/2006/chart">
                  <c:chart xmlns:c="http://schemas.openxmlformats.org/drawingml/2006/chart" xmlns:r="http://schemas.openxmlformats.org/officeDocument/2006/relationships" r:id="rId12"/>
                </a:graphicData>
              </a:graphic>
            </p:graphicFrame>
            <p:sp>
              <p:nvSpPr>
                <p:cNvPr id="94" name="Text Placeholder 11">
                  <a:extLst>
                    <a:ext uri="{FF2B5EF4-FFF2-40B4-BE49-F238E27FC236}">
                      <a16:creationId xmlns:a16="http://schemas.microsoft.com/office/drawing/2014/main" id="{07001D0F-7A10-3740-8654-72DC90E6D504}"/>
                    </a:ext>
                  </a:extLst>
                </p:cNvPr>
                <p:cNvSpPr>
                  <a:spLocks noGrp="1"/>
                </p:cNvSpPr>
                <p:nvPr/>
              </p:nvSpPr>
              <p:spPr bwMode="auto">
                <a:xfrm>
                  <a:off x="1449388" y="4095750"/>
                  <a:ext cx="573088"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6C697B0B-CA0F-46FE-AAB9-D7F17EAA5733}" type="datetime'''''''P''''''''''''''''''''''''''''''rod''u''''''c''e'''''''''">
                    <a:rPr lang="en-US" altLang="en-US" sz="2000" b="1">
                      <a:latin typeface="Arial" panose="020B0604020202020204" pitchFamily="34" charset="0"/>
                      <a:cs typeface="Arial" panose="020B0604020202020204" pitchFamily="34" charset="0"/>
                      <a:sym typeface="Arial" panose="020B0604020202020204" pitchFamily="34" charset="0"/>
                    </a:rPr>
                    <a:pPr/>
                    <a:t>Produce</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95" name="Text Placeholder 11">
                  <a:extLst>
                    <a:ext uri="{FF2B5EF4-FFF2-40B4-BE49-F238E27FC236}">
                      <a16:creationId xmlns:a16="http://schemas.microsoft.com/office/drawing/2014/main" id="{8876ED8C-42E4-2F41-B604-43036083607B}"/>
                    </a:ext>
                  </a:extLst>
                </p:cNvPr>
                <p:cNvSpPr>
                  <a:spLocks noGrp="1"/>
                </p:cNvSpPr>
                <p:nvPr/>
              </p:nvSpPr>
              <p:spPr bwMode="auto">
                <a:xfrm>
                  <a:off x="5487988" y="4095750"/>
                  <a:ext cx="56515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A0F57AF3-3EFB-461B-A253-4E5B0BB92360}" type="datetime'''''S''''e''''''''''''a''''''''''''''''''''''''fo''''''''od'">
                    <a:rPr lang="en-US" altLang="en-US" sz="2000" b="1">
                      <a:latin typeface="Arial" panose="020B0604020202020204" pitchFamily="34" charset="0"/>
                      <a:cs typeface="Arial" panose="020B0604020202020204" pitchFamily="34" charset="0"/>
                      <a:sym typeface="Arial" panose="020B0604020202020204" pitchFamily="34" charset="0"/>
                    </a:rPr>
                    <a:pPr/>
                    <a:t>Seafood</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96" name="Text Placeholder 11">
                  <a:extLst>
                    <a:ext uri="{FF2B5EF4-FFF2-40B4-BE49-F238E27FC236}">
                      <a16:creationId xmlns:a16="http://schemas.microsoft.com/office/drawing/2014/main" id="{C33B7C00-7710-8B43-A05D-DFCBF41EAA4D}"/>
                    </a:ext>
                  </a:extLst>
                </p:cNvPr>
                <p:cNvSpPr>
                  <a:spLocks noGrp="1"/>
                </p:cNvSpPr>
                <p:nvPr/>
              </p:nvSpPr>
              <p:spPr bwMode="auto">
                <a:xfrm>
                  <a:off x="2611438" y="4095750"/>
                  <a:ext cx="268288"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714B8252-5F25-4DDA-89DD-F7246B3624B3}" type="datetime'''''''''''D''''''''el''''''i'''">
                    <a:rPr lang="en-US" altLang="en-US" sz="2000" b="1">
                      <a:latin typeface="Arial" panose="020B0604020202020204" pitchFamily="34" charset="0"/>
                      <a:cs typeface="Arial" panose="020B0604020202020204" pitchFamily="34" charset="0"/>
                      <a:sym typeface="Arial" panose="020B0604020202020204" pitchFamily="34" charset="0"/>
                    </a:rPr>
                    <a:pPr/>
                    <a:t>Deli</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97" name="Text Placeholder 11">
                  <a:extLst>
                    <a:ext uri="{FF2B5EF4-FFF2-40B4-BE49-F238E27FC236}">
                      <a16:creationId xmlns:a16="http://schemas.microsoft.com/office/drawing/2014/main" id="{B70EEC4B-342D-ED44-8BB8-C51ED3B00BAE}"/>
                    </a:ext>
                  </a:extLst>
                </p:cNvPr>
                <p:cNvSpPr>
                  <a:spLocks noGrp="1"/>
                </p:cNvSpPr>
                <p:nvPr/>
              </p:nvSpPr>
              <p:spPr bwMode="auto">
                <a:xfrm>
                  <a:off x="3587749" y="4095750"/>
                  <a:ext cx="33020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A5BD977D-3C43-44C7-8426-91C4BD14A232}" type="datetime'''''''''''''''''''M''''e''''''a''''''''''t'''''''''''''''''">
                    <a:rPr lang="en-US" altLang="en-US" sz="2000" b="1">
                      <a:latin typeface="Arial" panose="020B0604020202020204" pitchFamily="34" charset="0"/>
                      <a:cs typeface="Arial" panose="020B0604020202020204" pitchFamily="34" charset="0"/>
                      <a:sym typeface="Arial" panose="020B0604020202020204" pitchFamily="34" charset="0"/>
                    </a:rPr>
                    <a:pPr/>
                    <a:t>Meat</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98" name="Text Placeholder 11">
                  <a:extLst>
                    <a:ext uri="{FF2B5EF4-FFF2-40B4-BE49-F238E27FC236}">
                      <a16:creationId xmlns:a16="http://schemas.microsoft.com/office/drawing/2014/main" id="{5E4977BE-EA82-0646-B12A-F32ECAB8CDA6}"/>
                    </a:ext>
                  </a:extLst>
                </p:cNvPr>
                <p:cNvSpPr>
                  <a:spLocks noGrp="1"/>
                </p:cNvSpPr>
                <p:nvPr/>
              </p:nvSpPr>
              <p:spPr bwMode="auto">
                <a:xfrm>
                  <a:off x="6565900" y="4095750"/>
                  <a:ext cx="430213"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CFA311B6-B4FE-4DD0-A078-38008CB29B02}" type="datetime'''''''''''''''''''''''O''''''''t''h''e''''''r''''''s'''">
                    <a:rPr lang="en-US" altLang="en-US" sz="2000" b="1">
                      <a:latin typeface="Arial" panose="020B0604020202020204" pitchFamily="34" charset="0"/>
                      <a:cs typeface="Arial" panose="020B0604020202020204" pitchFamily="34" charset="0"/>
                      <a:sym typeface="Arial" panose="020B0604020202020204" pitchFamily="34" charset="0"/>
                    </a:rPr>
                    <a:pPr/>
                    <a:t>Others</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99" name="Text Placeholder 11">
                  <a:extLst>
                    <a:ext uri="{FF2B5EF4-FFF2-40B4-BE49-F238E27FC236}">
                      <a16:creationId xmlns:a16="http://schemas.microsoft.com/office/drawing/2014/main" id="{D3EA8687-837A-834A-8ADB-795641DA499A}"/>
                    </a:ext>
                  </a:extLst>
                </p:cNvPr>
                <p:cNvSpPr>
                  <a:spLocks noGrp="1"/>
                </p:cNvSpPr>
                <p:nvPr/>
              </p:nvSpPr>
              <p:spPr bwMode="auto">
                <a:xfrm>
                  <a:off x="7626350" y="4095750"/>
                  <a:ext cx="32385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D75122EC-A470-42FB-B245-08D046D9A1D4}" type="datetime'''''''''''T''''''''''''''''''''''''''''''''''''ota''''''''''l'">
                    <a:rPr lang="en-US" altLang="en-US" sz="2000" b="1">
                      <a:latin typeface="Arial" panose="020B0604020202020204" pitchFamily="34" charset="0"/>
                      <a:cs typeface="Arial" panose="020B0604020202020204" pitchFamily="34" charset="0"/>
                      <a:sym typeface="Arial" panose="020B0604020202020204" pitchFamily="34" charset="0"/>
                    </a:rPr>
                    <a:pPr/>
                    <a:t>Total</a:t>
                  </a:fld>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100" name="Text Placeholder 11">
                  <a:extLst>
                    <a:ext uri="{FF2B5EF4-FFF2-40B4-BE49-F238E27FC236}">
                      <a16:creationId xmlns:a16="http://schemas.microsoft.com/office/drawing/2014/main" id="{4EB40145-65A2-684B-82D3-69A98E63C9ED}"/>
                    </a:ext>
                  </a:extLst>
                </p:cNvPr>
                <p:cNvSpPr>
                  <a:spLocks noGrp="1"/>
                </p:cNvSpPr>
                <p:nvPr/>
              </p:nvSpPr>
              <p:spPr bwMode="auto">
                <a:xfrm>
                  <a:off x="4481513" y="4095750"/>
                  <a:ext cx="88265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r>
                    <a:rPr lang="en-US" sz="2000"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Grocery</a:t>
                  </a:r>
                  <a:endParaRPr lang="en-US"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101" name="Text Placeholder 11">
                  <a:extLst>
                    <a:ext uri="{FF2B5EF4-FFF2-40B4-BE49-F238E27FC236}">
                      <a16:creationId xmlns:a16="http://schemas.microsoft.com/office/drawing/2014/main" id="{9857F0E5-0732-E442-8545-ED4FEE47A317}"/>
                    </a:ext>
                  </a:extLst>
                </p:cNvPr>
                <p:cNvSpPr>
                  <a:spLocks noGrp="1"/>
                </p:cNvSpPr>
                <p:nvPr/>
              </p:nvSpPr>
              <p:spPr bwMode="gray">
                <a:xfrm>
                  <a:off x="6481109" y="904695"/>
                  <a:ext cx="752527" cy="283337"/>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20638" tIns="0" rIns="20638" bIns="0" numCol="1" spcCol="0" anchor="ctr"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20E9C4FE-8E4E-4620-9F7C-7DFE75683DD9}" type="datetime'''''5''''''.''''''''''''9'''''">
                    <a:rPr lang="en-US" altLang="en-US" sz="2000" b="1">
                      <a:latin typeface="Arial" panose="020B0604020202020204" pitchFamily="34" charset="0"/>
                      <a:cs typeface="Arial" panose="020B0604020202020204" pitchFamily="34" charset="0"/>
                      <a:sym typeface="Arial" panose="020B0604020202020204" pitchFamily="34" charset="0"/>
                    </a:rPr>
                    <a:pPr/>
                    <a:t>5.9</a:t>
                  </a:fld>
                  <a:r>
                    <a:rPr lang="en-US" altLang="en-US" sz="2000" b="1" dirty="0">
                      <a:latin typeface="Arial" panose="020B0604020202020204" pitchFamily="34" charset="0"/>
                      <a:cs typeface="Arial" panose="020B0604020202020204" pitchFamily="34" charset="0"/>
                      <a:sym typeface="Arial" panose="020B0604020202020204" pitchFamily="34" charset="0"/>
                    </a:rPr>
                    <a:t> M</a:t>
                  </a:r>
                  <a:endParaRPr lang="en-US" sz="1400" b="1" dirty="0">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102" name="Rectangle 101">
                  <a:extLst>
                    <a:ext uri="{FF2B5EF4-FFF2-40B4-BE49-F238E27FC236}">
                      <a16:creationId xmlns:a16="http://schemas.microsoft.com/office/drawing/2014/main" id="{2F7F7847-BBCD-D143-B6F5-2C0F8B52F1C0}"/>
                    </a:ext>
                  </a:extLst>
                </p:cNvPr>
                <p:cNvSpPr/>
                <p:nvPr/>
              </p:nvSpPr>
              <p:spPr>
                <a:xfrm>
                  <a:off x="1379498" y="3128870"/>
                  <a:ext cx="704926" cy="1233655"/>
                </a:xfrm>
                <a:prstGeom prst="rect">
                  <a:avLst/>
                </a:prstGeom>
                <a:noFill/>
                <a:ln>
                  <a:solidFill>
                    <a:srgbClr val="D23A4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912813" rtl="0" fontAlgn="base">
                    <a:spcBef>
                      <a:spcPct val="0"/>
                    </a:spcBef>
                    <a:spcAft>
                      <a:spcPct val="0"/>
                    </a:spcAft>
                    <a:defRPr kern="1200">
                      <a:solidFill>
                        <a:schemeClr val="lt1"/>
                      </a:solidFill>
                      <a:latin typeface="+mn-lt"/>
                      <a:ea typeface="+mn-ea"/>
                      <a:cs typeface="+mn-cs"/>
                    </a:defRPr>
                  </a:lvl1pPr>
                  <a:lvl2pPr marL="455613" indent="1588" algn="l" defTabSz="912813" rtl="0" fontAlgn="base">
                    <a:spcBef>
                      <a:spcPct val="0"/>
                    </a:spcBef>
                    <a:spcAft>
                      <a:spcPct val="0"/>
                    </a:spcAft>
                    <a:defRPr kern="1200">
                      <a:solidFill>
                        <a:schemeClr val="lt1"/>
                      </a:solidFill>
                      <a:latin typeface="+mn-lt"/>
                      <a:ea typeface="+mn-ea"/>
                      <a:cs typeface="+mn-cs"/>
                    </a:defRPr>
                  </a:lvl2pPr>
                  <a:lvl3pPr marL="912813" indent="1588" algn="l" defTabSz="912813" rtl="0" fontAlgn="base">
                    <a:spcBef>
                      <a:spcPct val="0"/>
                    </a:spcBef>
                    <a:spcAft>
                      <a:spcPct val="0"/>
                    </a:spcAft>
                    <a:defRPr kern="1200">
                      <a:solidFill>
                        <a:schemeClr val="lt1"/>
                      </a:solidFill>
                      <a:latin typeface="+mn-lt"/>
                      <a:ea typeface="+mn-ea"/>
                      <a:cs typeface="+mn-cs"/>
                    </a:defRPr>
                  </a:lvl3pPr>
                  <a:lvl4pPr marL="1370013" indent="1588" algn="l" defTabSz="912813" rtl="0" fontAlgn="base">
                    <a:spcBef>
                      <a:spcPct val="0"/>
                    </a:spcBef>
                    <a:spcAft>
                      <a:spcPct val="0"/>
                    </a:spcAft>
                    <a:defRPr kern="1200">
                      <a:solidFill>
                        <a:schemeClr val="lt1"/>
                      </a:solidFill>
                      <a:latin typeface="+mn-lt"/>
                      <a:ea typeface="+mn-ea"/>
                      <a:cs typeface="+mn-cs"/>
                    </a:defRPr>
                  </a:lvl4pPr>
                  <a:lvl5pPr marL="1827213" indent="1588" algn="l" defTabSz="912813"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endParaRPr lang="en-US" sz="1400">
                    <a:solidFill>
                      <a:schemeClr val="tx2"/>
                    </a:solidFill>
                  </a:endParaRPr>
                </a:p>
              </p:txBody>
            </p:sp>
          </p:grpSp>
        </p:grpSp>
        <p:sp>
          <p:nvSpPr>
            <p:cNvPr id="80" name="TextBox 79">
              <a:extLst>
                <a:ext uri="{FF2B5EF4-FFF2-40B4-BE49-F238E27FC236}">
                  <a16:creationId xmlns:a16="http://schemas.microsoft.com/office/drawing/2014/main" id="{AE0F9273-04ED-8043-9F8B-A5EC0EB9D39B}"/>
                </a:ext>
              </a:extLst>
            </p:cNvPr>
            <p:cNvSpPr txBox="1"/>
            <p:nvPr/>
          </p:nvSpPr>
          <p:spPr>
            <a:xfrm>
              <a:off x="26562415" y="12891532"/>
              <a:ext cx="689864" cy="419683"/>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21 M</a:t>
              </a:r>
            </a:p>
          </p:txBody>
        </p:sp>
        <p:sp>
          <p:nvSpPr>
            <p:cNvPr id="81" name="TextBox 80">
              <a:extLst>
                <a:ext uri="{FF2B5EF4-FFF2-40B4-BE49-F238E27FC236}">
                  <a16:creationId xmlns:a16="http://schemas.microsoft.com/office/drawing/2014/main" id="{3250A54C-97DF-3D4D-BD28-4C8759522E25}"/>
                </a:ext>
              </a:extLst>
            </p:cNvPr>
            <p:cNvSpPr txBox="1"/>
            <p:nvPr/>
          </p:nvSpPr>
          <p:spPr>
            <a:xfrm>
              <a:off x="25546587" y="14078171"/>
              <a:ext cx="754421" cy="419683"/>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7.9 M</a:t>
              </a:r>
            </a:p>
          </p:txBody>
        </p:sp>
        <p:sp>
          <p:nvSpPr>
            <p:cNvPr id="82" name="TextBox 81">
              <a:extLst>
                <a:ext uri="{FF2B5EF4-FFF2-40B4-BE49-F238E27FC236}">
                  <a16:creationId xmlns:a16="http://schemas.microsoft.com/office/drawing/2014/main" id="{C1E2D24C-2350-E34A-B63D-5103864E5204}"/>
                </a:ext>
              </a:extLst>
            </p:cNvPr>
            <p:cNvSpPr txBox="1"/>
            <p:nvPr/>
          </p:nvSpPr>
          <p:spPr>
            <a:xfrm>
              <a:off x="27485087" y="12326738"/>
              <a:ext cx="872029" cy="419683"/>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11.5 M</a:t>
              </a:r>
            </a:p>
          </p:txBody>
        </p:sp>
        <p:sp>
          <p:nvSpPr>
            <p:cNvPr id="83" name="TextBox 82">
              <a:extLst>
                <a:ext uri="{FF2B5EF4-FFF2-40B4-BE49-F238E27FC236}">
                  <a16:creationId xmlns:a16="http://schemas.microsoft.com/office/drawing/2014/main" id="{2304086C-73FA-3345-A0FF-324E82BA4396}"/>
                </a:ext>
              </a:extLst>
            </p:cNvPr>
            <p:cNvSpPr txBox="1"/>
            <p:nvPr/>
          </p:nvSpPr>
          <p:spPr>
            <a:xfrm>
              <a:off x="28610323" y="12217990"/>
              <a:ext cx="754421" cy="419683"/>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2.1 M</a:t>
              </a:r>
            </a:p>
          </p:txBody>
        </p:sp>
        <p:sp>
          <p:nvSpPr>
            <p:cNvPr id="84" name="TextBox 83">
              <a:extLst>
                <a:ext uri="{FF2B5EF4-FFF2-40B4-BE49-F238E27FC236}">
                  <a16:creationId xmlns:a16="http://schemas.microsoft.com/office/drawing/2014/main" id="{8A6891A0-8589-064E-8F97-221692ACA56B}"/>
                </a:ext>
              </a:extLst>
            </p:cNvPr>
            <p:cNvSpPr txBox="1"/>
            <p:nvPr/>
          </p:nvSpPr>
          <p:spPr>
            <a:xfrm>
              <a:off x="29638513" y="12082048"/>
              <a:ext cx="754421" cy="419683"/>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2.3 M</a:t>
              </a:r>
            </a:p>
          </p:txBody>
        </p:sp>
      </p:grpSp>
      <p:sp>
        <p:nvSpPr>
          <p:cNvPr id="103" name="Rectangle 102">
            <a:extLst>
              <a:ext uri="{FF2B5EF4-FFF2-40B4-BE49-F238E27FC236}">
                <a16:creationId xmlns:a16="http://schemas.microsoft.com/office/drawing/2014/main" id="{03914115-B482-4642-B7D5-7640C011831F}"/>
              </a:ext>
            </a:extLst>
          </p:cNvPr>
          <p:cNvSpPr/>
          <p:nvPr/>
        </p:nvSpPr>
        <p:spPr>
          <a:xfrm>
            <a:off x="34524557" y="12716907"/>
            <a:ext cx="7139335" cy="384721"/>
          </a:xfrm>
          <a:prstGeom prst="rect">
            <a:avLst/>
          </a:prstGeom>
        </p:spPr>
        <p:txBody>
          <a:bodyPr wrap="square">
            <a:spAutoFit/>
          </a:bodyPr>
          <a:lstStyle/>
          <a:p>
            <a:pPr algn="ctr"/>
            <a:r>
              <a:rPr lang="en-US" sz="1900" dirty="0">
                <a:latin typeface="Arial" panose="020B0604020202020204" pitchFamily="34" charset="0"/>
                <a:ea typeface="Arial" charset="0"/>
                <a:cs typeface="Arial" panose="020B0604020202020204" pitchFamily="34" charset="0"/>
              </a:rPr>
              <a:t>Fig 5. </a:t>
            </a:r>
            <a:r>
              <a:rPr lang="en-US" sz="1900" dirty="0">
                <a:latin typeface="Arial" panose="020B0604020202020204" pitchFamily="34" charset="0"/>
                <a:cs typeface="Arial" panose="020B0604020202020204" pitchFamily="34" charset="0"/>
              </a:rPr>
              <a:t>Total Net Savings ($) based on predicted OOS instances</a:t>
            </a:r>
          </a:p>
        </p:txBody>
      </p:sp>
      <p:sp>
        <p:nvSpPr>
          <p:cNvPr id="104" name="TextBox 103">
            <a:extLst>
              <a:ext uri="{FF2B5EF4-FFF2-40B4-BE49-F238E27FC236}">
                <a16:creationId xmlns:a16="http://schemas.microsoft.com/office/drawing/2014/main" id="{65D17259-DB92-8D46-B5AF-053539724EEE}"/>
              </a:ext>
            </a:extLst>
          </p:cNvPr>
          <p:cNvSpPr txBox="1"/>
          <p:nvPr/>
        </p:nvSpPr>
        <p:spPr>
          <a:xfrm>
            <a:off x="41037398" y="9004531"/>
            <a:ext cx="1017911"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50.6 M</a:t>
            </a:r>
          </a:p>
        </p:txBody>
      </p:sp>
      <p:sp>
        <p:nvSpPr>
          <p:cNvPr id="105" name="TextBox 104">
            <a:extLst>
              <a:ext uri="{FF2B5EF4-FFF2-40B4-BE49-F238E27FC236}">
                <a16:creationId xmlns:a16="http://schemas.microsoft.com/office/drawing/2014/main" id="{97E065FC-AFC5-F04A-B91E-EDA62B8ECE4E}"/>
              </a:ext>
            </a:extLst>
          </p:cNvPr>
          <p:cNvSpPr txBox="1"/>
          <p:nvPr/>
        </p:nvSpPr>
        <p:spPr>
          <a:xfrm>
            <a:off x="34265201" y="14841023"/>
            <a:ext cx="7846491" cy="2862322"/>
          </a:xfrm>
          <a:prstGeom prst="rect">
            <a:avLst/>
          </a:prstGeom>
          <a:noFill/>
        </p:spPr>
        <p:txBody>
          <a:bodyPr wrap="square" rtlCol="0">
            <a:spAutoFit/>
          </a:bodyPr>
          <a:lstStyle/>
          <a:p>
            <a:pPr algn="just">
              <a:spcBef>
                <a:spcPct val="50000"/>
              </a:spcBef>
            </a:pPr>
            <a:r>
              <a:rPr lang="en-US" altLang="en-US" sz="1800" spc="10" dirty="0">
                <a:latin typeface="Arial"/>
                <a:cs typeface="Arial"/>
              </a:rPr>
              <a:t>Provide answers to your research questions here, possibly using bullet points to be clear to your reader.</a:t>
            </a:r>
          </a:p>
          <a:p>
            <a:pPr algn="just">
              <a:spcBef>
                <a:spcPct val="50000"/>
              </a:spcBef>
            </a:pPr>
            <a:endParaRPr lang="en-US" altLang="en-US" sz="1800" spc="10" dirty="0">
              <a:latin typeface="Arial"/>
              <a:cs typeface="Arial"/>
            </a:endParaRPr>
          </a:p>
          <a:p>
            <a:pPr algn="just">
              <a:spcBef>
                <a:spcPct val="50000"/>
              </a:spcBef>
            </a:pPr>
            <a:r>
              <a:rPr lang="en-US" altLang="en-US" sz="1800" spc="10" dirty="0">
                <a:latin typeface="Arial"/>
                <a:cs typeface="Arial"/>
              </a:rPr>
              <a:t>Anything else you feel is an important take-away that led to your result (e.g. how you created features, the models or software you used, etc.). If nothing important comes to mind, how do you think your project and insights could be improved based on your studies limitations (e.g. available data, domain knowledge, technology barriers, etc.)</a:t>
            </a:r>
            <a:endParaRPr lang="en-US" altLang="en-US" sz="1800" dirty="0">
              <a:latin typeface="Arial"/>
              <a:cs typeface="Arial"/>
            </a:endParaRPr>
          </a:p>
          <a:p>
            <a:endParaRPr lang="en-US" sz="1800" dirty="0"/>
          </a:p>
        </p:txBody>
      </p:sp>
      <p:sp>
        <p:nvSpPr>
          <p:cNvPr id="106" name="Rectangle 105">
            <a:extLst>
              <a:ext uri="{FF2B5EF4-FFF2-40B4-BE49-F238E27FC236}">
                <a16:creationId xmlns:a16="http://schemas.microsoft.com/office/drawing/2014/main" id="{FDF74BEC-DB0F-FA42-B2A3-DCD1E8C9E4B8}"/>
              </a:ext>
            </a:extLst>
          </p:cNvPr>
          <p:cNvSpPr/>
          <p:nvPr/>
        </p:nvSpPr>
        <p:spPr>
          <a:xfrm>
            <a:off x="34228302" y="18025309"/>
            <a:ext cx="4705362"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ACKNOWLEDGEMENTS</a:t>
            </a:r>
          </a:p>
        </p:txBody>
      </p:sp>
      <p:sp>
        <p:nvSpPr>
          <p:cNvPr id="107" name="TextBox 106">
            <a:extLst>
              <a:ext uri="{FF2B5EF4-FFF2-40B4-BE49-F238E27FC236}">
                <a16:creationId xmlns:a16="http://schemas.microsoft.com/office/drawing/2014/main" id="{3AA2FCB8-11C0-6F40-AA0B-61B3C8C521D0}"/>
              </a:ext>
            </a:extLst>
          </p:cNvPr>
          <p:cNvSpPr txBox="1"/>
          <p:nvPr/>
        </p:nvSpPr>
        <p:spPr>
          <a:xfrm>
            <a:off x="34273659" y="19008511"/>
            <a:ext cx="7860378" cy="646331"/>
          </a:xfrm>
          <a:prstGeom prst="rect">
            <a:avLst/>
          </a:prstGeom>
          <a:noFill/>
        </p:spPr>
        <p:txBody>
          <a:bodyPr wrap="square">
            <a:spAutoFit/>
          </a:bodyPr>
          <a:lstStyle/>
          <a:p>
            <a:pPr algn="just"/>
            <a:r>
              <a:rPr lang="en-IN" sz="1800" spc="10" dirty="0">
                <a:latin typeface="Arial"/>
                <a:cs typeface="Arial"/>
              </a:rPr>
              <a:t>We would like to thank Professor Matthew Lanham and our industry partner for this opportunity, their guidance, and support on this project.</a:t>
            </a:r>
          </a:p>
        </p:txBody>
      </p:sp>
      <p:sp>
        <p:nvSpPr>
          <p:cNvPr id="109" name="Rectangle 108">
            <a:extLst>
              <a:ext uri="{FF2B5EF4-FFF2-40B4-BE49-F238E27FC236}">
                <a16:creationId xmlns:a16="http://schemas.microsoft.com/office/drawing/2014/main" id="{A2340299-52F6-B845-98C4-1D5E456253D2}"/>
              </a:ext>
            </a:extLst>
          </p:cNvPr>
          <p:cNvSpPr/>
          <p:nvPr/>
        </p:nvSpPr>
        <p:spPr bwMode="auto">
          <a:xfrm>
            <a:off x="-65314" y="20550100"/>
            <a:ext cx="44054485" cy="1526128"/>
          </a:xfrm>
          <a:prstGeom prst="rect">
            <a:avLst/>
          </a:prstGeom>
          <a:solidFill>
            <a:srgbClr val="CFB9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1588936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B830B4C9-47F5-B542-B4CD-E34A79CE71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72196" y="14479"/>
            <a:ext cx="21719004" cy="3690332"/>
          </a:xfrm>
          <a:prstGeom prst="rect">
            <a:avLst/>
          </a:prstGeom>
        </p:spPr>
      </p:pic>
      <p:sp>
        <p:nvSpPr>
          <p:cNvPr id="100" name="Rectangle 99">
            <a:extLst>
              <a:ext uri="{FF2B5EF4-FFF2-40B4-BE49-F238E27FC236}">
                <a16:creationId xmlns:a16="http://schemas.microsoft.com/office/drawing/2014/main" id="{DEF65FC7-BAC5-324C-AFB9-A79367124296}"/>
              </a:ext>
            </a:extLst>
          </p:cNvPr>
          <p:cNvSpPr/>
          <p:nvPr/>
        </p:nvSpPr>
        <p:spPr bwMode="auto">
          <a:xfrm>
            <a:off x="-65313" y="1"/>
            <a:ext cx="22237509" cy="2207622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2" name="Picture 1">
            <a:extLst>
              <a:ext uri="{FF2B5EF4-FFF2-40B4-BE49-F238E27FC236}">
                <a16:creationId xmlns:a16="http://schemas.microsoft.com/office/drawing/2014/main" id="{2190725C-E5F5-DC42-97EE-8DC114C1437D}"/>
              </a:ext>
            </a:extLst>
          </p:cNvPr>
          <p:cNvPicPr>
            <a:picLocks noChangeAspect="1"/>
          </p:cNvPicPr>
          <p:nvPr/>
        </p:nvPicPr>
        <p:blipFill>
          <a:blip r:embed="rId3"/>
          <a:stretch>
            <a:fillRect/>
          </a:stretch>
        </p:blipFill>
        <p:spPr>
          <a:xfrm>
            <a:off x="40069619" y="18081602"/>
            <a:ext cx="3266574" cy="3146479"/>
          </a:xfrm>
          <a:prstGeom prst="rect">
            <a:avLst/>
          </a:prstGeom>
        </p:spPr>
      </p:pic>
      <p:sp>
        <p:nvSpPr>
          <p:cNvPr id="4" name="Text Box 126">
            <a:extLst>
              <a:ext uri="{FF2B5EF4-FFF2-40B4-BE49-F238E27FC236}">
                <a16:creationId xmlns:a16="http://schemas.microsoft.com/office/drawing/2014/main" id="{7F1D5313-A7CD-224A-9618-4E3F37D541A4}"/>
              </a:ext>
            </a:extLst>
          </p:cNvPr>
          <p:cNvSpPr txBox="1">
            <a:spLocks noChangeArrowheads="1"/>
          </p:cNvSpPr>
          <p:nvPr/>
        </p:nvSpPr>
        <p:spPr bwMode="auto">
          <a:xfrm>
            <a:off x="1379284" y="1263602"/>
            <a:ext cx="200106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3600" b="1" dirty="0">
                <a:latin typeface="Arial" panose="020B0604020202020204" pitchFamily="34" charset="0"/>
                <a:cs typeface="Arial" panose="020B0604020202020204" pitchFamily="34" charset="0"/>
              </a:rPr>
              <a:t>Using Python Libraries to Predict, Optimize, and Provide End Users Decision Confidence</a:t>
            </a:r>
          </a:p>
        </p:txBody>
      </p:sp>
      <p:sp>
        <p:nvSpPr>
          <p:cNvPr id="5" name="TextBox 4">
            <a:extLst>
              <a:ext uri="{FF2B5EF4-FFF2-40B4-BE49-F238E27FC236}">
                <a16:creationId xmlns:a16="http://schemas.microsoft.com/office/drawing/2014/main" id="{6B44E15B-AD84-E248-8486-A835618F9585}"/>
              </a:ext>
            </a:extLst>
          </p:cNvPr>
          <p:cNvSpPr txBox="1"/>
          <p:nvPr/>
        </p:nvSpPr>
        <p:spPr>
          <a:xfrm>
            <a:off x="1398342" y="3470105"/>
            <a:ext cx="7257385" cy="1471172"/>
          </a:xfrm>
          <a:prstGeom prst="rect">
            <a:avLst/>
          </a:prstGeom>
          <a:noFill/>
        </p:spPr>
        <p:txBody>
          <a:bodyPr wrap="square">
            <a:spAutoFit/>
          </a:bodyPr>
          <a:lstStyle/>
          <a:p>
            <a:pPr>
              <a:spcBef>
                <a:spcPct val="20000"/>
              </a:spcBef>
            </a:pPr>
            <a:r>
              <a:rPr lang="en-IN" sz="1600" b="1" dirty="0">
                <a:latin typeface="Arial" panose="020B0604020202020204" pitchFamily="34" charset="0"/>
                <a:cs typeface="Arial" panose="020B0604020202020204" pitchFamily="34" charset="0"/>
              </a:rPr>
              <a:t>Student A, Student B, Student C, Student D, Student E, </a:t>
            </a:r>
          </a:p>
          <a:p>
            <a:pPr>
              <a:spcBef>
                <a:spcPct val="20000"/>
              </a:spcBef>
            </a:pPr>
            <a:r>
              <a:rPr lang="en-IN" sz="1600" b="1" dirty="0">
                <a:latin typeface="Arial" panose="020B0604020202020204" pitchFamily="34" charset="0"/>
                <a:cs typeface="Arial" panose="020B0604020202020204" pitchFamily="34" charset="0"/>
              </a:rPr>
              <a:t>Matthew A. Lanham</a:t>
            </a:r>
          </a:p>
          <a:p>
            <a:pPr>
              <a:spcBef>
                <a:spcPct val="20000"/>
              </a:spcBef>
            </a:pPr>
            <a:r>
              <a:rPr lang="en-IN" sz="1600" dirty="0">
                <a:latin typeface="Arial" panose="020B0604020202020204" pitchFamily="34" charset="0"/>
                <a:cs typeface="Arial" panose="020B0604020202020204" pitchFamily="34" charset="0"/>
              </a:rPr>
              <a:t>Purdue University, Krannert School of Management</a:t>
            </a:r>
          </a:p>
          <a:p>
            <a:pPr>
              <a:spcBef>
                <a:spcPct val="20000"/>
              </a:spcBef>
            </a:pPr>
            <a:r>
              <a:rPr lang="en-IN" altLang="en-US" sz="1600" dirty="0" err="1">
                <a:latin typeface="Arial" panose="020B0604020202020204" pitchFamily="34" charset="0"/>
                <a:cs typeface="Arial" panose="020B0604020202020204" pitchFamily="34" charset="0"/>
              </a:rPr>
              <a:t>studentA@purdue.edu</a:t>
            </a:r>
            <a:r>
              <a:rPr lang="en-IN" altLang="en-US" sz="1600" dirty="0">
                <a:latin typeface="Arial" panose="020B0604020202020204" pitchFamily="34" charset="0"/>
                <a:cs typeface="Arial" panose="020B0604020202020204" pitchFamily="34" charset="0"/>
              </a:rPr>
              <a:t>; </a:t>
            </a:r>
            <a:r>
              <a:rPr lang="en-IN" altLang="en-US" sz="1600" dirty="0" err="1">
                <a:latin typeface="Arial" panose="020B0604020202020204" pitchFamily="34" charset="0"/>
                <a:cs typeface="Arial" panose="020B0604020202020204" pitchFamily="34" charset="0"/>
              </a:rPr>
              <a:t>studentB@purdue.edu</a:t>
            </a:r>
            <a:r>
              <a:rPr lang="en-IN" altLang="en-US" sz="1600" dirty="0">
                <a:latin typeface="Arial" panose="020B0604020202020204" pitchFamily="34" charset="0"/>
                <a:cs typeface="Arial" panose="020B0604020202020204" pitchFamily="34" charset="0"/>
              </a:rPr>
              <a:t>; </a:t>
            </a:r>
            <a:r>
              <a:rPr lang="en-IN" altLang="en-US" sz="1600" dirty="0" err="1">
                <a:latin typeface="Arial" panose="020B0604020202020204" pitchFamily="34" charset="0"/>
                <a:cs typeface="Arial" panose="020B0604020202020204" pitchFamily="34" charset="0"/>
              </a:rPr>
              <a:t>studentC@purdue.edu</a:t>
            </a:r>
            <a:r>
              <a:rPr lang="en-IN" altLang="en-US" sz="1600" dirty="0">
                <a:latin typeface="Arial" panose="020B0604020202020204" pitchFamily="34" charset="0"/>
                <a:cs typeface="Arial" panose="020B0604020202020204" pitchFamily="34" charset="0"/>
              </a:rPr>
              <a:t>; </a:t>
            </a:r>
            <a:r>
              <a:rPr lang="en-IN" altLang="en-US" sz="1600" dirty="0" err="1">
                <a:latin typeface="Arial" panose="020B0604020202020204" pitchFamily="34" charset="0"/>
                <a:cs typeface="Arial" panose="020B0604020202020204" pitchFamily="34" charset="0"/>
              </a:rPr>
              <a:t>studentD@purdue.edu</a:t>
            </a:r>
            <a:r>
              <a:rPr lang="en-IN" altLang="en-US" sz="1600" dirty="0">
                <a:latin typeface="Arial" panose="020B0604020202020204" pitchFamily="34" charset="0"/>
                <a:cs typeface="Arial" panose="020B0604020202020204" pitchFamily="34" charset="0"/>
              </a:rPr>
              <a:t>; </a:t>
            </a:r>
            <a:r>
              <a:rPr lang="en-IN" altLang="en-US" sz="1600" dirty="0" err="1">
                <a:latin typeface="Arial" panose="020B0604020202020204" pitchFamily="34" charset="0"/>
                <a:cs typeface="Arial" panose="020B0604020202020204" pitchFamily="34" charset="0"/>
              </a:rPr>
              <a:t>studentE@purdue.edu</a:t>
            </a:r>
            <a:r>
              <a:rPr lang="en-IN" altLang="en-US" sz="1600" dirty="0">
                <a:latin typeface="Arial" panose="020B0604020202020204" pitchFamily="34" charset="0"/>
                <a:cs typeface="Arial" panose="020B0604020202020204" pitchFamily="34" charset="0"/>
              </a:rPr>
              <a:t>; </a:t>
            </a:r>
            <a:r>
              <a:rPr lang="en-IN" altLang="en-US" sz="1600" dirty="0" err="1">
                <a:latin typeface="Arial" panose="020B0604020202020204" pitchFamily="34" charset="0"/>
                <a:cs typeface="Arial" panose="020B0604020202020204" pitchFamily="34" charset="0"/>
              </a:rPr>
              <a:t>lanhamm@purdue.edu</a:t>
            </a:r>
            <a:endParaRPr lang="en-GB" altLang="en-US" sz="1600" dirty="0">
              <a:latin typeface="Arial" charset="0"/>
            </a:endParaRPr>
          </a:p>
        </p:txBody>
      </p:sp>
      <p:sp>
        <p:nvSpPr>
          <p:cNvPr id="6" name="Rectangle 5">
            <a:extLst>
              <a:ext uri="{FF2B5EF4-FFF2-40B4-BE49-F238E27FC236}">
                <a16:creationId xmlns:a16="http://schemas.microsoft.com/office/drawing/2014/main" id="{C04C1467-AA9F-AC44-A9EA-C8027648523B}"/>
              </a:ext>
            </a:extLst>
          </p:cNvPr>
          <p:cNvSpPr/>
          <p:nvPr/>
        </p:nvSpPr>
        <p:spPr>
          <a:xfrm>
            <a:off x="1313281" y="5494216"/>
            <a:ext cx="2231486" cy="523220"/>
          </a:xfrm>
          <a:prstGeom prst="rect">
            <a:avLst/>
          </a:prstGeom>
        </p:spPr>
        <p:txBody>
          <a:bodyPr wrap="square">
            <a:spAutoFit/>
          </a:bodyPr>
          <a:lstStyle/>
          <a:p>
            <a:r>
              <a:rPr lang="en-US" altLang="en-US" sz="2800" b="1" dirty="0">
                <a:latin typeface="Arial" panose="020B0604020202020204" pitchFamily="34" charset="0"/>
                <a:cs typeface="Arial" panose="020B0604020202020204" pitchFamily="34" charset="0"/>
              </a:rPr>
              <a:t>ABSTRACT</a:t>
            </a:r>
            <a:endParaRPr lang="en-US" sz="2800" b="1" dirty="0">
              <a:latin typeface="Arial" panose="020B0604020202020204" pitchFamily="34" charset="0"/>
              <a:cs typeface="Arial" panose="020B0604020202020204" pitchFamily="34" charset="0"/>
            </a:endParaRPr>
          </a:p>
        </p:txBody>
      </p:sp>
      <p:sp>
        <p:nvSpPr>
          <p:cNvPr id="7" name="Rectangle 106">
            <a:extLst>
              <a:ext uri="{FF2B5EF4-FFF2-40B4-BE49-F238E27FC236}">
                <a16:creationId xmlns:a16="http://schemas.microsoft.com/office/drawing/2014/main" id="{43255538-6601-CD43-90F8-F249661FBACA}"/>
              </a:ext>
            </a:extLst>
          </p:cNvPr>
          <p:cNvSpPr>
            <a:spLocks noChangeArrowheads="1"/>
          </p:cNvSpPr>
          <p:nvPr/>
        </p:nvSpPr>
        <p:spPr bwMode="auto">
          <a:xfrm>
            <a:off x="1398342" y="6299664"/>
            <a:ext cx="7860379" cy="1128698"/>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1800" b="1" spc="10" dirty="0">
                <a:latin typeface="Arial" panose="020B0604020202020204" pitchFamily="34" charset="0"/>
                <a:cs typeface="Arial" panose="020B0604020202020204" pitchFamily="34" charset="0"/>
              </a:rPr>
              <a:t>Wha</a:t>
            </a:r>
            <a:r>
              <a:rPr lang="en-US" sz="1800" spc="10" dirty="0">
                <a:latin typeface="Arial" panose="020B0604020202020204" pitchFamily="34" charset="0"/>
                <a:cs typeface="Arial" panose="020B0604020202020204" pitchFamily="34" charset="0"/>
              </a:rPr>
              <a:t>t are you doing? – </a:t>
            </a:r>
            <a:r>
              <a:rPr lang="en-US" sz="1800" b="1" spc="10" dirty="0">
                <a:latin typeface="Arial" panose="020B0604020202020204" pitchFamily="34" charset="0"/>
                <a:cs typeface="Arial" panose="020B0604020202020204" pitchFamily="34" charset="0"/>
              </a:rPr>
              <a:t>why</a:t>
            </a:r>
            <a:r>
              <a:rPr lang="en-US" sz="1800" spc="10" dirty="0">
                <a:latin typeface="Arial" panose="020B0604020202020204" pitchFamily="34" charset="0"/>
                <a:cs typeface="Arial" panose="020B0604020202020204" pitchFamily="34" charset="0"/>
              </a:rPr>
              <a:t> are you doing it? – </a:t>
            </a:r>
            <a:r>
              <a:rPr lang="en-US" sz="1800" b="1" spc="10" dirty="0">
                <a:latin typeface="Arial" panose="020B0604020202020204" pitchFamily="34" charset="0"/>
                <a:cs typeface="Arial" panose="020B0604020202020204" pitchFamily="34" charset="0"/>
              </a:rPr>
              <a:t>how </a:t>
            </a:r>
            <a:r>
              <a:rPr lang="en-US" sz="1800" spc="10" dirty="0">
                <a:latin typeface="Arial" panose="020B0604020202020204" pitchFamily="34" charset="0"/>
                <a:cs typeface="Arial" panose="020B0604020202020204" pitchFamily="34" charset="0"/>
              </a:rPr>
              <a:t>was it done? (in this order). This isn’t a paper. Be very concise like a robot </a:t>
            </a:r>
            <a:r>
              <a:rPr lang="en-US" sz="1800" spc="10" dirty="0">
                <a:latin typeface="Arial" panose="020B0604020202020204" pitchFamily="34" charset="0"/>
                <a:cs typeface="Arial" panose="020B0604020202020204" pitchFamily="34" charset="0"/>
                <a:sym typeface="Wingdings" panose="05000000000000000000" pitchFamily="2" charset="2"/>
              </a:rPr>
              <a:t>.</a:t>
            </a:r>
            <a:endParaRPr lang="en-US" sz="1800" spc="1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EC5C8DC-2943-674D-AC0B-5A223EFB9DFE}"/>
              </a:ext>
            </a:extLst>
          </p:cNvPr>
          <p:cNvSpPr/>
          <p:nvPr/>
        </p:nvSpPr>
        <p:spPr>
          <a:xfrm>
            <a:off x="1313281" y="7780216"/>
            <a:ext cx="3480990"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INTRODUCTION</a:t>
            </a:r>
          </a:p>
        </p:txBody>
      </p:sp>
      <p:sp>
        <p:nvSpPr>
          <p:cNvPr id="9" name="Rectangle 106">
            <a:extLst>
              <a:ext uri="{FF2B5EF4-FFF2-40B4-BE49-F238E27FC236}">
                <a16:creationId xmlns:a16="http://schemas.microsoft.com/office/drawing/2014/main" id="{6F2E9070-9489-5448-8F2E-39BDAC89CC91}"/>
              </a:ext>
            </a:extLst>
          </p:cNvPr>
          <p:cNvSpPr>
            <a:spLocks noChangeArrowheads="1"/>
          </p:cNvSpPr>
          <p:nvPr/>
        </p:nvSpPr>
        <p:spPr bwMode="auto">
          <a:xfrm>
            <a:off x="1398342" y="8547227"/>
            <a:ext cx="7860379" cy="2759642"/>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1800" spc="10" dirty="0">
                <a:latin typeface="Arial"/>
                <a:cs typeface="Arial"/>
              </a:rPr>
              <a:t>Motivate why the problem is important …</a:t>
            </a:r>
          </a:p>
          <a:p>
            <a:pPr algn="just"/>
            <a:endParaRPr lang="en-US" sz="1800" spc="10" dirty="0">
              <a:latin typeface="Arial"/>
              <a:cs typeface="Arial"/>
            </a:endParaRPr>
          </a:p>
          <a:p>
            <a:pPr algn="just"/>
            <a:r>
              <a:rPr lang="en-US" sz="1800" spc="10" dirty="0">
                <a:latin typeface="Arial"/>
                <a:cs typeface="Arial"/>
              </a:rPr>
              <a:t>Maybe add in a pretty illustration of what you’re talk about…Remember a poster is NOT a paper, but a high-level overview of you what you investigated. You are sort of using your poster like a PowerPoint deck and thus will want more </a:t>
            </a:r>
            <a:r>
              <a:rPr lang="en-US" sz="1800" spc="10" dirty="0">
                <a:solidFill>
                  <a:srgbClr val="FF0000"/>
                </a:solidFill>
                <a:latin typeface="Arial"/>
                <a:cs typeface="Arial"/>
              </a:rPr>
              <a:t>BEAUTIFUL</a:t>
            </a:r>
            <a:r>
              <a:rPr lang="en-US" sz="1800" spc="10" dirty="0">
                <a:latin typeface="Arial"/>
                <a:cs typeface="Arial"/>
              </a:rPr>
              <a:t>  figures and </a:t>
            </a:r>
            <a:r>
              <a:rPr lang="en-US" sz="1800" spc="10" dirty="0">
                <a:solidFill>
                  <a:srgbClr val="FF0000"/>
                </a:solidFill>
                <a:latin typeface="Arial"/>
                <a:cs typeface="Arial"/>
              </a:rPr>
              <a:t>CONCISE</a:t>
            </a:r>
            <a:r>
              <a:rPr lang="en-US" sz="1800" spc="10" dirty="0">
                <a:latin typeface="Arial"/>
                <a:cs typeface="Arial"/>
              </a:rPr>
              <a:t> language. </a:t>
            </a:r>
          </a:p>
          <a:p>
            <a:pPr algn="just"/>
            <a:endParaRPr lang="en-US" sz="2200" b="1" spc="10" dirty="0">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20C3801F-8B83-9A4C-A7A3-1C4A86DB7A19}"/>
              </a:ext>
            </a:extLst>
          </p:cNvPr>
          <p:cNvGrpSpPr/>
          <p:nvPr/>
        </p:nvGrpSpPr>
        <p:grpSpPr>
          <a:xfrm>
            <a:off x="1313282" y="10548640"/>
            <a:ext cx="7342444" cy="3703907"/>
            <a:chOff x="559383" y="14935624"/>
            <a:chExt cx="7342444" cy="3703907"/>
          </a:xfrm>
        </p:grpSpPr>
        <p:sp>
          <p:nvSpPr>
            <p:cNvPr id="11" name="Rectangle 10">
              <a:extLst>
                <a:ext uri="{FF2B5EF4-FFF2-40B4-BE49-F238E27FC236}">
                  <a16:creationId xmlns:a16="http://schemas.microsoft.com/office/drawing/2014/main" id="{EDAE30F7-379C-4942-92D4-1C2C5A9EFF66}"/>
                </a:ext>
              </a:extLst>
            </p:cNvPr>
            <p:cNvSpPr/>
            <p:nvPr/>
          </p:nvSpPr>
          <p:spPr>
            <a:xfrm>
              <a:off x="908833" y="18239421"/>
              <a:ext cx="6394226"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1. The Idea of what you are trying to do</a:t>
              </a:r>
            </a:p>
          </p:txBody>
        </p:sp>
        <p:sp>
          <p:nvSpPr>
            <p:cNvPr id="12" name="TextBox 11">
              <a:extLst>
                <a:ext uri="{FF2B5EF4-FFF2-40B4-BE49-F238E27FC236}">
                  <a16:creationId xmlns:a16="http://schemas.microsoft.com/office/drawing/2014/main" id="{A1A7300A-22C6-934E-9F6B-B872B4BDA606}"/>
                </a:ext>
              </a:extLst>
            </p:cNvPr>
            <p:cNvSpPr txBox="1"/>
            <p:nvPr/>
          </p:nvSpPr>
          <p:spPr>
            <a:xfrm>
              <a:off x="4174841" y="14995370"/>
              <a:ext cx="67584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5%</a:t>
              </a:r>
            </a:p>
          </p:txBody>
        </p:sp>
        <p:sp>
          <p:nvSpPr>
            <p:cNvPr id="13" name="TextBox 12">
              <a:extLst>
                <a:ext uri="{FF2B5EF4-FFF2-40B4-BE49-F238E27FC236}">
                  <a16:creationId xmlns:a16="http://schemas.microsoft.com/office/drawing/2014/main" id="{14B6107A-7715-5B42-B94C-ADBE9BF5B8BB}"/>
                </a:ext>
              </a:extLst>
            </p:cNvPr>
            <p:cNvSpPr txBox="1"/>
            <p:nvPr/>
          </p:nvSpPr>
          <p:spPr>
            <a:xfrm>
              <a:off x="5045837" y="14986045"/>
              <a:ext cx="915345"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21%</a:t>
              </a:r>
            </a:p>
          </p:txBody>
        </p:sp>
        <p:sp>
          <p:nvSpPr>
            <p:cNvPr id="14" name="TextBox 13">
              <a:extLst>
                <a:ext uri="{FF2B5EF4-FFF2-40B4-BE49-F238E27FC236}">
                  <a16:creationId xmlns:a16="http://schemas.microsoft.com/office/drawing/2014/main" id="{3D66B75A-CF13-9843-9C64-B380AF6ED07A}"/>
                </a:ext>
              </a:extLst>
            </p:cNvPr>
            <p:cNvSpPr txBox="1"/>
            <p:nvPr/>
          </p:nvSpPr>
          <p:spPr>
            <a:xfrm>
              <a:off x="5991239" y="14986045"/>
              <a:ext cx="67584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7%</a:t>
              </a:r>
            </a:p>
          </p:txBody>
        </p:sp>
        <p:sp>
          <p:nvSpPr>
            <p:cNvPr id="15" name="TextBox 14">
              <a:extLst>
                <a:ext uri="{FF2B5EF4-FFF2-40B4-BE49-F238E27FC236}">
                  <a16:creationId xmlns:a16="http://schemas.microsoft.com/office/drawing/2014/main" id="{5DED4A27-557C-1944-8434-D01F1BF07B01}"/>
                </a:ext>
              </a:extLst>
            </p:cNvPr>
            <p:cNvSpPr txBox="1"/>
            <p:nvPr/>
          </p:nvSpPr>
          <p:spPr>
            <a:xfrm>
              <a:off x="6854148" y="15015891"/>
              <a:ext cx="629871"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3%</a:t>
              </a:r>
            </a:p>
          </p:txBody>
        </p:sp>
        <p:grpSp>
          <p:nvGrpSpPr>
            <p:cNvPr id="16" name="Group 15">
              <a:extLst>
                <a:ext uri="{FF2B5EF4-FFF2-40B4-BE49-F238E27FC236}">
                  <a16:creationId xmlns:a16="http://schemas.microsoft.com/office/drawing/2014/main" id="{A96C319A-0855-8F40-9715-BCA08EB5040B}"/>
                </a:ext>
              </a:extLst>
            </p:cNvPr>
            <p:cNvGrpSpPr/>
            <p:nvPr/>
          </p:nvGrpSpPr>
          <p:grpSpPr>
            <a:xfrm>
              <a:off x="559383" y="14935624"/>
              <a:ext cx="7342444" cy="3231494"/>
              <a:chOff x="447998" y="10635065"/>
              <a:chExt cx="10566324" cy="4982291"/>
            </a:xfrm>
          </p:grpSpPr>
          <p:graphicFrame>
            <p:nvGraphicFramePr>
              <p:cNvPr id="17" name="Chart 16">
                <a:extLst>
                  <a:ext uri="{FF2B5EF4-FFF2-40B4-BE49-F238E27FC236}">
                    <a16:creationId xmlns:a16="http://schemas.microsoft.com/office/drawing/2014/main" id="{5A51AFED-B655-B047-991A-C93C546B7357}"/>
                  </a:ext>
                </a:extLst>
              </p:cNvPr>
              <p:cNvGraphicFramePr>
                <a:graphicFrameLocks/>
              </p:cNvGraphicFramePr>
              <p:nvPr>
                <p:extLst>
                  <p:ext uri="{D42A27DB-BD31-4B8C-83A1-F6EECF244321}">
                    <p14:modId xmlns:p14="http://schemas.microsoft.com/office/powerpoint/2010/main" val="3392414253"/>
                  </p:ext>
                </p:extLst>
              </p:nvPr>
            </p:nvGraphicFramePr>
            <p:xfrm>
              <a:off x="5352687" y="10635065"/>
              <a:ext cx="5247550" cy="4030043"/>
            </p:xfrm>
            <a:graphic>
              <a:graphicData uri="http://schemas.openxmlformats.org/drawingml/2006/chart">
                <c:chart xmlns:c="http://schemas.openxmlformats.org/drawingml/2006/chart" xmlns:r="http://schemas.openxmlformats.org/officeDocument/2006/relationships" r:id="rId4"/>
              </a:graphicData>
            </a:graphic>
          </p:graphicFrame>
          <p:sp>
            <p:nvSpPr>
              <p:cNvPr id="18" name="Rectangle 17">
                <a:extLst>
                  <a:ext uri="{FF2B5EF4-FFF2-40B4-BE49-F238E27FC236}">
                    <a16:creationId xmlns:a16="http://schemas.microsoft.com/office/drawing/2014/main" id="{B2BBB6C7-F073-5848-85FD-4D1DE35BD8CE}"/>
                  </a:ext>
                </a:extLst>
              </p:cNvPr>
              <p:cNvSpPr/>
              <p:nvPr/>
            </p:nvSpPr>
            <p:spPr bwMode="auto">
              <a:xfrm>
                <a:off x="1989857" y="12507095"/>
                <a:ext cx="878700" cy="2275796"/>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378"/>
                <a:r>
                  <a:rPr lang="en-US" sz="2000" dirty="0">
                    <a:solidFill>
                      <a:schemeClr val="bg1"/>
                    </a:solidFill>
                  </a:rPr>
                  <a:t>72%</a:t>
                </a:r>
              </a:p>
            </p:txBody>
          </p:sp>
          <p:sp>
            <p:nvSpPr>
              <p:cNvPr id="19" name="Rectangle 18">
                <a:extLst>
                  <a:ext uri="{FF2B5EF4-FFF2-40B4-BE49-F238E27FC236}">
                    <a16:creationId xmlns:a16="http://schemas.microsoft.com/office/drawing/2014/main" id="{8E06D09A-8498-1943-8C1F-E90CD75F62D4}"/>
                  </a:ext>
                </a:extLst>
              </p:cNvPr>
              <p:cNvSpPr/>
              <p:nvPr/>
            </p:nvSpPr>
            <p:spPr bwMode="auto">
              <a:xfrm>
                <a:off x="1990284" y="11617923"/>
                <a:ext cx="894835" cy="892216"/>
              </a:xfrm>
              <a:prstGeom prst="rect">
                <a:avLst/>
              </a:prstGeom>
              <a:solidFill>
                <a:srgbClr val="B1810B"/>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378"/>
                <a:r>
                  <a:rPr lang="en-US" sz="1800" dirty="0">
                    <a:solidFill>
                      <a:schemeClr val="bg1"/>
                    </a:solidFill>
                  </a:rPr>
                  <a:t>28%</a:t>
                </a:r>
              </a:p>
            </p:txBody>
          </p:sp>
          <p:sp>
            <p:nvSpPr>
              <p:cNvPr id="20" name="TextBox 19">
                <a:extLst>
                  <a:ext uri="{FF2B5EF4-FFF2-40B4-BE49-F238E27FC236}">
                    <a16:creationId xmlns:a16="http://schemas.microsoft.com/office/drawing/2014/main" id="{3AEFFD1A-E2CE-094B-AC59-95E3FFD5744F}"/>
                  </a:ext>
                </a:extLst>
              </p:cNvPr>
              <p:cNvSpPr txBox="1"/>
              <p:nvPr/>
            </p:nvSpPr>
            <p:spPr>
              <a:xfrm>
                <a:off x="447998" y="11865947"/>
                <a:ext cx="1480526" cy="616886"/>
              </a:xfrm>
              <a:prstGeom prst="rect">
                <a:avLst/>
              </a:prstGeom>
              <a:noFill/>
            </p:spPr>
            <p:txBody>
              <a:bodyPr wrap="square" rtlCol="0">
                <a:spAutoFit/>
              </a:bodyPr>
              <a:lstStyle/>
              <a:p>
                <a:r>
                  <a:rPr lang="en-US" sz="2000" b="1" dirty="0">
                    <a:solidFill>
                      <a:srgbClr val="D23A43"/>
                    </a:solidFill>
                  </a:rPr>
                  <a:t>Missed</a:t>
                </a:r>
              </a:p>
            </p:txBody>
          </p:sp>
          <p:sp>
            <p:nvSpPr>
              <p:cNvPr id="21" name="TextBox 20">
                <a:extLst>
                  <a:ext uri="{FF2B5EF4-FFF2-40B4-BE49-F238E27FC236}">
                    <a16:creationId xmlns:a16="http://schemas.microsoft.com/office/drawing/2014/main" id="{55B363CA-9790-A449-972D-69F33E62F074}"/>
                  </a:ext>
                </a:extLst>
              </p:cNvPr>
              <p:cNvSpPr txBox="1"/>
              <p:nvPr/>
            </p:nvSpPr>
            <p:spPr>
              <a:xfrm>
                <a:off x="570406" y="13369897"/>
                <a:ext cx="1380507" cy="806697"/>
              </a:xfrm>
              <a:prstGeom prst="rect">
                <a:avLst/>
              </a:prstGeom>
              <a:noFill/>
            </p:spPr>
            <p:txBody>
              <a:bodyPr wrap="none" rtlCol="0">
                <a:spAutoFit/>
              </a:bodyPr>
              <a:lstStyle/>
              <a:p>
                <a:pPr algn="r"/>
                <a:r>
                  <a:rPr lang="en-US" sz="2000" b="1" dirty="0">
                    <a:solidFill>
                      <a:schemeClr val="bg1">
                        <a:lumMod val="50000"/>
                      </a:schemeClr>
                    </a:solidFill>
                  </a:rPr>
                  <a:t>Predicted</a:t>
                </a:r>
              </a:p>
              <a:p>
                <a:pPr algn="r"/>
                <a:r>
                  <a:rPr lang="en-US" sz="2000" b="1" dirty="0">
                    <a:solidFill>
                      <a:schemeClr val="bg1">
                        <a:lumMod val="50000"/>
                      </a:schemeClr>
                    </a:solidFill>
                  </a:rPr>
                  <a:t>Accurately</a:t>
                </a:r>
              </a:p>
            </p:txBody>
          </p:sp>
          <p:sp>
            <p:nvSpPr>
              <p:cNvPr id="22" name="Rectangle 21">
                <a:extLst>
                  <a:ext uri="{FF2B5EF4-FFF2-40B4-BE49-F238E27FC236}">
                    <a16:creationId xmlns:a16="http://schemas.microsoft.com/office/drawing/2014/main" id="{BA27FBC5-347B-AA46-A526-BF8CE7593DAF}"/>
                  </a:ext>
                </a:extLst>
              </p:cNvPr>
              <p:cNvSpPr/>
              <p:nvPr/>
            </p:nvSpPr>
            <p:spPr>
              <a:xfrm>
                <a:off x="3285318" y="11561193"/>
                <a:ext cx="1766284" cy="1042567"/>
              </a:xfrm>
              <a:prstGeom prst="rect">
                <a:avLst/>
              </a:prstGeom>
              <a:solidFill>
                <a:srgbClr val="F9E3E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D23A43"/>
                    </a:solidFill>
                    <a:latin typeface="+mj-lt"/>
                  </a:rPr>
                  <a:t>$20-22 million</a:t>
                </a:r>
              </a:p>
            </p:txBody>
          </p:sp>
          <p:cxnSp>
            <p:nvCxnSpPr>
              <p:cNvPr id="23" name="Straight Connector 22">
                <a:extLst>
                  <a:ext uri="{FF2B5EF4-FFF2-40B4-BE49-F238E27FC236}">
                    <a16:creationId xmlns:a16="http://schemas.microsoft.com/office/drawing/2014/main" id="{3308D26A-B5E0-A749-A117-6D543E29A0D8}"/>
                  </a:ext>
                </a:extLst>
              </p:cNvPr>
              <p:cNvCxnSpPr/>
              <p:nvPr/>
            </p:nvCxnSpPr>
            <p:spPr bwMode="auto">
              <a:xfrm>
                <a:off x="5120752" y="11692472"/>
                <a:ext cx="0" cy="283836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23">
                <a:extLst>
                  <a:ext uri="{FF2B5EF4-FFF2-40B4-BE49-F238E27FC236}">
                    <a16:creationId xmlns:a16="http://schemas.microsoft.com/office/drawing/2014/main" id="{B29019FE-C565-7847-8209-5161A77B5971}"/>
                  </a:ext>
                </a:extLst>
              </p:cNvPr>
              <p:cNvSpPr txBox="1"/>
              <p:nvPr/>
            </p:nvSpPr>
            <p:spPr>
              <a:xfrm>
                <a:off x="2885120" y="13342982"/>
                <a:ext cx="2166486" cy="1565941"/>
              </a:xfrm>
              <a:prstGeom prst="rect">
                <a:avLst/>
              </a:prstGeom>
              <a:noFill/>
            </p:spPr>
            <p:txBody>
              <a:bodyPr wrap="square" rtlCol="0">
                <a:spAutoFit/>
              </a:bodyPr>
              <a:lstStyle/>
              <a:p>
                <a:pPr algn="ctr"/>
                <a:r>
                  <a:rPr lang="en-US" sz="2000" dirty="0">
                    <a:solidFill>
                      <a:srgbClr val="D23A43"/>
                    </a:solidFill>
                  </a:rPr>
                  <a:t>Opportunity Cost After Prediction</a:t>
                </a:r>
              </a:p>
            </p:txBody>
          </p:sp>
          <p:cxnSp>
            <p:nvCxnSpPr>
              <p:cNvPr id="25" name="Straight Connector 24">
                <a:extLst>
                  <a:ext uri="{FF2B5EF4-FFF2-40B4-BE49-F238E27FC236}">
                    <a16:creationId xmlns:a16="http://schemas.microsoft.com/office/drawing/2014/main" id="{ABF218EF-EB0D-B345-8D54-05B2734F8944}"/>
                  </a:ext>
                </a:extLst>
              </p:cNvPr>
              <p:cNvCxnSpPr/>
              <p:nvPr/>
            </p:nvCxnSpPr>
            <p:spPr bwMode="auto">
              <a:xfrm flipV="1">
                <a:off x="2714956" y="11556815"/>
                <a:ext cx="555882" cy="61109"/>
              </a:xfrm>
              <a:prstGeom prst="line">
                <a:avLst/>
              </a:prstGeom>
              <a:solidFill>
                <a:schemeClr val="accent1"/>
              </a:solidFill>
              <a:ln w="9525" cap="flat" cmpd="sng" algn="ctr">
                <a:solidFill>
                  <a:srgbClr val="D23A43"/>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Connector 25">
                <a:extLst>
                  <a:ext uri="{FF2B5EF4-FFF2-40B4-BE49-F238E27FC236}">
                    <a16:creationId xmlns:a16="http://schemas.microsoft.com/office/drawing/2014/main" id="{97496AE7-14D6-164B-8FC1-C2CFF939FD5A}"/>
                  </a:ext>
                </a:extLst>
              </p:cNvPr>
              <p:cNvCxnSpPr/>
              <p:nvPr/>
            </p:nvCxnSpPr>
            <p:spPr bwMode="auto">
              <a:xfrm>
                <a:off x="2713316" y="12507095"/>
                <a:ext cx="557094" cy="96667"/>
              </a:xfrm>
              <a:prstGeom prst="line">
                <a:avLst/>
              </a:prstGeom>
              <a:solidFill>
                <a:schemeClr val="accent1"/>
              </a:solidFill>
              <a:ln w="9525" cap="flat" cmpd="sng" algn="ctr">
                <a:solidFill>
                  <a:srgbClr val="D23A43"/>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26">
                <a:extLst>
                  <a:ext uri="{FF2B5EF4-FFF2-40B4-BE49-F238E27FC236}">
                    <a16:creationId xmlns:a16="http://schemas.microsoft.com/office/drawing/2014/main" id="{3B96271B-AF4A-124F-BC2F-386C67928381}"/>
                  </a:ext>
                </a:extLst>
              </p:cNvPr>
              <p:cNvSpPr txBox="1"/>
              <p:nvPr/>
            </p:nvSpPr>
            <p:spPr>
              <a:xfrm>
                <a:off x="1081710" y="14890926"/>
                <a:ext cx="2137374" cy="616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Precision</a:t>
                </a:r>
              </a:p>
            </p:txBody>
          </p:sp>
          <p:sp>
            <p:nvSpPr>
              <p:cNvPr id="28" name="TextBox 27">
                <a:extLst>
                  <a:ext uri="{FF2B5EF4-FFF2-40B4-BE49-F238E27FC236}">
                    <a16:creationId xmlns:a16="http://schemas.microsoft.com/office/drawing/2014/main" id="{455A3575-5725-F44E-9DB9-67238C260E55}"/>
                  </a:ext>
                </a:extLst>
              </p:cNvPr>
              <p:cNvSpPr txBox="1"/>
              <p:nvPr/>
            </p:nvSpPr>
            <p:spPr>
              <a:xfrm>
                <a:off x="5102182" y="14526570"/>
                <a:ext cx="1625497" cy="616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Overall</a:t>
                </a:r>
              </a:p>
            </p:txBody>
          </p:sp>
          <p:sp>
            <p:nvSpPr>
              <p:cNvPr id="29" name="TextBox 28">
                <a:extLst>
                  <a:ext uri="{FF2B5EF4-FFF2-40B4-BE49-F238E27FC236}">
                    <a16:creationId xmlns:a16="http://schemas.microsoft.com/office/drawing/2014/main" id="{F544F12E-421B-2B40-80D5-0C625D7D63C0}"/>
                  </a:ext>
                </a:extLst>
              </p:cNvPr>
              <p:cNvSpPr txBox="1"/>
              <p:nvPr/>
            </p:nvSpPr>
            <p:spPr>
              <a:xfrm>
                <a:off x="6521838" y="14540185"/>
                <a:ext cx="1625497" cy="616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Seafood</a:t>
                </a:r>
              </a:p>
            </p:txBody>
          </p:sp>
          <p:sp>
            <p:nvSpPr>
              <p:cNvPr id="30" name="TextBox 29">
                <a:extLst>
                  <a:ext uri="{FF2B5EF4-FFF2-40B4-BE49-F238E27FC236}">
                    <a16:creationId xmlns:a16="http://schemas.microsoft.com/office/drawing/2014/main" id="{6215CBD4-A476-3C48-A7EA-98DBD096F54C}"/>
                  </a:ext>
                </a:extLst>
              </p:cNvPr>
              <p:cNvSpPr txBox="1"/>
              <p:nvPr/>
            </p:nvSpPr>
            <p:spPr>
              <a:xfrm>
                <a:off x="8077967" y="14520638"/>
                <a:ext cx="1417878" cy="616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Bakery</a:t>
                </a:r>
              </a:p>
            </p:txBody>
          </p:sp>
          <p:sp>
            <p:nvSpPr>
              <p:cNvPr id="31" name="TextBox 30">
                <a:extLst>
                  <a:ext uri="{FF2B5EF4-FFF2-40B4-BE49-F238E27FC236}">
                    <a16:creationId xmlns:a16="http://schemas.microsoft.com/office/drawing/2014/main" id="{39D40D63-BBB5-594C-9883-E0ECEB7B0795}"/>
                  </a:ext>
                </a:extLst>
              </p:cNvPr>
              <p:cNvSpPr txBox="1"/>
              <p:nvPr/>
            </p:nvSpPr>
            <p:spPr>
              <a:xfrm>
                <a:off x="9506632" y="14504628"/>
                <a:ext cx="1181233" cy="616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Dairy</a:t>
                </a:r>
              </a:p>
            </p:txBody>
          </p:sp>
          <p:sp>
            <p:nvSpPr>
              <p:cNvPr id="32" name="TextBox 31">
                <a:extLst>
                  <a:ext uri="{FF2B5EF4-FFF2-40B4-BE49-F238E27FC236}">
                    <a16:creationId xmlns:a16="http://schemas.microsoft.com/office/drawing/2014/main" id="{5F4E59B6-B1A2-B84A-ABE9-FC8A4854B651}"/>
                  </a:ext>
                </a:extLst>
              </p:cNvPr>
              <p:cNvSpPr txBox="1"/>
              <p:nvPr/>
            </p:nvSpPr>
            <p:spPr>
              <a:xfrm>
                <a:off x="5757998" y="13271402"/>
                <a:ext cx="834776" cy="45596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95%</a:t>
                </a:r>
              </a:p>
            </p:txBody>
          </p:sp>
          <p:sp>
            <p:nvSpPr>
              <p:cNvPr id="33" name="TextBox 32">
                <a:extLst>
                  <a:ext uri="{FF2B5EF4-FFF2-40B4-BE49-F238E27FC236}">
                    <a16:creationId xmlns:a16="http://schemas.microsoft.com/office/drawing/2014/main" id="{9A03C85E-41E0-2249-A961-A7054A229962}"/>
                  </a:ext>
                </a:extLst>
              </p:cNvPr>
              <p:cNvSpPr txBox="1"/>
              <p:nvPr/>
            </p:nvSpPr>
            <p:spPr>
              <a:xfrm>
                <a:off x="7038933" y="13264313"/>
                <a:ext cx="806055" cy="45596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79%</a:t>
                </a:r>
              </a:p>
            </p:txBody>
          </p:sp>
          <p:sp>
            <p:nvSpPr>
              <p:cNvPr id="34" name="TextBox 33">
                <a:extLst>
                  <a:ext uri="{FF2B5EF4-FFF2-40B4-BE49-F238E27FC236}">
                    <a16:creationId xmlns:a16="http://schemas.microsoft.com/office/drawing/2014/main" id="{75DCC10A-E82D-6C4E-A098-30B4A7804EF9}"/>
                  </a:ext>
                </a:extLst>
              </p:cNvPr>
              <p:cNvSpPr txBox="1"/>
              <p:nvPr/>
            </p:nvSpPr>
            <p:spPr>
              <a:xfrm>
                <a:off x="8261748" y="13264313"/>
                <a:ext cx="828641" cy="45596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93%</a:t>
                </a:r>
              </a:p>
            </p:txBody>
          </p:sp>
          <p:sp>
            <p:nvSpPr>
              <p:cNvPr id="35" name="TextBox 34">
                <a:extLst>
                  <a:ext uri="{FF2B5EF4-FFF2-40B4-BE49-F238E27FC236}">
                    <a16:creationId xmlns:a16="http://schemas.microsoft.com/office/drawing/2014/main" id="{5C3C675D-4795-144A-8E1D-C7A72975E5BD}"/>
                  </a:ext>
                </a:extLst>
              </p:cNvPr>
              <p:cNvSpPr txBox="1"/>
              <p:nvPr/>
            </p:nvSpPr>
            <p:spPr>
              <a:xfrm>
                <a:off x="9498156" y="13197706"/>
                <a:ext cx="763812" cy="45596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97%</a:t>
                </a:r>
              </a:p>
            </p:txBody>
          </p:sp>
          <p:sp>
            <p:nvSpPr>
              <p:cNvPr id="36" name="Rectangle 35">
                <a:extLst>
                  <a:ext uri="{FF2B5EF4-FFF2-40B4-BE49-F238E27FC236}">
                    <a16:creationId xmlns:a16="http://schemas.microsoft.com/office/drawing/2014/main" id="{BD0801F8-8458-124B-8F60-0CC95F7BED86}"/>
                  </a:ext>
                </a:extLst>
              </p:cNvPr>
              <p:cNvSpPr/>
              <p:nvPr/>
            </p:nvSpPr>
            <p:spPr bwMode="auto">
              <a:xfrm>
                <a:off x="6623498" y="15124273"/>
                <a:ext cx="193030" cy="29136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378"/>
                <a:endParaRPr lang="en-US" sz="1800" dirty="0">
                  <a:solidFill>
                    <a:schemeClr val="bg1"/>
                  </a:solidFill>
                </a:endParaRPr>
              </a:p>
            </p:txBody>
          </p:sp>
          <p:sp>
            <p:nvSpPr>
              <p:cNvPr id="37" name="Rectangle 36">
                <a:extLst>
                  <a:ext uri="{FF2B5EF4-FFF2-40B4-BE49-F238E27FC236}">
                    <a16:creationId xmlns:a16="http://schemas.microsoft.com/office/drawing/2014/main" id="{CFDF7F43-CBB9-2E41-90FA-AC766B4811F4}"/>
                  </a:ext>
                </a:extLst>
              </p:cNvPr>
              <p:cNvSpPr/>
              <p:nvPr/>
            </p:nvSpPr>
            <p:spPr bwMode="auto">
              <a:xfrm>
                <a:off x="8537920" y="15125149"/>
                <a:ext cx="213218" cy="321988"/>
              </a:xfrm>
              <a:prstGeom prst="rect">
                <a:avLst/>
              </a:prstGeom>
              <a:solidFill>
                <a:srgbClr val="B1810B"/>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378"/>
                <a:endParaRPr lang="en-US" sz="1800" dirty="0">
                  <a:solidFill>
                    <a:schemeClr val="bg1"/>
                  </a:solidFill>
                </a:endParaRPr>
              </a:p>
            </p:txBody>
          </p:sp>
          <p:sp>
            <p:nvSpPr>
              <p:cNvPr id="38" name="TextBox 37">
                <a:extLst>
                  <a:ext uri="{FF2B5EF4-FFF2-40B4-BE49-F238E27FC236}">
                    <a16:creationId xmlns:a16="http://schemas.microsoft.com/office/drawing/2014/main" id="{F57D5021-869E-2A40-8C9B-1DEFBA12CB2C}"/>
                  </a:ext>
                </a:extLst>
              </p:cNvPr>
              <p:cNvSpPr txBox="1"/>
              <p:nvPr/>
            </p:nvSpPr>
            <p:spPr>
              <a:xfrm>
                <a:off x="6816527" y="15000470"/>
                <a:ext cx="1532426" cy="61688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OOS</a:t>
                </a:r>
              </a:p>
            </p:txBody>
          </p:sp>
          <p:sp>
            <p:nvSpPr>
              <p:cNvPr id="39" name="TextBox 38">
                <a:extLst>
                  <a:ext uri="{FF2B5EF4-FFF2-40B4-BE49-F238E27FC236}">
                    <a16:creationId xmlns:a16="http://schemas.microsoft.com/office/drawing/2014/main" id="{230DB9BB-1A01-3345-ABBF-1E5DF316F2FA}"/>
                  </a:ext>
                </a:extLst>
              </p:cNvPr>
              <p:cNvSpPr txBox="1"/>
              <p:nvPr/>
            </p:nvSpPr>
            <p:spPr>
              <a:xfrm>
                <a:off x="8739538" y="14986380"/>
                <a:ext cx="2274784" cy="61688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Not OOS</a:t>
                </a:r>
              </a:p>
            </p:txBody>
          </p:sp>
        </p:grpSp>
      </p:grpSp>
      <p:sp>
        <p:nvSpPr>
          <p:cNvPr id="40" name="Rectangle 106">
            <a:extLst>
              <a:ext uri="{FF2B5EF4-FFF2-40B4-BE49-F238E27FC236}">
                <a16:creationId xmlns:a16="http://schemas.microsoft.com/office/drawing/2014/main" id="{EA322FDB-C074-D544-8524-8C448EDCBA6B}"/>
              </a:ext>
            </a:extLst>
          </p:cNvPr>
          <p:cNvSpPr>
            <a:spLocks noChangeArrowheads="1"/>
          </p:cNvSpPr>
          <p:nvPr/>
        </p:nvSpPr>
        <p:spPr bwMode="auto">
          <a:xfrm>
            <a:off x="1398341" y="14482329"/>
            <a:ext cx="7860379" cy="2759642"/>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1800" spc="10" dirty="0">
                <a:latin typeface="Arial"/>
                <a:cs typeface="Arial"/>
              </a:rPr>
              <a:t>Additional filler… </a:t>
            </a:r>
            <a:r>
              <a:rPr lang="en-US" sz="1800" spc="10" dirty="0">
                <a:solidFill>
                  <a:srgbClr val="FF0000"/>
                </a:solidFill>
                <a:latin typeface="Arial"/>
                <a:cs typeface="Arial"/>
              </a:rPr>
              <a:t>Remember to use high quality figures people can read </a:t>
            </a:r>
          </a:p>
          <a:p>
            <a:pPr algn="just"/>
            <a:r>
              <a:rPr lang="en-US" sz="1800" spc="10" dirty="0">
                <a:latin typeface="Arial"/>
                <a:cs typeface="Arial"/>
              </a:rPr>
              <a:t>XXXXXXXXXXXXXXXXXXXXXXXXXXXXXXXXXXXXXXXXXXXXXXXXXXXXXXXXXXXXXXXXXXXXXXXXXXXXXXXXXXXXXXXXXXXXXXXXXXXXXXXXXXXXXXXXXXXXX</a:t>
            </a:r>
            <a:endParaRPr lang="en-US" sz="1800" b="1" spc="10" dirty="0">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DF12BBF8-995C-7F45-94BB-D99EE48ED1AB}"/>
              </a:ext>
            </a:extLst>
          </p:cNvPr>
          <p:cNvSpPr/>
          <p:nvPr/>
        </p:nvSpPr>
        <p:spPr>
          <a:xfrm>
            <a:off x="1313281" y="16327201"/>
            <a:ext cx="5401800" cy="523220"/>
          </a:xfrm>
          <a:prstGeom prst="rect">
            <a:avLst/>
          </a:prstGeom>
        </p:spPr>
        <p:txBody>
          <a:bodyPr wrap="square">
            <a:spAutoFit/>
          </a:bodyPr>
          <a:lstStyle/>
          <a:p>
            <a:r>
              <a:rPr lang="en-US" altLang="en-US" sz="2800" b="1" dirty="0">
                <a:latin typeface="Arial" panose="020B0604020202020204" pitchFamily="34" charset="0"/>
                <a:cs typeface="Arial" panose="020B0604020202020204" pitchFamily="34" charset="0"/>
              </a:rPr>
              <a:t>RESEARCH OBJECTIVES</a:t>
            </a:r>
            <a:endParaRPr lang="en-US" sz="2800" b="1"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D92DB5B5-5EB2-844F-8102-BFDAA8558319}"/>
              </a:ext>
            </a:extLst>
          </p:cNvPr>
          <p:cNvSpPr txBox="1"/>
          <p:nvPr/>
        </p:nvSpPr>
        <p:spPr>
          <a:xfrm>
            <a:off x="1212928" y="17073916"/>
            <a:ext cx="8045792" cy="1358898"/>
          </a:xfrm>
          <a:prstGeom prst="rect">
            <a:avLst/>
          </a:prstGeom>
          <a:noFill/>
        </p:spPr>
        <p:txBody>
          <a:bodyPr wrap="square" rtlCol="0">
            <a:spAutoFit/>
          </a:bodyPr>
          <a:lstStyle/>
          <a:p>
            <a:pPr algn="just">
              <a:lnSpc>
                <a:spcPct val="107000"/>
              </a:lnSpc>
              <a:spcBef>
                <a:spcPts val="0"/>
              </a:spcBef>
              <a:spcAft>
                <a:spcPts val="800"/>
              </a:spcAft>
            </a:pPr>
            <a:r>
              <a:rPr lang="en-US" sz="1800" b="1" dirty="0">
                <a:latin typeface="Arial" panose="020B0604020202020204" pitchFamily="34" charset="0"/>
                <a:cs typeface="Arial" panose="020B0604020202020204" pitchFamily="34" charset="0"/>
              </a:rPr>
              <a:t>Clearly state your research question(s) with bullets:</a:t>
            </a:r>
          </a:p>
          <a:p>
            <a:pPr marL="342892" indent="-342892">
              <a:lnSpc>
                <a:spcPct val="107000"/>
              </a:lnSpc>
              <a:spcBef>
                <a:spcPts val="0"/>
              </a:spcBef>
              <a:spcAft>
                <a:spcPts val="0"/>
              </a:spcAft>
              <a:buFont typeface="Arial" panose="020B0604020202020204" pitchFamily="34" charset="0"/>
              <a:buChar char="•"/>
            </a:pPr>
            <a:r>
              <a:rPr lang="en-US" sz="1800" dirty="0">
                <a:latin typeface="Arial" panose="020B0604020202020204" pitchFamily="34" charset="0"/>
                <a:cs typeface="Arial" panose="020B0604020202020204" pitchFamily="34" charset="0"/>
              </a:rPr>
              <a:t>What are the most important drivers for identifying OOS rate at product-store level?</a:t>
            </a:r>
          </a:p>
          <a:p>
            <a:pPr marL="342892" indent="-342892">
              <a:lnSpc>
                <a:spcPct val="107000"/>
              </a:lnSpc>
              <a:spcBef>
                <a:spcPts val="0"/>
              </a:spcBef>
              <a:spcAft>
                <a:spcPts val="0"/>
              </a:spcAft>
              <a:buFont typeface="Arial" panose="020B0604020202020204" pitchFamily="34" charset="0"/>
              <a:buChar char="•"/>
            </a:pPr>
            <a:r>
              <a:rPr lang="en-US" sz="1800" dirty="0">
                <a:latin typeface="Arial" panose="020B0604020202020204" pitchFamily="34" charset="0"/>
                <a:cs typeface="Arial" panose="020B0604020202020204" pitchFamily="34" charset="0"/>
              </a:rPr>
              <a:t>What is the business impact and stock availability across Business Units?</a:t>
            </a:r>
          </a:p>
        </p:txBody>
      </p:sp>
      <p:sp>
        <p:nvSpPr>
          <p:cNvPr id="43" name="Rectangle 42">
            <a:extLst>
              <a:ext uri="{FF2B5EF4-FFF2-40B4-BE49-F238E27FC236}">
                <a16:creationId xmlns:a16="http://schemas.microsoft.com/office/drawing/2014/main" id="{803D5AFD-8A7F-964B-90CF-A176ECDB2337}"/>
              </a:ext>
            </a:extLst>
          </p:cNvPr>
          <p:cNvSpPr/>
          <p:nvPr/>
        </p:nvSpPr>
        <p:spPr>
          <a:xfrm>
            <a:off x="10976974" y="3490249"/>
            <a:ext cx="4789126"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LITERATURE REVIEW</a:t>
            </a:r>
          </a:p>
        </p:txBody>
      </p:sp>
      <p:sp>
        <p:nvSpPr>
          <p:cNvPr id="44" name="Rectangle 106">
            <a:extLst>
              <a:ext uri="{FF2B5EF4-FFF2-40B4-BE49-F238E27FC236}">
                <a16:creationId xmlns:a16="http://schemas.microsoft.com/office/drawing/2014/main" id="{EE4CC1A1-8CAB-8B42-8965-ECE0927D951E}"/>
              </a:ext>
            </a:extLst>
          </p:cNvPr>
          <p:cNvSpPr>
            <a:spLocks noChangeArrowheads="1"/>
          </p:cNvSpPr>
          <p:nvPr/>
        </p:nvSpPr>
        <p:spPr bwMode="auto">
          <a:xfrm>
            <a:off x="10770139" y="4356281"/>
            <a:ext cx="10993223" cy="1905042"/>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1800" spc="10" dirty="0">
                <a:latin typeface="Arial"/>
                <a:cs typeface="Arial"/>
              </a:rPr>
              <a:t>Summarize what you found in the papers you read and try to make an argument that what you have done in your project has not been reported on previously. </a:t>
            </a:r>
          </a:p>
          <a:p>
            <a:pPr algn="just"/>
            <a:r>
              <a:rPr lang="en-US" sz="1800" spc="10" dirty="0">
                <a:latin typeface="Arial"/>
                <a:cs typeface="Arial"/>
              </a:rPr>
              <a:t>Sometimes people will create a table in Excel that has certain aspects that the papers you read have, then show that your study compares to the previous studies….</a:t>
            </a:r>
          </a:p>
          <a:p>
            <a:pPr algn="just">
              <a:lnSpc>
                <a:spcPct val="107000"/>
              </a:lnSpc>
              <a:spcBef>
                <a:spcPts val="0"/>
              </a:spcBef>
              <a:spcAft>
                <a:spcPts val="800"/>
              </a:spcAft>
            </a:pPr>
            <a:endParaRPr lang="en-US" sz="1800" spc="10" dirty="0">
              <a:latin typeface="Arial"/>
              <a:cs typeface="Arial"/>
            </a:endParaRPr>
          </a:p>
          <a:p>
            <a:pPr algn="just">
              <a:lnSpc>
                <a:spcPct val="107000"/>
              </a:lnSpc>
              <a:spcBef>
                <a:spcPts val="0"/>
              </a:spcBef>
              <a:spcAft>
                <a:spcPts val="800"/>
              </a:spcAft>
            </a:pPr>
            <a:endParaRPr lang="en-US" sz="1800" dirty="0">
              <a:latin typeface="Arial"/>
              <a:cs typeface="Arial"/>
            </a:endParaRPr>
          </a:p>
          <a:p>
            <a:pPr algn="just">
              <a:lnSpc>
                <a:spcPct val="107000"/>
              </a:lnSpc>
              <a:spcBef>
                <a:spcPts val="0"/>
              </a:spcBef>
              <a:spcAft>
                <a:spcPts val="800"/>
              </a:spcAft>
            </a:pPr>
            <a:endParaRPr lang="en-US" sz="1800" dirty="0">
              <a:latin typeface="Arial"/>
              <a:cs typeface="Arial"/>
            </a:endParaRPr>
          </a:p>
        </p:txBody>
      </p:sp>
      <p:graphicFrame>
        <p:nvGraphicFramePr>
          <p:cNvPr id="45" name="Table 44">
            <a:extLst>
              <a:ext uri="{FF2B5EF4-FFF2-40B4-BE49-F238E27FC236}">
                <a16:creationId xmlns:a16="http://schemas.microsoft.com/office/drawing/2014/main" id="{D56A7F11-5D5B-F240-B18D-C0F85AC2B588}"/>
              </a:ext>
            </a:extLst>
          </p:cNvPr>
          <p:cNvGraphicFramePr>
            <a:graphicFrameLocks noGrp="1"/>
          </p:cNvGraphicFramePr>
          <p:nvPr>
            <p:extLst>
              <p:ext uri="{D42A27DB-BD31-4B8C-83A1-F6EECF244321}">
                <p14:modId xmlns:p14="http://schemas.microsoft.com/office/powerpoint/2010/main" val="3674414353"/>
              </p:ext>
            </p:extLst>
          </p:nvPr>
        </p:nvGraphicFramePr>
        <p:xfrm>
          <a:off x="11255561" y="6476194"/>
          <a:ext cx="10350500" cy="2087880"/>
        </p:xfrm>
        <a:graphic>
          <a:graphicData uri="http://schemas.openxmlformats.org/drawingml/2006/table">
            <a:tbl>
              <a:tblPr>
                <a:tableStyleId>{2D5ABB26-0587-4C30-8999-92F81FD0307C}</a:tableStyleId>
              </a:tblPr>
              <a:tblGrid>
                <a:gridCol w="4000500">
                  <a:extLst>
                    <a:ext uri="{9D8B030D-6E8A-4147-A177-3AD203B41FA5}">
                      <a16:colId xmlns:a16="http://schemas.microsoft.com/office/drawing/2014/main" val="1362220680"/>
                    </a:ext>
                  </a:extLst>
                </a:gridCol>
                <a:gridCol w="1206500">
                  <a:extLst>
                    <a:ext uri="{9D8B030D-6E8A-4147-A177-3AD203B41FA5}">
                      <a16:colId xmlns:a16="http://schemas.microsoft.com/office/drawing/2014/main" val="1136442080"/>
                    </a:ext>
                  </a:extLst>
                </a:gridCol>
                <a:gridCol w="1206500">
                  <a:extLst>
                    <a:ext uri="{9D8B030D-6E8A-4147-A177-3AD203B41FA5}">
                      <a16:colId xmlns:a16="http://schemas.microsoft.com/office/drawing/2014/main" val="1340404384"/>
                    </a:ext>
                  </a:extLst>
                </a:gridCol>
                <a:gridCol w="1206500">
                  <a:extLst>
                    <a:ext uri="{9D8B030D-6E8A-4147-A177-3AD203B41FA5}">
                      <a16:colId xmlns:a16="http://schemas.microsoft.com/office/drawing/2014/main" val="3279917908"/>
                    </a:ext>
                  </a:extLst>
                </a:gridCol>
                <a:gridCol w="1206500">
                  <a:extLst>
                    <a:ext uri="{9D8B030D-6E8A-4147-A177-3AD203B41FA5}">
                      <a16:colId xmlns:a16="http://schemas.microsoft.com/office/drawing/2014/main" val="3709838586"/>
                    </a:ext>
                  </a:extLst>
                </a:gridCol>
                <a:gridCol w="1524000">
                  <a:extLst>
                    <a:ext uri="{9D8B030D-6E8A-4147-A177-3AD203B41FA5}">
                      <a16:colId xmlns:a16="http://schemas.microsoft.com/office/drawing/2014/main" val="2806175685"/>
                    </a:ext>
                  </a:extLst>
                </a:gridCol>
              </a:tblGrid>
              <a:tr h="0">
                <a:tc>
                  <a:txBody>
                    <a:bodyPr/>
                    <a:lstStyle/>
                    <a:p>
                      <a:pPr algn="ctr" fontAlgn="ctr"/>
                      <a:r>
                        <a:rPr lang="en-US" sz="2000" b="1" u="none" strike="noStrike" dirty="0">
                          <a:solidFill>
                            <a:schemeClr val="tx1"/>
                          </a:solidFill>
                          <a:effectLst/>
                          <a:latin typeface="Arial" panose="020B0604020202020204" pitchFamily="34" charset="0"/>
                          <a:cs typeface="Arial" panose="020B0604020202020204" pitchFamily="34" charset="0"/>
                        </a:rPr>
                        <a:t>Study</a:t>
                      </a:r>
                      <a:endParaRPr lang="en-US" sz="2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tc>
                  <a:txBody>
                    <a:bodyPr/>
                    <a:lstStyle/>
                    <a:p>
                      <a:pPr algn="ctr" fontAlgn="ctr"/>
                      <a:r>
                        <a:rPr lang="en-US" sz="2000" b="1" u="none" strike="noStrike" dirty="0">
                          <a:solidFill>
                            <a:schemeClr val="tx1"/>
                          </a:solidFill>
                          <a:effectLst/>
                          <a:latin typeface="Arial"/>
                          <a:cs typeface="Arial"/>
                        </a:rPr>
                        <a:t>ARIMA</a:t>
                      </a:r>
                      <a:endParaRPr lang="en-US" sz="2000" b="1" i="0" u="none" strike="noStrike" dirty="0">
                        <a:solidFill>
                          <a:schemeClr val="tx1"/>
                        </a:solidFill>
                        <a:effectLst/>
                        <a:latin typeface="Arial"/>
                        <a:cs typeface="Arial"/>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tc>
                  <a:txBody>
                    <a:bodyPr/>
                    <a:lstStyle/>
                    <a:p>
                      <a:pPr algn="ctr" fontAlgn="ctr"/>
                      <a:r>
                        <a:rPr lang="en-US" sz="2000" b="1" u="none" strike="noStrike" dirty="0">
                          <a:solidFill>
                            <a:schemeClr val="tx1"/>
                          </a:solidFill>
                          <a:effectLst/>
                          <a:latin typeface="Arial"/>
                          <a:cs typeface="Arial"/>
                        </a:rPr>
                        <a:t>ANN</a:t>
                      </a:r>
                      <a:endParaRPr lang="en-US" sz="2000" b="1" i="0" u="none" strike="noStrike" dirty="0">
                        <a:solidFill>
                          <a:schemeClr val="tx1"/>
                        </a:solidFill>
                        <a:effectLst/>
                        <a:latin typeface="Arial"/>
                        <a:cs typeface="Arial"/>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tc>
                  <a:txBody>
                    <a:bodyPr/>
                    <a:lstStyle/>
                    <a:p>
                      <a:pPr algn="ctr" fontAlgn="ctr"/>
                      <a:r>
                        <a:rPr lang="en-US" sz="2000" b="1" u="none" strike="noStrike" dirty="0">
                          <a:solidFill>
                            <a:schemeClr val="tx1"/>
                          </a:solidFill>
                          <a:effectLst/>
                          <a:latin typeface="Arial"/>
                          <a:cs typeface="Arial"/>
                        </a:rPr>
                        <a:t>RF</a:t>
                      </a:r>
                      <a:endParaRPr lang="en-US" sz="2000" b="1" i="0" u="none" strike="noStrike" dirty="0">
                        <a:solidFill>
                          <a:schemeClr val="tx1"/>
                        </a:solidFill>
                        <a:effectLst/>
                        <a:latin typeface="Arial"/>
                        <a:cs typeface="Arial"/>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tc>
                  <a:txBody>
                    <a:bodyPr/>
                    <a:lstStyle/>
                    <a:p>
                      <a:pPr algn="ctr" fontAlgn="ctr"/>
                      <a:r>
                        <a:rPr lang="en-US" sz="2000" b="1" u="none" strike="noStrike" dirty="0">
                          <a:solidFill>
                            <a:schemeClr val="tx1"/>
                          </a:solidFill>
                          <a:effectLst/>
                          <a:latin typeface="Arial" panose="020B0604020202020204" pitchFamily="34" charset="0"/>
                          <a:cs typeface="Arial" panose="020B0604020202020204" pitchFamily="34" charset="0"/>
                        </a:rPr>
                        <a:t>LMT</a:t>
                      </a:r>
                      <a:endParaRPr lang="en-US" sz="2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tc>
                  <a:txBody>
                    <a:bodyPr/>
                    <a:lstStyle/>
                    <a:p>
                      <a:pPr algn="ctr" fontAlgn="ctr"/>
                      <a:r>
                        <a:rPr lang="en-US" sz="2000" b="1" u="none" strike="noStrike" dirty="0">
                          <a:solidFill>
                            <a:schemeClr val="tx1"/>
                          </a:solidFill>
                          <a:effectLst/>
                          <a:latin typeface="Arial" panose="020B0604020202020204" pitchFamily="34" charset="0"/>
                          <a:cs typeface="Arial" panose="020B0604020202020204" pitchFamily="34" charset="0"/>
                        </a:rPr>
                        <a:t>Ensemble</a:t>
                      </a:r>
                      <a:endParaRPr lang="en-US" sz="20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extLst>
                  <a:ext uri="{0D108BD9-81ED-4DB2-BD59-A6C34878D82A}">
                    <a16:rowId xmlns:a16="http://schemas.microsoft.com/office/drawing/2014/main" val="3480475937"/>
                  </a:ext>
                </a:extLst>
              </a:tr>
              <a:tr h="358140">
                <a:tc>
                  <a:txBody>
                    <a:bodyPr/>
                    <a:lstStyle/>
                    <a:p>
                      <a:pPr algn="l" fontAlgn="b"/>
                      <a:r>
                        <a:rPr lang="en-US" sz="2000" u="none" strike="noStrike" dirty="0">
                          <a:effectLst/>
                          <a:latin typeface="Arial"/>
                          <a:cs typeface="Arial"/>
                        </a:rPr>
                        <a:t>Dimitris </a:t>
                      </a:r>
                      <a:r>
                        <a:rPr lang="en-US" sz="2000" u="none" strike="noStrike" dirty="0" err="1">
                          <a:effectLst/>
                          <a:latin typeface="Arial"/>
                          <a:cs typeface="Arial"/>
                        </a:rPr>
                        <a:t>Papakiriakopoulos</a:t>
                      </a:r>
                      <a:r>
                        <a:rPr lang="en-US" sz="2000" u="none" strike="noStrike" dirty="0">
                          <a:effectLst/>
                          <a:latin typeface="Arial"/>
                          <a:cs typeface="Arial"/>
                        </a:rPr>
                        <a:t>, 2011</a:t>
                      </a:r>
                      <a:endParaRPr lang="en-US" sz="2000" b="0" i="0" u="none" strike="noStrike" dirty="0">
                        <a:solidFill>
                          <a:srgbClr val="000000"/>
                        </a:solidFill>
                        <a:effectLst/>
                        <a:latin typeface="Arial"/>
                        <a:cs typeface="Arial"/>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5681605"/>
                  </a:ext>
                </a:extLst>
              </a:tr>
              <a:tr h="358140">
                <a:tc>
                  <a:txBody>
                    <a:bodyPr/>
                    <a:lstStyle/>
                    <a:p>
                      <a:pPr algn="l" fontAlgn="b"/>
                      <a:r>
                        <a:rPr lang="en-US" sz="2000" u="none" strike="noStrike" dirty="0">
                          <a:effectLst/>
                          <a:latin typeface="Arial"/>
                          <a:cs typeface="Arial"/>
                        </a:rPr>
                        <a:t>M.W.T. </a:t>
                      </a:r>
                      <a:r>
                        <a:rPr lang="en-US" sz="2000" u="none" strike="noStrike" dirty="0" err="1">
                          <a:effectLst/>
                          <a:latin typeface="Arial"/>
                          <a:cs typeface="Arial"/>
                        </a:rPr>
                        <a:t>Gemmink</a:t>
                      </a:r>
                      <a:r>
                        <a:rPr lang="en-US" sz="2000" u="none" strike="noStrike" dirty="0">
                          <a:effectLst/>
                          <a:latin typeface="Arial"/>
                          <a:cs typeface="Arial"/>
                        </a:rPr>
                        <a:t>, 2017</a:t>
                      </a:r>
                      <a:endParaRPr lang="en-US" sz="2000" b="0" i="0" u="none" strike="noStrike" dirty="0">
                        <a:solidFill>
                          <a:srgbClr val="000000"/>
                        </a:solidFill>
                        <a:effectLst/>
                        <a:latin typeface="Arial"/>
                        <a:cs typeface="Arial"/>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7892477"/>
                  </a:ext>
                </a:extLst>
              </a:tr>
              <a:tr h="358140">
                <a:tc>
                  <a:txBody>
                    <a:bodyPr/>
                    <a:lstStyle/>
                    <a:p>
                      <a:pPr algn="l" fontAlgn="b"/>
                      <a:r>
                        <a:rPr lang="en-US" sz="2000" u="none" strike="noStrike" dirty="0">
                          <a:effectLst/>
                          <a:latin typeface="Arial"/>
                          <a:cs typeface="Arial"/>
                        </a:rPr>
                        <a:t>Enzo Morosini </a:t>
                      </a:r>
                      <a:r>
                        <a:rPr lang="en-US" sz="2000" u="none" strike="noStrike" dirty="0" err="1">
                          <a:effectLst/>
                          <a:latin typeface="Arial"/>
                          <a:cs typeface="Arial"/>
                        </a:rPr>
                        <a:t>Frazzon</a:t>
                      </a:r>
                      <a:r>
                        <a:rPr lang="en-US" sz="2000" u="none" strike="noStrike" dirty="0">
                          <a:effectLst/>
                          <a:latin typeface="Arial"/>
                          <a:cs typeface="Arial"/>
                        </a:rPr>
                        <a:t>, 2019</a:t>
                      </a:r>
                      <a:endParaRPr lang="en-US" sz="2000" b="0" i="0" u="none" strike="noStrike" dirty="0">
                        <a:solidFill>
                          <a:srgbClr val="000000"/>
                        </a:solidFill>
                        <a:effectLst/>
                        <a:latin typeface="Arial"/>
                        <a:cs typeface="Arial"/>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5086895"/>
                  </a:ext>
                </a:extLst>
              </a:tr>
              <a:tr h="350520">
                <a:tc>
                  <a:txBody>
                    <a:bodyPr/>
                    <a:lstStyle/>
                    <a:p>
                      <a:pPr algn="l" fontAlgn="b"/>
                      <a:r>
                        <a:rPr lang="en-US" sz="2000" u="none" strike="noStrike" dirty="0">
                          <a:effectLst/>
                          <a:latin typeface="Arial"/>
                          <a:cs typeface="Arial"/>
                        </a:rPr>
                        <a:t>Bart L </a:t>
                      </a:r>
                      <a:r>
                        <a:rPr lang="en-US" sz="2000" u="none" strike="noStrike" dirty="0" err="1">
                          <a:effectLst/>
                          <a:latin typeface="Arial"/>
                          <a:cs typeface="Arial"/>
                        </a:rPr>
                        <a:t>MacCarthy</a:t>
                      </a:r>
                      <a:r>
                        <a:rPr lang="en-US" sz="2000" u="none" strike="noStrike" dirty="0">
                          <a:effectLst/>
                          <a:latin typeface="Arial"/>
                          <a:cs typeface="Arial"/>
                        </a:rPr>
                        <a:t>, 2019</a:t>
                      </a:r>
                      <a:endParaRPr lang="en-US" sz="2000" b="0" i="0" u="none" strike="noStrike" dirty="0">
                        <a:solidFill>
                          <a:srgbClr val="000000"/>
                        </a:solidFill>
                        <a:effectLst/>
                        <a:latin typeface="Arial"/>
                        <a:cs typeface="Arial"/>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5">
                  <a:txBody>
                    <a:bodyPr/>
                    <a:lstStyle/>
                    <a:p>
                      <a:pPr algn="ctr" fontAlgn="b"/>
                      <a:r>
                        <a:rPr lang="en-US" sz="2000" u="none" strike="noStrike" dirty="0">
                          <a:effectLst/>
                          <a:latin typeface="Arial"/>
                          <a:cs typeface="Arial"/>
                        </a:rPr>
                        <a:t>Used a generalized store wave picking model</a:t>
                      </a:r>
                      <a:endParaRPr lang="en-US" sz="2000" b="0" i="0" u="none" strike="noStrike" dirty="0">
                        <a:solidFill>
                          <a:srgbClr val="000000"/>
                        </a:solidFill>
                        <a:effectLst/>
                        <a:latin typeface="Arial"/>
                        <a:cs typeface="Arial"/>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82700911"/>
                  </a:ext>
                </a:extLst>
              </a:tr>
              <a:tr h="358140">
                <a:tc>
                  <a:txBody>
                    <a:bodyPr/>
                    <a:lstStyle/>
                    <a:p>
                      <a:pPr algn="l" fontAlgn="b"/>
                      <a:r>
                        <a:rPr lang="en-US" sz="2000" u="none" strike="noStrike" dirty="0">
                          <a:effectLst/>
                          <a:latin typeface="Arial" panose="020B0604020202020204" pitchFamily="34" charset="0"/>
                          <a:cs typeface="Arial" panose="020B0604020202020204" pitchFamily="34" charset="0"/>
                        </a:rPr>
                        <a:t>Our Study, 2020</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dirty="0">
                          <a:effectLst/>
                          <a:latin typeface="Arial" panose="020B0604020202020204" pitchFamily="34" charset="0"/>
                          <a:cs typeface="Arial" panose="020B0604020202020204" pitchFamily="34" charset="0"/>
                        </a:rPr>
                        <a:t> </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Arial" panose="020B0604020202020204" pitchFamily="34" charset="0"/>
                          <a:cs typeface="Arial" panose="020B0604020202020204" pitchFamily="34" charset="0"/>
                        </a:rPr>
                        <a:t> </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000" u="none" strike="noStrike" dirty="0">
                          <a:effectLst/>
                          <a:latin typeface="Arial" panose="020B0604020202020204" pitchFamily="34" charset="0"/>
                          <a:cs typeface="Arial" panose="020B0604020202020204" pitchFamily="34" charset="0"/>
                        </a:rPr>
                        <a:t> </a:t>
                      </a:r>
                      <a:endParaRPr lang="en-US" sz="2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5700368"/>
                  </a:ext>
                </a:extLst>
              </a:tr>
            </a:tbl>
          </a:graphicData>
        </a:graphic>
      </p:graphicFrame>
      <p:sp>
        <p:nvSpPr>
          <p:cNvPr id="46" name="Rectangle 45">
            <a:extLst>
              <a:ext uri="{FF2B5EF4-FFF2-40B4-BE49-F238E27FC236}">
                <a16:creationId xmlns:a16="http://schemas.microsoft.com/office/drawing/2014/main" id="{629E306B-603B-694A-A8E1-71F5BED27672}"/>
              </a:ext>
            </a:extLst>
          </p:cNvPr>
          <p:cNvSpPr/>
          <p:nvPr/>
        </p:nvSpPr>
        <p:spPr>
          <a:xfrm>
            <a:off x="10976974" y="9586938"/>
            <a:ext cx="4789126"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METHODOLOGY</a:t>
            </a:r>
          </a:p>
        </p:txBody>
      </p:sp>
      <p:pic>
        <p:nvPicPr>
          <p:cNvPr id="47" name="Picture 46" descr="A screenshot of a cell phone&#10;&#10;Description automatically generated">
            <a:extLst>
              <a:ext uri="{FF2B5EF4-FFF2-40B4-BE49-F238E27FC236}">
                <a16:creationId xmlns:a16="http://schemas.microsoft.com/office/drawing/2014/main" id="{653EDBBA-4295-534A-9B0C-5B8BB47A912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428030" y="10656659"/>
            <a:ext cx="9289784" cy="9071362"/>
          </a:xfrm>
          <a:prstGeom prst="rect">
            <a:avLst/>
          </a:prstGeom>
        </p:spPr>
      </p:pic>
      <p:cxnSp>
        <p:nvCxnSpPr>
          <p:cNvPr id="48" name="Straight Connector 47">
            <a:extLst>
              <a:ext uri="{FF2B5EF4-FFF2-40B4-BE49-F238E27FC236}">
                <a16:creationId xmlns:a16="http://schemas.microsoft.com/office/drawing/2014/main" id="{94EFE378-7A38-2E49-951A-7DF60DCA1EA9}"/>
              </a:ext>
            </a:extLst>
          </p:cNvPr>
          <p:cNvCxnSpPr/>
          <p:nvPr/>
        </p:nvCxnSpPr>
        <p:spPr bwMode="auto">
          <a:xfrm flipV="1">
            <a:off x="10087630" y="3365850"/>
            <a:ext cx="24857" cy="17991921"/>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Connector 49">
            <a:extLst>
              <a:ext uri="{FF2B5EF4-FFF2-40B4-BE49-F238E27FC236}">
                <a16:creationId xmlns:a16="http://schemas.microsoft.com/office/drawing/2014/main" id="{CE48337D-A4A4-4645-825B-A2F0BF8BF3C1}"/>
              </a:ext>
            </a:extLst>
          </p:cNvPr>
          <p:cNvCxnSpPr/>
          <p:nvPr/>
        </p:nvCxnSpPr>
        <p:spPr bwMode="auto">
          <a:xfrm flipV="1">
            <a:off x="33142709" y="3365850"/>
            <a:ext cx="33941" cy="17053622"/>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1" name="Picture 50">
            <a:extLst>
              <a:ext uri="{FF2B5EF4-FFF2-40B4-BE49-F238E27FC236}">
                <a16:creationId xmlns:a16="http://schemas.microsoft.com/office/drawing/2014/main" id="{6F8665B3-8922-DA44-9313-A18C5B5C43FD}"/>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19019" y="20074018"/>
            <a:ext cx="8758933" cy="950383"/>
          </a:xfrm>
          <a:prstGeom prst="rect">
            <a:avLst/>
          </a:prstGeom>
        </p:spPr>
      </p:pic>
      <p:sp>
        <p:nvSpPr>
          <p:cNvPr id="52" name="Rectangle 51">
            <a:extLst>
              <a:ext uri="{FF2B5EF4-FFF2-40B4-BE49-F238E27FC236}">
                <a16:creationId xmlns:a16="http://schemas.microsoft.com/office/drawing/2014/main" id="{79C5E6D3-92DC-4B40-A3DC-9A41FDE74F45}"/>
              </a:ext>
            </a:extLst>
          </p:cNvPr>
          <p:cNvSpPr/>
          <p:nvPr/>
        </p:nvSpPr>
        <p:spPr>
          <a:xfrm>
            <a:off x="22542162" y="3743064"/>
            <a:ext cx="4789126"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STATISTICAL RESULTS</a:t>
            </a:r>
          </a:p>
        </p:txBody>
      </p:sp>
      <p:sp>
        <p:nvSpPr>
          <p:cNvPr id="53" name="TextBox 19">
            <a:extLst>
              <a:ext uri="{FF2B5EF4-FFF2-40B4-BE49-F238E27FC236}">
                <a16:creationId xmlns:a16="http://schemas.microsoft.com/office/drawing/2014/main" id="{F6B55F38-EF67-C748-A73D-5B4492FA143A}"/>
              </a:ext>
            </a:extLst>
          </p:cNvPr>
          <p:cNvSpPr txBox="1"/>
          <p:nvPr/>
        </p:nvSpPr>
        <p:spPr>
          <a:xfrm>
            <a:off x="22672790" y="4941277"/>
            <a:ext cx="9944690" cy="769441"/>
          </a:xfrm>
          <a:prstGeom prst="rect">
            <a:avLst/>
          </a:prstGeom>
          <a:noFill/>
        </p:spPr>
        <p:txBody>
          <a:bodyPr wrap="square" rtlCol="0" anchor="t">
            <a:spAutoFit/>
          </a:bodyPr>
          <a:lstStyle/>
          <a:p>
            <a:pPr algn="just"/>
            <a:r>
              <a:rPr lang="en-US" altLang="en-US" sz="2200" spc="10" dirty="0">
                <a:latin typeface="Arial"/>
                <a:cs typeface="Arial"/>
              </a:rPr>
              <a:t>Discuss the performance of your models and refer to the figure. Don’t use a table, create a nice-looking plot(s) in Tableau, Excel, or R.</a:t>
            </a:r>
          </a:p>
        </p:txBody>
      </p:sp>
      <p:graphicFrame>
        <p:nvGraphicFramePr>
          <p:cNvPr id="54" name="Object 53">
            <a:extLst>
              <a:ext uri="{FF2B5EF4-FFF2-40B4-BE49-F238E27FC236}">
                <a16:creationId xmlns:a16="http://schemas.microsoft.com/office/drawing/2014/main" id="{30C13AC4-D800-1340-A094-0E18B40AEFBC}"/>
              </a:ext>
            </a:extLst>
          </p:cNvPr>
          <p:cNvGraphicFramePr>
            <a:graphicFrameLocks noChangeAspect="1"/>
          </p:cNvGraphicFramePr>
          <p:nvPr>
            <p:extLst>
              <p:ext uri="{D42A27DB-BD31-4B8C-83A1-F6EECF244321}">
                <p14:modId xmlns:p14="http://schemas.microsoft.com/office/powerpoint/2010/main" val="2906781998"/>
              </p:ext>
            </p:extLst>
          </p:nvPr>
        </p:nvGraphicFramePr>
        <p:xfrm>
          <a:off x="22927749" y="6069258"/>
          <a:ext cx="4307329" cy="3054142"/>
        </p:xfrm>
        <a:graphic>
          <a:graphicData uri="http://schemas.openxmlformats.org/presentationml/2006/ole">
            <mc:AlternateContent xmlns:mc="http://schemas.openxmlformats.org/markup-compatibility/2006">
              <mc:Choice xmlns:v="urn:schemas-microsoft-com:vml" Requires="v">
                <p:oleObj name="Worksheet" r:id="rId7" imgW="2730500" imgH="1917700" progId="Excel.Sheet.12">
                  <p:embed/>
                </p:oleObj>
              </mc:Choice>
              <mc:Fallback>
                <p:oleObj name="Worksheet" r:id="rId7" imgW="2730500" imgH="1917700" progId="Excel.Sheet.12">
                  <p:embed/>
                  <p:pic>
                    <p:nvPicPr>
                      <p:cNvPr id="54" name="Object 53">
                        <a:extLst>
                          <a:ext uri="{FF2B5EF4-FFF2-40B4-BE49-F238E27FC236}">
                            <a16:creationId xmlns:a16="http://schemas.microsoft.com/office/drawing/2014/main" id="{30C13AC4-D800-1340-A094-0E18B40AEFBC}"/>
                          </a:ext>
                        </a:extLst>
                      </p:cNvPr>
                      <p:cNvPicPr/>
                      <p:nvPr/>
                    </p:nvPicPr>
                    <p:blipFill>
                      <a:blip r:embed="rId8"/>
                      <a:stretch>
                        <a:fillRect/>
                      </a:stretch>
                    </p:blipFill>
                    <p:spPr>
                      <a:xfrm>
                        <a:off x="22927749" y="6069258"/>
                        <a:ext cx="4307329" cy="3054142"/>
                      </a:xfrm>
                      <a:prstGeom prst="rect">
                        <a:avLst/>
                      </a:prstGeom>
                    </p:spPr>
                  </p:pic>
                </p:oleObj>
              </mc:Fallback>
            </mc:AlternateContent>
          </a:graphicData>
        </a:graphic>
      </p:graphicFrame>
      <p:sp>
        <p:nvSpPr>
          <p:cNvPr id="55" name="Rectangle 54">
            <a:extLst>
              <a:ext uri="{FF2B5EF4-FFF2-40B4-BE49-F238E27FC236}">
                <a16:creationId xmlns:a16="http://schemas.microsoft.com/office/drawing/2014/main" id="{71DB72B5-C844-2749-8692-776B9CABF316}"/>
              </a:ext>
            </a:extLst>
          </p:cNvPr>
          <p:cNvSpPr/>
          <p:nvPr/>
        </p:nvSpPr>
        <p:spPr>
          <a:xfrm>
            <a:off x="28574623" y="9490685"/>
            <a:ext cx="3885063"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4. Probability Calibration Plot</a:t>
            </a:r>
          </a:p>
        </p:txBody>
      </p:sp>
      <p:pic>
        <p:nvPicPr>
          <p:cNvPr id="56" name="Picture 55" descr="A close up of a map&#10;&#10;Description automatically generated">
            <a:extLst>
              <a:ext uri="{FF2B5EF4-FFF2-40B4-BE49-F238E27FC236}">
                <a16:creationId xmlns:a16="http://schemas.microsoft.com/office/drawing/2014/main" id="{7B64C943-6F49-4347-96D6-94304B23EFE8}"/>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28024483" y="6319126"/>
            <a:ext cx="4507992" cy="2934443"/>
          </a:xfrm>
          <a:prstGeom prst="rect">
            <a:avLst/>
          </a:prstGeom>
        </p:spPr>
      </p:pic>
      <p:sp>
        <p:nvSpPr>
          <p:cNvPr id="57" name="Rectangle 56">
            <a:extLst>
              <a:ext uri="{FF2B5EF4-FFF2-40B4-BE49-F238E27FC236}">
                <a16:creationId xmlns:a16="http://schemas.microsoft.com/office/drawing/2014/main" id="{E4A64FCA-BC03-B144-ABA4-9479987E99E4}"/>
              </a:ext>
            </a:extLst>
          </p:cNvPr>
          <p:cNvSpPr/>
          <p:nvPr/>
        </p:nvSpPr>
        <p:spPr>
          <a:xfrm>
            <a:off x="22982384" y="9461782"/>
            <a:ext cx="3885063"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3. Model Results</a:t>
            </a:r>
          </a:p>
        </p:txBody>
      </p:sp>
      <p:graphicFrame>
        <p:nvGraphicFramePr>
          <p:cNvPr id="58" name="Object 57">
            <a:extLst>
              <a:ext uri="{FF2B5EF4-FFF2-40B4-BE49-F238E27FC236}">
                <a16:creationId xmlns:a16="http://schemas.microsoft.com/office/drawing/2014/main" id="{09487427-4407-344A-B3CE-F2C5E643204E}"/>
              </a:ext>
            </a:extLst>
          </p:cNvPr>
          <p:cNvGraphicFramePr>
            <a:graphicFrameLocks noChangeAspect="1"/>
          </p:cNvGraphicFramePr>
          <p:nvPr>
            <p:extLst>
              <p:ext uri="{D42A27DB-BD31-4B8C-83A1-F6EECF244321}">
                <p14:modId xmlns:p14="http://schemas.microsoft.com/office/powerpoint/2010/main" val="4275886868"/>
              </p:ext>
            </p:extLst>
          </p:nvPr>
        </p:nvGraphicFramePr>
        <p:xfrm>
          <a:off x="23044432" y="11790405"/>
          <a:ext cx="3871786" cy="2924022"/>
        </p:xfrm>
        <a:graphic>
          <a:graphicData uri="http://schemas.openxmlformats.org/presentationml/2006/ole">
            <mc:AlternateContent xmlns:mc="http://schemas.openxmlformats.org/markup-compatibility/2006">
              <mc:Choice xmlns:v="urn:schemas-microsoft-com:vml" Requires="v">
                <p:oleObj name="Worksheet" r:id="rId10" imgW="2453827" imgH="1836448" progId="Excel.Sheet.12">
                  <p:embed/>
                </p:oleObj>
              </mc:Choice>
              <mc:Fallback>
                <p:oleObj name="Worksheet" r:id="rId10" imgW="2453827" imgH="1836448" progId="Excel.Sheet.12">
                  <p:embed/>
                  <p:pic>
                    <p:nvPicPr>
                      <p:cNvPr id="58" name="Object 57">
                        <a:extLst>
                          <a:ext uri="{FF2B5EF4-FFF2-40B4-BE49-F238E27FC236}">
                            <a16:creationId xmlns:a16="http://schemas.microsoft.com/office/drawing/2014/main" id="{09487427-4407-344A-B3CE-F2C5E643204E}"/>
                          </a:ext>
                        </a:extLst>
                      </p:cNvPr>
                      <p:cNvPicPr/>
                      <p:nvPr/>
                    </p:nvPicPr>
                    <p:blipFill>
                      <a:blip r:embed="rId11"/>
                      <a:stretch>
                        <a:fillRect/>
                      </a:stretch>
                    </p:blipFill>
                    <p:spPr>
                      <a:xfrm>
                        <a:off x="23044432" y="11790405"/>
                        <a:ext cx="3871786" cy="2924022"/>
                      </a:xfrm>
                      <a:prstGeom prst="rect">
                        <a:avLst/>
                      </a:prstGeom>
                    </p:spPr>
                  </p:pic>
                </p:oleObj>
              </mc:Fallback>
            </mc:AlternateContent>
          </a:graphicData>
        </a:graphic>
      </p:graphicFrame>
      <p:sp>
        <p:nvSpPr>
          <p:cNvPr id="59" name="Rectangle 58">
            <a:extLst>
              <a:ext uri="{FF2B5EF4-FFF2-40B4-BE49-F238E27FC236}">
                <a16:creationId xmlns:a16="http://schemas.microsoft.com/office/drawing/2014/main" id="{1356E437-450E-934F-8E48-8E0927DCB3B8}"/>
              </a:ext>
            </a:extLst>
          </p:cNvPr>
          <p:cNvSpPr/>
          <p:nvPr/>
        </p:nvSpPr>
        <p:spPr>
          <a:xfrm>
            <a:off x="28502093" y="15176569"/>
            <a:ext cx="3885063"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4. Probability Calibration Plot</a:t>
            </a:r>
          </a:p>
        </p:txBody>
      </p:sp>
      <p:pic>
        <p:nvPicPr>
          <p:cNvPr id="60" name="Picture 59" descr="A close up of a map&#10;&#10;Description automatically generated">
            <a:extLst>
              <a:ext uri="{FF2B5EF4-FFF2-40B4-BE49-F238E27FC236}">
                <a16:creationId xmlns:a16="http://schemas.microsoft.com/office/drawing/2014/main" id="{D61D1F76-917B-1B4D-85D0-F69F5D9B9563}"/>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27882440" y="11988708"/>
            <a:ext cx="4507992" cy="2934443"/>
          </a:xfrm>
          <a:prstGeom prst="rect">
            <a:avLst/>
          </a:prstGeom>
        </p:spPr>
      </p:pic>
      <p:graphicFrame>
        <p:nvGraphicFramePr>
          <p:cNvPr id="61" name="Object 60">
            <a:extLst>
              <a:ext uri="{FF2B5EF4-FFF2-40B4-BE49-F238E27FC236}">
                <a16:creationId xmlns:a16="http://schemas.microsoft.com/office/drawing/2014/main" id="{1FD93204-1109-F644-8DED-E535C46F762D}"/>
              </a:ext>
            </a:extLst>
          </p:cNvPr>
          <p:cNvGraphicFramePr>
            <a:graphicFrameLocks noChangeAspect="1"/>
          </p:cNvGraphicFramePr>
          <p:nvPr>
            <p:extLst>
              <p:ext uri="{D42A27DB-BD31-4B8C-83A1-F6EECF244321}">
                <p14:modId xmlns:p14="http://schemas.microsoft.com/office/powerpoint/2010/main" val="3185133211"/>
              </p:ext>
            </p:extLst>
          </p:nvPr>
        </p:nvGraphicFramePr>
        <p:xfrm>
          <a:off x="23214802" y="16715506"/>
          <a:ext cx="3871786" cy="2924022"/>
        </p:xfrm>
        <a:graphic>
          <a:graphicData uri="http://schemas.openxmlformats.org/presentationml/2006/ole">
            <mc:AlternateContent xmlns:mc="http://schemas.openxmlformats.org/markup-compatibility/2006">
              <mc:Choice xmlns:v="urn:schemas-microsoft-com:vml" Requires="v">
                <p:oleObj name="Worksheet" r:id="rId10" imgW="2453827" imgH="1836448" progId="Excel.Sheet.12">
                  <p:embed/>
                </p:oleObj>
              </mc:Choice>
              <mc:Fallback>
                <p:oleObj name="Worksheet" r:id="rId10" imgW="2453827" imgH="1836448" progId="Excel.Sheet.12">
                  <p:embed/>
                  <p:pic>
                    <p:nvPicPr>
                      <p:cNvPr id="61" name="Object 60">
                        <a:extLst>
                          <a:ext uri="{FF2B5EF4-FFF2-40B4-BE49-F238E27FC236}">
                            <a16:creationId xmlns:a16="http://schemas.microsoft.com/office/drawing/2014/main" id="{1FD93204-1109-F644-8DED-E535C46F762D}"/>
                          </a:ext>
                        </a:extLst>
                      </p:cNvPr>
                      <p:cNvPicPr/>
                      <p:nvPr/>
                    </p:nvPicPr>
                    <p:blipFill>
                      <a:blip r:embed="rId11"/>
                      <a:stretch>
                        <a:fillRect/>
                      </a:stretch>
                    </p:blipFill>
                    <p:spPr>
                      <a:xfrm>
                        <a:off x="23214802" y="16715506"/>
                        <a:ext cx="3871786" cy="2924022"/>
                      </a:xfrm>
                      <a:prstGeom prst="rect">
                        <a:avLst/>
                      </a:prstGeom>
                    </p:spPr>
                  </p:pic>
                </p:oleObj>
              </mc:Fallback>
            </mc:AlternateContent>
          </a:graphicData>
        </a:graphic>
      </p:graphicFrame>
      <p:sp>
        <p:nvSpPr>
          <p:cNvPr id="62" name="Rectangle 61">
            <a:extLst>
              <a:ext uri="{FF2B5EF4-FFF2-40B4-BE49-F238E27FC236}">
                <a16:creationId xmlns:a16="http://schemas.microsoft.com/office/drawing/2014/main" id="{85980C2C-FE92-2240-8B21-E38877CD4F75}"/>
              </a:ext>
            </a:extLst>
          </p:cNvPr>
          <p:cNvSpPr/>
          <p:nvPr/>
        </p:nvSpPr>
        <p:spPr>
          <a:xfrm>
            <a:off x="28543228" y="19870971"/>
            <a:ext cx="3885063"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4. Probability Calibration Plot</a:t>
            </a:r>
          </a:p>
        </p:txBody>
      </p:sp>
      <p:pic>
        <p:nvPicPr>
          <p:cNvPr id="63" name="Picture 62" descr="A close up of a map&#10;&#10;Description automatically generated">
            <a:extLst>
              <a:ext uri="{FF2B5EF4-FFF2-40B4-BE49-F238E27FC236}">
                <a16:creationId xmlns:a16="http://schemas.microsoft.com/office/drawing/2014/main" id="{71584B8D-02BD-4E4A-9B38-F66D7E6AEF49}"/>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27993088" y="16699412"/>
            <a:ext cx="4507992" cy="2934443"/>
          </a:xfrm>
          <a:prstGeom prst="rect">
            <a:avLst/>
          </a:prstGeom>
        </p:spPr>
      </p:pic>
      <p:sp>
        <p:nvSpPr>
          <p:cNvPr id="64" name="TextBox 19">
            <a:extLst>
              <a:ext uri="{FF2B5EF4-FFF2-40B4-BE49-F238E27FC236}">
                <a16:creationId xmlns:a16="http://schemas.microsoft.com/office/drawing/2014/main" id="{BE9035CD-FFBE-B84D-A65E-204C8671F4C6}"/>
              </a:ext>
            </a:extLst>
          </p:cNvPr>
          <p:cNvSpPr txBox="1"/>
          <p:nvPr/>
        </p:nvSpPr>
        <p:spPr>
          <a:xfrm>
            <a:off x="23003203" y="10506883"/>
            <a:ext cx="8369325" cy="1107996"/>
          </a:xfrm>
          <a:prstGeom prst="rect">
            <a:avLst/>
          </a:prstGeom>
          <a:noFill/>
        </p:spPr>
        <p:txBody>
          <a:bodyPr wrap="square" rtlCol="0" anchor="t">
            <a:spAutoFit/>
          </a:bodyPr>
          <a:lstStyle/>
          <a:p>
            <a:pPr algn="just"/>
            <a:r>
              <a:rPr lang="en-US" altLang="en-US" sz="2200" spc="10" dirty="0">
                <a:latin typeface="Arial"/>
                <a:cs typeface="Arial"/>
              </a:rPr>
              <a:t>Discuss the performance of your models and refer to the figure. Don’t use a table, create a nice-looking plot(s) in Tableau, Excel, or R.</a:t>
            </a:r>
          </a:p>
        </p:txBody>
      </p:sp>
      <p:sp>
        <p:nvSpPr>
          <p:cNvPr id="65" name="Rectangle 64">
            <a:extLst>
              <a:ext uri="{FF2B5EF4-FFF2-40B4-BE49-F238E27FC236}">
                <a16:creationId xmlns:a16="http://schemas.microsoft.com/office/drawing/2014/main" id="{AF1109C9-F7FE-1C46-8085-0276F0FD1829}"/>
              </a:ext>
            </a:extLst>
          </p:cNvPr>
          <p:cNvSpPr/>
          <p:nvPr/>
        </p:nvSpPr>
        <p:spPr>
          <a:xfrm>
            <a:off x="22954479" y="15121816"/>
            <a:ext cx="3908542"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3. Model Results</a:t>
            </a:r>
          </a:p>
        </p:txBody>
      </p:sp>
      <p:sp>
        <p:nvSpPr>
          <p:cNvPr id="66" name="Rectangle 65">
            <a:extLst>
              <a:ext uri="{FF2B5EF4-FFF2-40B4-BE49-F238E27FC236}">
                <a16:creationId xmlns:a16="http://schemas.microsoft.com/office/drawing/2014/main" id="{A5AC975D-0628-F242-83C7-B84F25D59B36}"/>
              </a:ext>
            </a:extLst>
          </p:cNvPr>
          <p:cNvSpPr/>
          <p:nvPr/>
        </p:nvSpPr>
        <p:spPr>
          <a:xfrm>
            <a:off x="22954479" y="19901714"/>
            <a:ext cx="3908542" cy="400110"/>
          </a:xfrm>
          <a:prstGeom prst="rect">
            <a:avLst/>
          </a:prstGeom>
        </p:spPr>
        <p:txBody>
          <a:bodyPr wrap="square">
            <a:spAutoFit/>
          </a:bodyPr>
          <a:lstStyle/>
          <a:p>
            <a:pPr algn="ctr"/>
            <a:r>
              <a:rPr lang="en-US" sz="2000" dirty="0">
                <a:latin typeface="Arial" panose="020B0604020202020204" pitchFamily="34" charset="0"/>
                <a:ea typeface="Arial" charset="0"/>
                <a:cs typeface="Arial" panose="020B0604020202020204" pitchFamily="34" charset="0"/>
              </a:rPr>
              <a:t>Fig 3. Model Results</a:t>
            </a:r>
          </a:p>
        </p:txBody>
      </p:sp>
      <p:sp>
        <p:nvSpPr>
          <p:cNvPr id="67" name="Rectangle 66">
            <a:extLst>
              <a:ext uri="{FF2B5EF4-FFF2-40B4-BE49-F238E27FC236}">
                <a16:creationId xmlns:a16="http://schemas.microsoft.com/office/drawing/2014/main" id="{39B11AD9-C5E0-A543-A6A1-77B664E53688}"/>
              </a:ext>
            </a:extLst>
          </p:cNvPr>
          <p:cNvSpPr/>
          <p:nvPr/>
        </p:nvSpPr>
        <p:spPr>
          <a:xfrm>
            <a:off x="34194410" y="3743064"/>
            <a:ext cx="4213035"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EXPECTED IMPACT</a:t>
            </a:r>
          </a:p>
        </p:txBody>
      </p:sp>
      <p:sp>
        <p:nvSpPr>
          <p:cNvPr id="68" name="Rectangle 106">
            <a:extLst>
              <a:ext uri="{FF2B5EF4-FFF2-40B4-BE49-F238E27FC236}">
                <a16:creationId xmlns:a16="http://schemas.microsoft.com/office/drawing/2014/main" id="{FD400E24-C324-3D44-852E-DF3DC7A509B6}"/>
              </a:ext>
            </a:extLst>
          </p:cNvPr>
          <p:cNvSpPr>
            <a:spLocks noChangeArrowheads="1"/>
          </p:cNvSpPr>
          <p:nvPr/>
        </p:nvSpPr>
        <p:spPr bwMode="auto">
          <a:xfrm>
            <a:off x="34279472" y="4548511"/>
            <a:ext cx="7860379" cy="4588749"/>
          </a:xfrm>
          <a:prstGeom prst="rect">
            <a:avLst/>
          </a:prstGeom>
          <a:noFill/>
          <a:ln>
            <a:noFill/>
          </a:ln>
          <a:effectLst/>
        </p:spPr>
        <p:txBody>
          <a:bodyPr lIns="199502" tIns="199502" rIns="199502" bIns="199502"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altLang="en-US" sz="1800" spc="10" dirty="0">
                <a:latin typeface="Arial"/>
                <a:cs typeface="Arial"/>
              </a:rPr>
              <a:t>Discuss the “expected or potential” impact the performance of your model could have. Since you did not work directly with a company, you are framing this as a potential scenario in a how a company could benefit from your insights.</a:t>
            </a:r>
          </a:p>
          <a:p>
            <a:pPr algn="just"/>
            <a:endParaRPr lang="en-US" altLang="en-US" sz="1800" spc="10" dirty="0">
              <a:latin typeface="Arial"/>
              <a:cs typeface="Arial"/>
            </a:endParaRPr>
          </a:p>
          <a:p>
            <a:pPr algn="just"/>
            <a:r>
              <a:rPr lang="en-US" altLang="en-US" sz="1800" spc="10" dirty="0">
                <a:latin typeface="Arial"/>
                <a:cs typeface="Arial"/>
              </a:rPr>
              <a:t>Create a nice-looking plot(s) in Tableau, Excel, or R. Ideally this figure(s) would be one of a few things:</a:t>
            </a:r>
          </a:p>
          <a:p>
            <a:pPr marL="342892" indent="-342892" algn="just">
              <a:buFont typeface="Arial" panose="020B0604020202020204" pitchFamily="34" charset="0"/>
              <a:buChar char="•"/>
            </a:pPr>
            <a:r>
              <a:rPr lang="en-US" altLang="en-US" sz="1800" spc="10" dirty="0">
                <a:latin typeface="Arial"/>
                <a:cs typeface="Arial"/>
              </a:rPr>
              <a:t>Translate your statistical results to potential business results/impact</a:t>
            </a:r>
          </a:p>
          <a:p>
            <a:pPr marL="342892" indent="-342892" algn="just">
              <a:buFont typeface="Arial" panose="020B0604020202020204" pitchFamily="34" charset="0"/>
              <a:buChar char="•"/>
            </a:pPr>
            <a:r>
              <a:rPr lang="en-US" altLang="en-US" sz="1800" spc="10" dirty="0">
                <a:latin typeface="Arial"/>
                <a:cs typeface="Arial"/>
              </a:rPr>
              <a:t>If an interpretable model, discuss the impacts/effects on the outcome with corresponding confidence intervals</a:t>
            </a:r>
          </a:p>
          <a:p>
            <a:pPr marL="342892" indent="-342892" algn="just">
              <a:buFont typeface="Arial" panose="020B0604020202020204" pitchFamily="34" charset="0"/>
              <a:buChar char="•"/>
            </a:pPr>
            <a:r>
              <a:rPr lang="en-US" altLang="en-US" sz="1800" spc="10" dirty="0">
                <a:latin typeface="Arial"/>
                <a:cs typeface="Arial"/>
              </a:rPr>
              <a:t>If prediction accuracy was a focus, say an 80% accuracy (from your best model) versus a 75% accuracy, how does this 5% improvement impact the business business, customer, or other stakeholder?</a:t>
            </a:r>
          </a:p>
        </p:txBody>
      </p:sp>
      <p:sp>
        <p:nvSpPr>
          <p:cNvPr id="69" name="Rectangle 68">
            <a:extLst>
              <a:ext uri="{FF2B5EF4-FFF2-40B4-BE49-F238E27FC236}">
                <a16:creationId xmlns:a16="http://schemas.microsoft.com/office/drawing/2014/main" id="{53509046-72C1-7E42-8CAE-407F24BB27A2}"/>
              </a:ext>
            </a:extLst>
          </p:cNvPr>
          <p:cNvSpPr/>
          <p:nvPr/>
        </p:nvSpPr>
        <p:spPr>
          <a:xfrm>
            <a:off x="34228303" y="13812168"/>
            <a:ext cx="3480990"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CONCLUSIONS</a:t>
            </a:r>
          </a:p>
        </p:txBody>
      </p:sp>
      <p:grpSp>
        <p:nvGrpSpPr>
          <p:cNvPr id="70" name="Group 69">
            <a:extLst>
              <a:ext uri="{FF2B5EF4-FFF2-40B4-BE49-F238E27FC236}">
                <a16:creationId xmlns:a16="http://schemas.microsoft.com/office/drawing/2014/main" id="{848075E1-B34D-AD4C-9FF5-BD4112A74E1E}"/>
              </a:ext>
            </a:extLst>
          </p:cNvPr>
          <p:cNvGrpSpPr/>
          <p:nvPr/>
        </p:nvGrpSpPr>
        <p:grpSpPr>
          <a:xfrm>
            <a:off x="34112209" y="9155013"/>
            <a:ext cx="7943101" cy="3227644"/>
            <a:chOff x="25289585" y="11815798"/>
            <a:chExt cx="7270041" cy="3385539"/>
          </a:xfrm>
        </p:grpSpPr>
        <p:grpSp>
          <p:nvGrpSpPr>
            <p:cNvPr id="71" name="Group 70">
              <a:extLst>
                <a:ext uri="{FF2B5EF4-FFF2-40B4-BE49-F238E27FC236}">
                  <a16:creationId xmlns:a16="http://schemas.microsoft.com/office/drawing/2014/main" id="{81C5587B-A849-5E47-A8BA-529FE81EDB96}"/>
                </a:ext>
              </a:extLst>
            </p:cNvPr>
            <p:cNvGrpSpPr/>
            <p:nvPr/>
          </p:nvGrpSpPr>
          <p:grpSpPr>
            <a:xfrm>
              <a:off x="25289585" y="11815798"/>
              <a:ext cx="7270041" cy="3385539"/>
              <a:chOff x="1149350" y="904695"/>
              <a:chExt cx="7226300" cy="3457830"/>
            </a:xfrm>
          </p:grpSpPr>
          <p:sp>
            <p:nvSpPr>
              <p:cNvPr id="77" name="Text Placeholder 11">
                <a:extLst>
                  <a:ext uri="{FF2B5EF4-FFF2-40B4-BE49-F238E27FC236}">
                    <a16:creationId xmlns:a16="http://schemas.microsoft.com/office/drawing/2014/main" id="{7B7C3D4B-78FD-0F4C-BD76-BFC272ED2F8B}"/>
                  </a:ext>
                </a:extLst>
              </p:cNvPr>
              <p:cNvSpPr>
                <a:spLocks noGrp="1"/>
              </p:cNvSpPr>
              <p:nvPr/>
            </p:nvSpPr>
            <p:spPr bwMode="gray">
              <a:xfrm>
                <a:off x="7626350" y="1662747"/>
                <a:ext cx="312738"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20638" tIns="0" rIns="20638" bIns="0" numCol="1" spcCol="0" anchor="b"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836D957C-DB45-47DD-9CDF-56638D547EB8}" type="datetime'''5''''''0''''''''''''''''''''''.''''''''6'''''''">
                  <a:rPr lang="en-US" altLang="en-US" sz="2000" b="1" dirty="0">
                    <a:solidFill>
                      <a:schemeClr val="bg1"/>
                    </a:solidFill>
                    <a:latin typeface="Arial" panose="020B0604020202020204" pitchFamily="34" charset="0"/>
                    <a:cs typeface="Arial" panose="020B0604020202020204" pitchFamily="34" charset="0"/>
                    <a:sym typeface="Arial" panose="020B0604020202020204" pitchFamily="34" charset="0"/>
                  </a:rPr>
                  <a:pPr/>
                  <a:t>50.6</a:t>
                </a:fld>
                <a:endParaRPr lang="en-US" sz="1100" b="1" dirty="0">
                  <a:solidFill>
                    <a:schemeClr val="bg1"/>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grpSp>
            <p:nvGrpSpPr>
              <p:cNvPr id="78" name="Group 77">
                <a:extLst>
                  <a:ext uri="{FF2B5EF4-FFF2-40B4-BE49-F238E27FC236}">
                    <a16:creationId xmlns:a16="http://schemas.microsoft.com/office/drawing/2014/main" id="{D9C01C54-0FC1-1044-8B67-F97D5C7063BB}"/>
                  </a:ext>
                </a:extLst>
              </p:cNvPr>
              <p:cNvGrpSpPr/>
              <p:nvPr/>
            </p:nvGrpSpPr>
            <p:grpSpPr>
              <a:xfrm>
                <a:off x="1149350" y="904695"/>
                <a:ext cx="7226300" cy="3457830"/>
                <a:chOff x="1149350" y="904695"/>
                <a:chExt cx="7226300" cy="3457830"/>
              </a:xfrm>
            </p:grpSpPr>
            <p:cxnSp>
              <p:nvCxnSpPr>
                <p:cNvPr id="79" name="Straight Connector 78">
                  <a:extLst>
                    <a:ext uri="{FF2B5EF4-FFF2-40B4-BE49-F238E27FC236}">
                      <a16:creationId xmlns:a16="http://schemas.microsoft.com/office/drawing/2014/main" id="{6FB8292E-F6EE-4347-BF03-EE6108EE502D}"/>
                    </a:ext>
                  </a:extLst>
                </p:cNvPr>
                <p:cNvCxnSpPr/>
                <p:nvPr/>
              </p:nvCxnSpPr>
              <p:spPr bwMode="auto">
                <a:xfrm>
                  <a:off x="2016125" y="3605213"/>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61C0876D-139B-0C46-A45C-662D3F37B510}"/>
                    </a:ext>
                  </a:extLst>
                </p:cNvPr>
                <p:cNvCxnSpPr/>
                <p:nvPr/>
              </p:nvCxnSpPr>
              <p:spPr bwMode="auto">
                <a:xfrm>
                  <a:off x="3025775" y="2422525"/>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C38971AD-3F89-9149-BA75-9FF8DBD9FAEC}"/>
                    </a:ext>
                  </a:extLst>
                </p:cNvPr>
                <p:cNvCxnSpPr/>
                <p:nvPr/>
              </p:nvCxnSpPr>
              <p:spPr bwMode="auto">
                <a:xfrm>
                  <a:off x="7061200" y="1192213"/>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BF4C42F4-8A30-2643-AAA4-23453C077341}"/>
                    </a:ext>
                  </a:extLst>
                </p:cNvPr>
                <p:cNvCxnSpPr/>
                <p:nvPr/>
              </p:nvCxnSpPr>
              <p:spPr bwMode="auto">
                <a:xfrm>
                  <a:off x="5043488" y="1654175"/>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5602FC45-7390-6446-8B69-0A27929DBDC4}"/>
                    </a:ext>
                  </a:extLst>
                </p:cNvPr>
                <p:cNvCxnSpPr/>
                <p:nvPr/>
              </p:nvCxnSpPr>
              <p:spPr bwMode="auto">
                <a:xfrm>
                  <a:off x="6051550" y="1522413"/>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61F9F19C-84C4-1949-829F-C4AD7703CE4E}"/>
                    </a:ext>
                  </a:extLst>
                </p:cNvPr>
                <p:cNvCxnSpPr/>
                <p:nvPr/>
              </p:nvCxnSpPr>
              <p:spPr bwMode="auto">
                <a:xfrm>
                  <a:off x="4033838" y="1773238"/>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graphicFrame>
              <p:nvGraphicFramePr>
                <p:cNvPr id="85" name="Chart 84">
                  <a:extLst>
                    <a:ext uri="{FF2B5EF4-FFF2-40B4-BE49-F238E27FC236}">
                      <a16:creationId xmlns:a16="http://schemas.microsoft.com/office/drawing/2014/main" id="{B556F8DC-380C-9D45-9E7C-5A549A8023C2}"/>
                    </a:ext>
                  </a:extLst>
                </p:cNvPr>
                <p:cNvGraphicFramePr/>
                <p:nvPr>
                  <p:extLst>
                    <p:ext uri="{D42A27DB-BD31-4B8C-83A1-F6EECF244321}">
                      <p14:modId xmlns:p14="http://schemas.microsoft.com/office/powerpoint/2010/main" val="3853145824"/>
                    </p:ext>
                  </p:extLst>
                </p:nvPr>
              </p:nvGraphicFramePr>
              <p:xfrm>
                <a:off x="1149350" y="1109663"/>
                <a:ext cx="7226300" cy="3022600"/>
              </p:xfrm>
              <a:graphic>
                <a:graphicData uri="http://schemas.openxmlformats.org/drawingml/2006/chart">
                  <c:chart xmlns:c="http://schemas.openxmlformats.org/drawingml/2006/chart" xmlns:r="http://schemas.openxmlformats.org/officeDocument/2006/relationships" r:id="rId12"/>
                </a:graphicData>
              </a:graphic>
            </p:graphicFrame>
            <p:sp>
              <p:nvSpPr>
                <p:cNvPr id="86" name="Text Placeholder 11">
                  <a:extLst>
                    <a:ext uri="{FF2B5EF4-FFF2-40B4-BE49-F238E27FC236}">
                      <a16:creationId xmlns:a16="http://schemas.microsoft.com/office/drawing/2014/main" id="{68ADF4CD-2E9D-0945-87D0-FA2F721C718A}"/>
                    </a:ext>
                  </a:extLst>
                </p:cNvPr>
                <p:cNvSpPr>
                  <a:spLocks noGrp="1"/>
                </p:cNvSpPr>
                <p:nvPr/>
              </p:nvSpPr>
              <p:spPr bwMode="auto">
                <a:xfrm>
                  <a:off x="1449388" y="4095750"/>
                  <a:ext cx="573088"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6C697B0B-CA0F-46FE-AAB9-D7F17EAA5733}" type="datetime'''''''P''''''''''''''''''''''''''''''rod''u''''''c''e'''''''''">
                    <a:rPr lang="en-US" altLang="en-US" sz="2000" b="1" dirty="0">
                      <a:latin typeface="Arial" panose="020B0604020202020204" pitchFamily="34" charset="0"/>
                      <a:cs typeface="Arial" panose="020B0604020202020204" pitchFamily="34" charset="0"/>
                      <a:sym typeface="Arial" panose="020B0604020202020204" pitchFamily="34" charset="0"/>
                    </a:rPr>
                    <a:pPr/>
                    <a:t>Produce</a:t>
                  </a:fld>
                  <a:endParaRPr lang="en-US" b="1" dirty="0">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87" name="Text Placeholder 11">
                  <a:extLst>
                    <a:ext uri="{FF2B5EF4-FFF2-40B4-BE49-F238E27FC236}">
                      <a16:creationId xmlns:a16="http://schemas.microsoft.com/office/drawing/2014/main" id="{82D4DECE-5BAB-6E4A-B893-D486CC78EC24}"/>
                    </a:ext>
                  </a:extLst>
                </p:cNvPr>
                <p:cNvSpPr>
                  <a:spLocks noGrp="1"/>
                </p:cNvSpPr>
                <p:nvPr/>
              </p:nvSpPr>
              <p:spPr bwMode="auto">
                <a:xfrm>
                  <a:off x="5487988" y="4095750"/>
                  <a:ext cx="56515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A0F57AF3-3EFB-461B-A253-4E5B0BB92360}" type="datetime'''''S''''e''''''''''''a''''''''''''''''''''''''fo''''''''od'">
                    <a:rPr lang="en-US" altLang="en-US" sz="2000" b="1" dirty="0">
                      <a:latin typeface="Arial" panose="020B0604020202020204" pitchFamily="34" charset="0"/>
                      <a:cs typeface="Arial" panose="020B0604020202020204" pitchFamily="34" charset="0"/>
                      <a:sym typeface="Arial" panose="020B0604020202020204" pitchFamily="34" charset="0"/>
                    </a:rPr>
                    <a:pPr/>
                    <a:t>Seafood</a:t>
                  </a:fld>
                  <a:endParaRPr lang="en-US" b="1" dirty="0">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88" name="Text Placeholder 11">
                  <a:extLst>
                    <a:ext uri="{FF2B5EF4-FFF2-40B4-BE49-F238E27FC236}">
                      <a16:creationId xmlns:a16="http://schemas.microsoft.com/office/drawing/2014/main" id="{474FDE50-FB39-9C48-8F3D-5011BE3045FE}"/>
                    </a:ext>
                  </a:extLst>
                </p:cNvPr>
                <p:cNvSpPr>
                  <a:spLocks noGrp="1"/>
                </p:cNvSpPr>
                <p:nvPr/>
              </p:nvSpPr>
              <p:spPr bwMode="auto">
                <a:xfrm>
                  <a:off x="2611438" y="4095750"/>
                  <a:ext cx="268288"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714B8252-5F25-4DDA-89DD-F7246B3624B3}" type="datetime'''''''''''D''''''''el''''''i'''">
                    <a:rPr lang="en-US" altLang="en-US" sz="2000" b="1" dirty="0">
                      <a:latin typeface="Arial" panose="020B0604020202020204" pitchFamily="34" charset="0"/>
                      <a:cs typeface="Arial" panose="020B0604020202020204" pitchFamily="34" charset="0"/>
                      <a:sym typeface="Arial" panose="020B0604020202020204" pitchFamily="34" charset="0"/>
                    </a:rPr>
                    <a:pPr/>
                    <a:t>Deli</a:t>
                  </a:fld>
                  <a:endParaRPr lang="en-US" b="1" dirty="0">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89" name="Text Placeholder 11">
                  <a:extLst>
                    <a:ext uri="{FF2B5EF4-FFF2-40B4-BE49-F238E27FC236}">
                      <a16:creationId xmlns:a16="http://schemas.microsoft.com/office/drawing/2014/main" id="{6D54D5F8-6A80-1446-9AAF-75FC9A7002DE}"/>
                    </a:ext>
                  </a:extLst>
                </p:cNvPr>
                <p:cNvSpPr>
                  <a:spLocks noGrp="1"/>
                </p:cNvSpPr>
                <p:nvPr/>
              </p:nvSpPr>
              <p:spPr bwMode="auto">
                <a:xfrm>
                  <a:off x="3587749" y="4095750"/>
                  <a:ext cx="33020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A5BD977D-3C43-44C7-8426-91C4BD14A232}" type="datetime'''''''''''''''''''M''''e''''''a''''''''''t'''''''''''''''''">
                    <a:rPr lang="en-US" altLang="en-US" sz="2000" b="1" dirty="0">
                      <a:latin typeface="Arial" panose="020B0604020202020204" pitchFamily="34" charset="0"/>
                      <a:cs typeface="Arial" panose="020B0604020202020204" pitchFamily="34" charset="0"/>
                      <a:sym typeface="Arial" panose="020B0604020202020204" pitchFamily="34" charset="0"/>
                    </a:rPr>
                    <a:pPr/>
                    <a:t>Meat</a:t>
                  </a:fld>
                  <a:endParaRPr lang="en-US" b="1" dirty="0">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90" name="Text Placeholder 11">
                  <a:extLst>
                    <a:ext uri="{FF2B5EF4-FFF2-40B4-BE49-F238E27FC236}">
                      <a16:creationId xmlns:a16="http://schemas.microsoft.com/office/drawing/2014/main" id="{20515DF3-6CFE-1646-AD1A-4B2CAD88103B}"/>
                    </a:ext>
                  </a:extLst>
                </p:cNvPr>
                <p:cNvSpPr>
                  <a:spLocks noGrp="1"/>
                </p:cNvSpPr>
                <p:nvPr/>
              </p:nvSpPr>
              <p:spPr bwMode="auto">
                <a:xfrm>
                  <a:off x="6565900" y="4095750"/>
                  <a:ext cx="430213"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CFA311B6-B4FE-4DD0-A078-38008CB29B02}" type="datetime'''''''''''''''''''''''O''''''''t''h''e''''''r''''''s'''">
                    <a:rPr lang="en-US" altLang="en-US" sz="2000" b="1" dirty="0">
                      <a:latin typeface="Arial" panose="020B0604020202020204" pitchFamily="34" charset="0"/>
                      <a:cs typeface="Arial" panose="020B0604020202020204" pitchFamily="34" charset="0"/>
                      <a:sym typeface="Arial" panose="020B0604020202020204" pitchFamily="34" charset="0"/>
                    </a:rPr>
                    <a:pPr/>
                    <a:t>Others</a:t>
                  </a:fld>
                  <a:endParaRPr lang="en-US" b="1" dirty="0">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91" name="Text Placeholder 11">
                  <a:extLst>
                    <a:ext uri="{FF2B5EF4-FFF2-40B4-BE49-F238E27FC236}">
                      <a16:creationId xmlns:a16="http://schemas.microsoft.com/office/drawing/2014/main" id="{421A621C-5F67-3D49-BCFB-57B6CEF9E2A3}"/>
                    </a:ext>
                  </a:extLst>
                </p:cNvPr>
                <p:cNvSpPr>
                  <a:spLocks noGrp="1"/>
                </p:cNvSpPr>
                <p:nvPr/>
              </p:nvSpPr>
              <p:spPr bwMode="auto">
                <a:xfrm>
                  <a:off x="7626350" y="4095750"/>
                  <a:ext cx="32385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D75122EC-A470-42FB-B245-08D046D9A1D4}" type="datetime'''''''''''T''''''''''''''''''''''''''''''''''''ota''''''''''l'">
                    <a:rPr lang="en-US" altLang="en-US" sz="2000" b="1" dirty="0">
                      <a:latin typeface="Arial" panose="020B0604020202020204" pitchFamily="34" charset="0"/>
                      <a:cs typeface="Arial" panose="020B0604020202020204" pitchFamily="34" charset="0"/>
                      <a:sym typeface="Arial" panose="020B0604020202020204" pitchFamily="34" charset="0"/>
                    </a:rPr>
                    <a:pPr/>
                    <a:t>Total</a:t>
                  </a:fld>
                  <a:endParaRPr lang="en-US" b="1" dirty="0">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92" name="Text Placeholder 11">
                  <a:extLst>
                    <a:ext uri="{FF2B5EF4-FFF2-40B4-BE49-F238E27FC236}">
                      <a16:creationId xmlns:a16="http://schemas.microsoft.com/office/drawing/2014/main" id="{44F51CD0-C551-B64C-B168-40DACD873E16}"/>
                    </a:ext>
                  </a:extLst>
                </p:cNvPr>
                <p:cNvSpPr>
                  <a:spLocks noGrp="1"/>
                </p:cNvSpPr>
                <p:nvPr/>
              </p:nvSpPr>
              <p:spPr bwMode="auto">
                <a:xfrm>
                  <a:off x="4481513" y="4095750"/>
                  <a:ext cx="88265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r>
                    <a:rPr lang="en-US" sz="2000" b="1" dirty="0">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Grocery</a:t>
                  </a:r>
                  <a:endParaRPr lang="en-US" b="1" dirty="0">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93" name="Text Placeholder 11">
                  <a:extLst>
                    <a:ext uri="{FF2B5EF4-FFF2-40B4-BE49-F238E27FC236}">
                      <a16:creationId xmlns:a16="http://schemas.microsoft.com/office/drawing/2014/main" id="{E2954753-6356-A045-ABFD-0C94DC54E9EA}"/>
                    </a:ext>
                  </a:extLst>
                </p:cNvPr>
                <p:cNvSpPr>
                  <a:spLocks noGrp="1"/>
                </p:cNvSpPr>
                <p:nvPr/>
              </p:nvSpPr>
              <p:spPr bwMode="gray">
                <a:xfrm>
                  <a:off x="6481109" y="904695"/>
                  <a:ext cx="752527" cy="283337"/>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 xmlns:lc="http://schemas.openxmlformats.org/drawingml/2006/lockedCanvas" xmlns:a14="http://schemas.microsoft.com/office/drawing/2010/main">
                      <a:solidFill>
                        <a:srgbClr val="FFFFFF"/>
                      </a:solidFill>
                    </a14:hiddenFill>
                  </a:ext>
                  <a:ext uri="{91240B29-F687-4f45-9708-019B960494DF}">
                    <a14:hiddenLine xmlns="" xmlns:lc="http://schemas.openxmlformats.org/drawingml/2006/lockedCanvas" xmlns:a14="http://schemas.microsoft.com/office/drawing/2010/main" w="9525">
                      <a:solidFill>
                        <a:srgbClr val="000000"/>
                      </a:solidFill>
                      <a:miter lim="800000"/>
                      <a:headEnd/>
                      <a:tailEnd/>
                    </a14:hiddenLine>
                  </a:ext>
                  <a:ext uri="{FAA26D3D-D897-4be2-8F04-BA451C77F1D7}">
                    <ma14:placeholderFlag xmlns="" xmlns:lc="http://schemas.openxmlformats.org/drawingml/2006/lockedCanvas" xmlns:ma14="http://schemas.microsoft.com/office/mac/drawingml/2011/main" val="1"/>
                  </a:ext>
                </a:extLst>
              </p:spPr>
              <p:txBody>
                <a:bodyPr vert="horz" wrap="none" lIns="20638" tIns="0" rIns="20638" bIns="0" numCol="1" spcCol="0" anchor="ctr"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20E9C4FE-8E4E-4620-9F7C-7DFE75683DD9}" type="datetime'''''5''''''.''''''''''''9'''''">
                    <a:rPr lang="en-US" altLang="en-US" sz="2000" b="1" dirty="0">
                      <a:latin typeface="Arial" panose="020B0604020202020204" pitchFamily="34" charset="0"/>
                      <a:cs typeface="Arial" panose="020B0604020202020204" pitchFamily="34" charset="0"/>
                      <a:sym typeface="Arial" panose="020B0604020202020204" pitchFamily="34" charset="0"/>
                    </a:rPr>
                    <a:pPr/>
                    <a:t>5.9</a:t>
                  </a:fld>
                  <a:r>
                    <a:rPr lang="en-US" altLang="en-US" sz="2000" b="1" dirty="0">
                      <a:latin typeface="Arial" panose="020B0604020202020204" pitchFamily="34" charset="0"/>
                      <a:cs typeface="Arial" panose="020B0604020202020204" pitchFamily="34" charset="0"/>
                      <a:sym typeface="Arial" panose="020B0604020202020204" pitchFamily="34" charset="0"/>
                    </a:rPr>
                    <a:t> M</a:t>
                  </a:r>
                  <a:endParaRPr lang="en-US" sz="1400" b="1" dirty="0">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94" name="Rectangle 93">
                  <a:extLst>
                    <a:ext uri="{FF2B5EF4-FFF2-40B4-BE49-F238E27FC236}">
                      <a16:creationId xmlns:a16="http://schemas.microsoft.com/office/drawing/2014/main" id="{8B62A508-9B4D-F945-A47E-4BC10951A687}"/>
                    </a:ext>
                  </a:extLst>
                </p:cNvPr>
                <p:cNvSpPr/>
                <p:nvPr/>
              </p:nvSpPr>
              <p:spPr>
                <a:xfrm>
                  <a:off x="1379498" y="3128870"/>
                  <a:ext cx="704926" cy="1233655"/>
                </a:xfrm>
                <a:prstGeom prst="rect">
                  <a:avLst/>
                </a:prstGeom>
                <a:noFill/>
                <a:ln>
                  <a:solidFill>
                    <a:srgbClr val="D23A4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912813" rtl="0" fontAlgn="base">
                    <a:spcBef>
                      <a:spcPct val="0"/>
                    </a:spcBef>
                    <a:spcAft>
                      <a:spcPct val="0"/>
                    </a:spcAft>
                    <a:defRPr kern="1200">
                      <a:solidFill>
                        <a:schemeClr val="lt1"/>
                      </a:solidFill>
                      <a:latin typeface="+mn-lt"/>
                      <a:ea typeface="+mn-ea"/>
                      <a:cs typeface="+mn-cs"/>
                    </a:defRPr>
                  </a:lvl1pPr>
                  <a:lvl2pPr marL="455613" indent="1588" algn="l" defTabSz="912813" rtl="0" fontAlgn="base">
                    <a:spcBef>
                      <a:spcPct val="0"/>
                    </a:spcBef>
                    <a:spcAft>
                      <a:spcPct val="0"/>
                    </a:spcAft>
                    <a:defRPr kern="1200">
                      <a:solidFill>
                        <a:schemeClr val="lt1"/>
                      </a:solidFill>
                      <a:latin typeface="+mn-lt"/>
                      <a:ea typeface="+mn-ea"/>
                      <a:cs typeface="+mn-cs"/>
                    </a:defRPr>
                  </a:lvl2pPr>
                  <a:lvl3pPr marL="912813" indent="1588" algn="l" defTabSz="912813" rtl="0" fontAlgn="base">
                    <a:spcBef>
                      <a:spcPct val="0"/>
                    </a:spcBef>
                    <a:spcAft>
                      <a:spcPct val="0"/>
                    </a:spcAft>
                    <a:defRPr kern="1200">
                      <a:solidFill>
                        <a:schemeClr val="lt1"/>
                      </a:solidFill>
                      <a:latin typeface="+mn-lt"/>
                      <a:ea typeface="+mn-ea"/>
                      <a:cs typeface="+mn-cs"/>
                    </a:defRPr>
                  </a:lvl3pPr>
                  <a:lvl4pPr marL="1370013" indent="1588" algn="l" defTabSz="912813" rtl="0" fontAlgn="base">
                    <a:spcBef>
                      <a:spcPct val="0"/>
                    </a:spcBef>
                    <a:spcAft>
                      <a:spcPct val="0"/>
                    </a:spcAft>
                    <a:defRPr kern="1200">
                      <a:solidFill>
                        <a:schemeClr val="lt1"/>
                      </a:solidFill>
                      <a:latin typeface="+mn-lt"/>
                      <a:ea typeface="+mn-ea"/>
                      <a:cs typeface="+mn-cs"/>
                    </a:defRPr>
                  </a:lvl4pPr>
                  <a:lvl5pPr marL="1827213" indent="1588" algn="l" defTabSz="912813"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endParaRPr lang="en-US" sz="1400">
                    <a:solidFill>
                      <a:schemeClr val="tx2"/>
                    </a:solidFill>
                  </a:endParaRPr>
                </a:p>
              </p:txBody>
            </p:sp>
          </p:grpSp>
        </p:grpSp>
        <p:sp>
          <p:nvSpPr>
            <p:cNvPr id="72" name="TextBox 71">
              <a:extLst>
                <a:ext uri="{FF2B5EF4-FFF2-40B4-BE49-F238E27FC236}">
                  <a16:creationId xmlns:a16="http://schemas.microsoft.com/office/drawing/2014/main" id="{9EED398E-4837-174B-BDA6-095A190D1EF9}"/>
                </a:ext>
              </a:extLst>
            </p:cNvPr>
            <p:cNvSpPr txBox="1"/>
            <p:nvPr/>
          </p:nvSpPr>
          <p:spPr>
            <a:xfrm>
              <a:off x="26562415" y="12891532"/>
              <a:ext cx="689864" cy="419683"/>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21 M</a:t>
              </a:r>
            </a:p>
          </p:txBody>
        </p:sp>
        <p:sp>
          <p:nvSpPr>
            <p:cNvPr id="73" name="TextBox 72">
              <a:extLst>
                <a:ext uri="{FF2B5EF4-FFF2-40B4-BE49-F238E27FC236}">
                  <a16:creationId xmlns:a16="http://schemas.microsoft.com/office/drawing/2014/main" id="{9760DE99-DEAC-4940-A321-8CE21058DA84}"/>
                </a:ext>
              </a:extLst>
            </p:cNvPr>
            <p:cNvSpPr txBox="1"/>
            <p:nvPr/>
          </p:nvSpPr>
          <p:spPr>
            <a:xfrm>
              <a:off x="25546587" y="14078171"/>
              <a:ext cx="754421" cy="419683"/>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7.9 M</a:t>
              </a:r>
            </a:p>
          </p:txBody>
        </p:sp>
        <p:sp>
          <p:nvSpPr>
            <p:cNvPr id="74" name="TextBox 73">
              <a:extLst>
                <a:ext uri="{FF2B5EF4-FFF2-40B4-BE49-F238E27FC236}">
                  <a16:creationId xmlns:a16="http://schemas.microsoft.com/office/drawing/2014/main" id="{B46897BD-4DB7-EC48-A19E-BCED2F386605}"/>
                </a:ext>
              </a:extLst>
            </p:cNvPr>
            <p:cNvSpPr txBox="1"/>
            <p:nvPr/>
          </p:nvSpPr>
          <p:spPr>
            <a:xfrm>
              <a:off x="27485087" y="12326738"/>
              <a:ext cx="872029" cy="419683"/>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11.5 M</a:t>
              </a:r>
            </a:p>
          </p:txBody>
        </p:sp>
        <p:sp>
          <p:nvSpPr>
            <p:cNvPr id="75" name="TextBox 74">
              <a:extLst>
                <a:ext uri="{FF2B5EF4-FFF2-40B4-BE49-F238E27FC236}">
                  <a16:creationId xmlns:a16="http://schemas.microsoft.com/office/drawing/2014/main" id="{21BDE02E-BD8B-A644-B4F7-7D5E4A788417}"/>
                </a:ext>
              </a:extLst>
            </p:cNvPr>
            <p:cNvSpPr txBox="1"/>
            <p:nvPr/>
          </p:nvSpPr>
          <p:spPr>
            <a:xfrm>
              <a:off x="28610323" y="12217990"/>
              <a:ext cx="754421" cy="419683"/>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2.1 M</a:t>
              </a:r>
            </a:p>
          </p:txBody>
        </p:sp>
        <p:sp>
          <p:nvSpPr>
            <p:cNvPr id="76" name="TextBox 75">
              <a:extLst>
                <a:ext uri="{FF2B5EF4-FFF2-40B4-BE49-F238E27FC236}">
                  <a16:creationId xmlns:a16="http://schemas.microsoft.com/office/drawing/2014/main" id="{58D1579B-3E58-5340-B631-0B12AD04CC09}"/>
                </a:ext>
              </a:extLst>
            </p:cNvPr>
            <p:cNvSpPr txBox="1"/>
            <p:nvPr/>
          </p:nvSpPr>
          <p:spPr>
            <a:xfrm>
              <a:off x="29638513" y="12082048"/>
              <a:ext cx="754421" cy="419683"/>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2.3 M</a:t>
              </a:r>
            </a:p>
          </p:txBody>
        </p:sp>
      </p:grpSp>
      <p:sp>
        <p:nvSpPr>
          <p:cNvPr id="95" name="Rectangle 94">
            <a:extLst>
              <a:ext uri="{FF2B5EF4-FFF2-40B4-BE49-F238E27FC236}">
                <a16:creationId xmlns:a16="http://schemas.microsoft.com/office/drawing/2014/main" id="{7714F491-EE6E-7041-9287-C4DA8470748C}"/>
              </a:ext>
            </a:extLst>
          </p:cNvPr>
          <p:cNvSpPr/>
          <p:nvPr/>
        </p:nvSpPr>
        <p:spPr>
          <a:xfrm>
            <a:off x="34524557" y="12716907"/>
            <a:ext cx="7139335" cy="384721"/>
          </a:xfrm>
          <a:prstGeom prst="rect">
            <a:avLst/>
          </a:prstGeom>
        </p:spPr>
        <p:txBody>
          <a:bodyPr wrap="square">
            <a:spAutoFit/>
          </a:bodyPr>
          <a:lstStyle/>
          <a:p>
            <a:pPr algn="ctr"/>
            <a:r>
              <a:rPr lang="en-US" sz="1900" dirty="0">
                <a:latin typeface="Arial" panose="020B0604020202020204" pitchFamily="34" charset="0"/>
                <a:ea typeface="Arial" charset="0"/>
                <a:cs typeface="Arial" panose="020B0604020202020204" pitchFamily="34" charset="0"/>
              </a:rPr>
              <a:t>Fig 5. </a:t>
            </a:r>
            <a:r>
              <a:rPr lang="en-US" sz="1900" dirty="0">
                <a:latin typeface="Arial" panose="020B0604020202020204" pitchFamily="34" charset="0"/>
                <a:cs typeface="Arial" panose="020B0604020202020204" pitchFamily="34" charset="0"/>
              </a:rPr>
              <a:t>Total Net Savings ($) based on predicted OOS instances</a:t>
            </a:r>
          </a:p>
        </p:txBody>
      </p:sp>
      <p:sp>
        <p:nvSpPr>
          <p:cNvPr id="96" name="TextBox 95">
            <a:extLst>
              <a:ext uri="{FF2B5EF4-FFF2-40B4-BE49-F238E27FC236}">
                <a16:creationId xmlns:a16="http://schemas.microsoft.com/office/drawing/2014/main" id="{3F2C1C76-2DC3-FC49-8493-7BBBB2C8C713}"/>
              </a:ext>
            </a:extLst>
          </p:cNvPr>
          <p:cNvSpPr txBox="1"/>
          <p:nvPr/>
        </p:nvSpPr>
        <p:spPr>
          <a:xfrm>
            <a:off x="41037398" y="9004531"/>
            <a:ext cx="1017911"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50.6 M</a:t>
            </a:r>
          </a:p>
        </p:txBody>
      </p:sp>
      <p:sp>
        <p:nvSpPr>
          <p:cNvPr id="97" name="TextBox 96">
            <a:extLst>
              <a:ext uri="{FF2B5EF4-FFF2-40B4-BE49-F238E27FC236}">
                <a16:creationId xmlns:a16="http://schemas.microsoft.com/office/drawing/2014/main" id="{90974D1A-B86E-264A-940C-9993B0C9492B}"/>
              </a:ext>
            </a:extLst>
          </p:cNvPr>
          <p:cNvSpPr txBox="1"/>
          <p:nvPr/>
        </p:nvSpPr>
        <p:spPr>
          <a:xfrm>
            <a:off x="34265201" y="14841023"/>
            <a:ext cx="7846491" cy="2862322"/>
          </a:xfrm>
          <a:prstGeom prst="rect">
            <a:avLst/>
          </a:prstGeom>
          <a:noFill/>
        </p:spPr>
        <p:txBody>
          <a:bodyPr wrap="square" rtlCol="0">
            <a:spAutoFit/>
          </a:bodyPr>
          <a:lstStyle/>
          <a:p>
            <a:pPr algn="just">
              <a:spcBef>
                <a:spcPct val="50000"/>
              </a:spcBef>
            </a:pPr>
            <a:r>
              <a:rPr lang="en-US" altLang="en-US" sz="1800" spc="10" dirty="0">
                <a:latin typeface="Arial"/>
                <a:cs typeface="Arial"/>
              </a:rPr>
              <a:t>Provide answers to your research questions here, possibly using bullet points to be clear to your reader.</a:t>
            </a:r>
          </a:p>
          <a:p>
            <a:pPr algn="just">
              <a:spcBef>
                <a:spcPct val="50000"/>
              </a:spcBef>
            </a:pPr>
            <a:endParaRPr lang="en-US" altLang="en-US" sz="1800" spc="10" dirty="0">
              <a:latin typeface="Arial"/>
              <a:cs typeface="Arial"/>
            </a:endParaRPr>
          </a:p>
          <a:p>
            <a:pPr algn="just">
              <a:spcBef>
                <a:spcPct val="50000"/>
              </a:spcBef>
            </a:pPr>
            <a:r>
              <a:rPr lang="en-US" altLang="en-US" sz="1800" spc="10" dirty="0">
                <a:latin typeface="Arial"/>
                <a:cs typeface="Arial"/>
              </a:rPr>
              <a:t>Anything else you feel is an important take-away that led to your result (e.g. how you created features, the models or software you used, etc.). If nothing important comes to mind, how do you think your project and insights could be improved based on your studies limitations (e.g. available data, domain knowledge, technology barriers, etc.)</a:t>
            </a:r>
            <a:endParaRPr lang="en-US" altLang="en-US" sz="1800" dirty="0">
              <a:latin typeface="Arial"/>
              <a:cs typeface="Arial"/>
            </a:endParaRPr>
          </a:p>
          <a:p>
            <a:endParaRPr lang="en-US" sz="1800" dirty="0"/>
          </a:p>
        </p:txBody>
      </p:sp>
      <p:sp>
        <p:nvSpPr>
          <p:cNvPr id="98" name="Rectangle 97">
            <a:extLst>
              <a:ext uri="{FF2B5EF4-FFF2-40B4-BE49-F238E27FC236}">
                <a16:creationId xmlns:a16="http://schemas.microsoft.com/office/drawing/2014/main" id="{1D3FC686-EB21-2643-9936-3A1A6E6E82B0}"/>
              </a:ext>
            </a:extLst>
          </p:cNvPr>
          <p:cNvSpPr/>
          <p:nvPr/>
        </p:nvSpPr>
        <p:spPr>
          <a:xfrm>
            <a:off x="34228302" y="18025309"/>
            <a:ext cx="4705362"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ACKNOWLEDGEMENTS</a:t>
            </a:r>
          </a:p>
        </p:txBody>
      </p:sp>
      <p:sp>
        <p:nvSpPr>
          <p:cNvPr id="99" name="TextBox 98">
            <a:extLst>
              <a:ext uri="{FF2B5EF4-FFF2-40B4-BE49-F238E27FC236}">
                <a16:creationId xmlns:a16="http://schemas.microsoft.com/office/drawing/2014/main" id="{020E1386-BDA5-5346-AA83-153C667534B4}"/>
              </a:ext>
            </a:extLst>
          </p:cNvPr>
          <p:cNvSpPr txBox="1"/>
          <p:nvPr/>
        </p:nvSpPr>
        <p:spPr>
          <a:xfrm>
            <a:off x="34273659" y="19008511"/>
            <a:ext cx="5047601" cy="1200329"/>
          </a:xfrm>
          <a:prstGeom prst="rect">
            <a:avLst/>
          </a:prstGeom>
          <a:noFill/>
        </p:spPr>
        <p:txBody>
          <a:bodyPr wrap="square">
            <a:spAutoFit/>
          </a:bodyPr>
          <a:lstStyle/>
          <a:p>
            <a:pPr algn="just"/>
            <a:r>
              <a:rPr lang="en-IN" sz="1800" spc="10" dirty="0">
                <a:latin typeface="Arial"/>
                <a:cs typeface="Arial"/>
              </a:rPr>
              <a:t>We would like to thank Professor Matthew Lanham and our industry partner for this opportunity, their guidance, and support on this project.</a:t>
            </a:r>
          </a:p>
        </p:txBody>
      </p:sp>
    </p:spTree>
    <p:extLst>
      <p:ext uri="{BB962C8B-B14F-4D97-AF65-F5344CB8AC3E}">
        <p14:creationId xmlns:p14="http://schemas.microsoft.com/office/powerpoint/2010/main" val="40961580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5060&quot;&gt;&lt;version val=&quot;2823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7SA_V2pG7SfXAWhH9LM9h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FcPIX0YisH1L.J5jPYg6o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MeY9ZxFT7OPePSRnv9apm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7SA_V2pG7SfXAWhH9LM9h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FcPIX0YisH1L.J5jPYg6o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7SA_V2pG7SfXAWhH9LM9h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FcPIX0YisH1L.J5jPYg6oA"/>
</p:tagLst>
</file>

<file path=ppt/theme/theme1.xml><?xml version="1.0" encoding="utf-8"?>
<a:theme xmlns:a="http://schemas.openxmlformats.org/drawingml/2006/main" name="INFORMS2015_Comp_Conf">
  <a:themeElements>
    <a:clrScheme name="test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36C09"/>
      </a:hlink>
      <a:folHlink>
        <a:srgbClr val="E36C09"/>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AU" alt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AU" alt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8275B0F64C39D45B48ED87B7D5A772E" ma:contentTypeVersion="13" ma:contentTypeDescription="Create a new document." ma:contentTypeScope="" ma:versionID="a62b194ba624c8cf62b60144cd5b8a77">
  <xsd:schema xmlns:xsd="http://www.w3.org/2001/XMLSchema" xmlns:xs="http://www.w3.org/2001/XMLSchema" xmlns:p="http://schemas.microsoft.com/office/2006/metadata/properties" xmlns:ns3="b1755f8e-5024-43d4-9f4e-f0720ef5cbea" xmlns:ns4="b60307e8-227d-4226-bf3f-3f3e3f614599" targetNamespace="http://schemas.microsoft.com/office/2006/metadata/properties" ma:root="true" ma:fieldsID="f7af95be82f763595ac7849bdb709092" ns3:_="" ns4:_="">
    <xsd:import namespace="b1755f8e-5024-43d4-9f4e-f0720ef5cbea"/>
    <xsd:import namespace="b60307e8-227d-4226-bf3f-3f3e3f61459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755f8e-5024-43d4-9f4e-f0720ef5cb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0307e8-227d-4226-bf3f-3f3e3f61459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E5E52D-EB9D-4B72-A928-24760AE9C86A}">
  <ds:schemaRefs>
    <ds:schemaRef ds:uri="http://purl.org/dc/elements/1.1/"/>
    <ds:schemaRef ds:uri="http://schemas.microsoft.com/office/2006/documentManagement/types"/>
    <ds:schemaRef ds:uri="http://purl.org/dc/dcmitype/"/>
    <ds:schemaRef ds:uri="b1755f8e-5024-43d4-9f4e-f0720ef5cbea"/>
    <ds:schemaRef ds:uri="http://schemas.openxmlformats.org/package/2006/metadata/core-properties"/>
    <ds:schemaRef ds:uri="http://schemas.microsoft.com/office/infopath/2007/PartnerControls"/>
    <ds:schemaRef ds:uri="b60307e8-227d-4226-bf3f-3f3e3f614599"/>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F99380DB-4B35-4657-950C-6BBA781E421E}">
  <ds:schemaRefs>
    <ds:schemaRef ds:uri="http://schemas.microsoft.com/sharepoint/v3/contenttype/forms"/>
  </ds:schemaRefs>
</ds:datastoreItem>
</file>

<file path=customXml/itemProps3.xml><?xml version="1.0" encoding="utf-8"?>
<ds:datastoreItem xmlns:ds="http://schemas.openxmlformats.org/officeDocument/2006/customXml" ds:itemID="{8BA11E28-B7DB-49AA-A1E7-5E933385601E}">
  <ds:schemaRefs>
    <ds:schemaRef ds:uri="b1755f8e-5024-43d4-9f4e-f0720ef5cbea"/>
    <ds:schemaRef ds:uri="b60307e8-227d-4226-bf3f-3f3e3f61459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INFORMS2015_Comp_Conf</Template>
  <TotalTime>3289</TotalTime>
  <Words>6235</Words>
  <Application>Microsoft Office PowerPoint</Application>
  <PresentationFormat>Custom</PresentationFormat>
  <Paragraphs>919</Paragraphs>
  <Slides>9</Slides>
  <Notes>1</Notes>
  <HiddenSlides>6</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9</vt:i4>
      </vt:variant>
    </vt:vector>
  </HeadingPairs>
  <TitlesOfParts>
    <vt:vector size="16" baseType="lpstr">
      <vt:lpstr>Arial</vt:lpstr>
      <vt:lpstr>Calibri</vt:lpstr>
      <vt:lpstr>Times</vt:lpstr>
      <vt:lpstr>Times New Roman</vt:lpstr>
      <vt:lpstr>INFORMS2015_Comp_Conf</vt:lpstr>
      <vt:lpstr>think-cell Slide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Advance Auto Parts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Lanham</dc:creator>
  <cp:lastModifiedBy>Gupta, Sanket</cp:lastModifiedBy>
  <cp:revision>166</cp:revision>
  <cp:lastPrinted>2001-08-01T02:48:55Z</cp:lastPrinted>
  <dcterms:created xsi:type="dcterms:W3CDTF">2014-12-02T19:25:45Z</dcterms:created>
  <dcterms:modified xsi:type="dcterms:W3CDTF">2023-03-02T09:07:30Z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0x010100F8275B0F64C39D45B48ED87B7D5A772E</vt:lpwstr>
  </property>
  <property fmtid="{D5CDD505-2E9C-101B-9397-08002B2CF9AE}" pid="3" name="MSIP_Label_4044bd30-2ed7-4c9d-9d12-46200872a97b_Enabled">
    <vt:lpwstr>true</vt:lpwstr>
  </property>
  <property fmtid="{D5CDD505-2E9C-101B-9397-08002B2CF9AE}" pid="4" name="MSIP_Label_4044bd30-2ed7-4c9d-9d12-46200872a97b_SetDate">
    <vt:lpwstr>2023-02-04T18:44:39Z</vt:lpwstr>
  </property>
  <property fmtid="{D5CDD505-2E9C-101B-9397-08002B2CF9AE}" pid="5" name="MSIP_Label_4044bd30-2ed7-4c9d-9d12-46200872a97b_Method">
    <vt:lpwstr>Standard</vt:lpwstr>
  </property>
  <property fmtid="{D5CDD505-2E9C-101B-9397-08002B2CF9AE}" pid="6" name="MSIP_Label_4044bd30-2ed7-4c9d-9d12-46200872a97b_Name">
    <vt:lpwstr>defa4170-0d19-0005-0004-bc88714345d2</vt:lpwstr>
  </property>
  <property fmtid="{D5CDD505-2E9C-101B-9397-08002B2CF9AE}" pid="7" name="MSIP_Label_4044bd30-2ed7-4c9d-9d12-46200872a97b_SiteId">
    <vt:lpwstr>4130bd39-7c53-419c-b1e5-8758d6d63f21</vt:lpwstr>
  </property>
  <property fmtid="{D5CDD505-2E9C-101B-9397-08002B2CF9AE}" pid="8" name="MSIP_Label_4044bd30-2ed7-4c9d-9d12-46200872a97b_ActionId">
    <vt:lpwstr>84c5f08e-4582-495b-a522-18957aaa3855</vt:lpwstr>
  </property>
  <property fmtid="{D5CDD505-2E9C-101B-9397-08002B2CF9AE}" pid="9" name="MSIP_Label_4044bd30-2ed7-4c9d-9d12-46200872a97b_ContentBits">
    <vt:lpwstr>0</vt:lpwstr>
  </property>
</Properties>
</file>